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01"/>
  </p:notesMasterIdLst>
  <p:sldIdLst>
    <p:sldId id="396" r:id="rId2"/>
    <p:sldId id="397" r:id="rId3"/>
    <p:sldId id="398" r:id="rId4"/>
    <p:sldId id="399" r:id="rId5"/>
    <p:sldId id="400" r:id="rId6"/>
    <p:sldId id="401" r:id="rId7"/>
    <p:sldId id="403" r:id="rId8"/>
    <p:sldId id="404" r:id="rId9"/>
    <p:sldId id="503" r:id="rId10"/>
    <p:sldId id="504" r:id="rId11"/>
    <p:sldId id="405" r:id="rId12"/>
    <p:sldId id="506" r:id="rId13"/>
    <p:sldId id="507" r:id="rId14"/>
    <p:sldId id="508" r:id="rId15"/>
    <p:sldId id="509" r:id="rId16"/>
    <p:sldId id="510" r:id="rId17"/>
    <p:sldId id="511" r:id="rId18"/>
    <p:sldId id="421" r:id="rId19"/>
    <p:sldId id="406" r:id="rId20"/>
    <p:sldId id="407" r:id="rId21"/>
    <p:sldId id="408" r:id="rId22"/>
    <p:sldId id="409" r:id="rId23"/>
    <p:sldId id="512" r:id="rId24"/>
    <p:sldId id="513" r:id="rId25"/>
    <p:sldId id="514" r:id="rId26"/>
    <p:sldId id="515" r:id="rId27"/>
    <p:sldId id="516" r:id="rId28"/>
    <p:sldId id="534" r:id="rId29"/>
    <p:sldId id="517" r:id="rId30"/>
    <p:sldId id="535" r:id="rId31"/>
    <p:sldId id="518" r:id="rId32"/>
    <p:sldId id="519" r:id="rId33"/>
    <p:sldId id="520" r:id="rId34"/>
    <p:sldId id="521" r:id="rId35"/>
    <p:sldId id="522" r:id="rId36"/>
    <p:sldId id="523" r:id="rId37"/>
    <p:sldId id="524" r:id="rId38"/>
    <p:sldId id="525" r:id="rId39"/>
    <p:sldId id="526" r:id="rId40"/>
    <p:sldId id="527" r:id="rId41"/>
    <p:sldId id="528" r:id="rId42"/>
    <p:sldId id="529" r:id="rId43"/>
    <p:sldId id="530" r:id="rId44"/>
    <p:sldId id="531" r:id="rId45"/>
    <p:sldId id="532" r:id="rId46"/>
    <p:sldId id="536" r:id="rId47"/>
    <p:sldId id="537" r:id="rId48"/>
    <p:sldId id="556" r:id="rId49"/>
    <p:sldId id="557" r:id="rId50"/>
    <p:sldId id="540" r:id="rId51"/>
    <p:sldId id="558" r:id="rId52"/>
    <p:sldId id="562" r:id="rId53"/>
    <p:sldId id="559" r:id="rId54"/>
    <p:sldId id="560" r:id="rId55"/>
    <p:sldId id="543" r:id="rId56"/>
    <p:sldId id="561" r:id="rId57"/>
    <p:sldId id="545" r:id="rId58"/>
    <p:sldId id="564" r:id="rId59"/>
    <p:sldId id="563" r:id="rId60"/>
    <p:sldId id="546" r:id="rId61"/>
    <p:sldId id="547" r:id="rId62"/>
    <p:sldId id="548" r:id="rId63"/>
    <p:sldId id="549" r:id="rId64"/>
    <p:sldId id="550" r:id="rId65"/>
    <p:sldId id="551" r:id="rId66"/>
    <p:sldId id="552" r:id="rId67"/>
    <p:sldId id="553" r:id="rId68"/>
    <p:sldId id="554" r:id="rId69"/>
    <p:sldId id="565" r:id="rId70"/>
    <p:sldId id="427" r:id="rId71"/>
    <p:sldId id="428" r:id="rId72"/>
    <p:sldId id="422" r:id="rId73"/>
    <p:sldId id="429" r:id="rId74"/>
    <p:sldId id="430" r:id="rId75"/>
    <p:sldId id="431" r:id="rId76"/>
    <p:sldId id="432" r:id="rId77"/>
    <p:sldId id="433" r:id="rId78"/>
    <p:sldId id="434" r:id="rId79"/>
    <p:sldId id="435" r:id="rId80"/>
    <p:sldId id="436" r:id="rId81"/>
    <p:sldId id="437" r:id="rId82"/>
    <p:sldId id="438" r:id="rId83"/>
    <p:sldId id="439" r:id="rId84"/>
    <p:sldId id="440" r:id="rId85"/>
    <p:sldId id="441" r:id="rId86"/>
    <p:sldId id="442" r:id="rId87"/>
    <p:sldId id="443" r:id="rId88"/>
    <p:sldId id="444" r:id="rId89"/>
    <p:sldId id="445" r:id="rId90"/>
    <p:sldId id="446" r:id="rId91"/>
    <p:sldId id="447" r:id="rId92"/>
    <p:sldId id="448" r:id="rId93"/>
    <p:sldId id="449" r:id="rId94"/>
    <p:sldId id="450" r:id="rId95"/>
    <p:sldId id="451" r:id="rId96"/>
    <p:sldId id="453" r:id="rId97"/>
    <p:sldId id="454" r:id="rId98"/>
    <p:sldId id="455" r:id="rId99"/>
    <p:sldId id="456" r:id="rId10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0" autoAdjust="0"/>
    <p:restoredTop sz="89241" autoAdjust="0"/>
  </p:normalViewPr>
  <p:slideViewPr>
    <p:cSldViewPr snapToGrid="0">
      <p:cViewPr>
        <p:scale>
          <a:sx n="80" d="100"/>
          <a:sy n="80" d="100"/>
        </p:scale>
        <p:origin x="-468"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2018/9/3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extLst>
      <p:ext uri="{BB962C8B-B14F-4D97-AF65-F5344CB8AC3E}">
        <p14:creationId xmlns:p14="http://schemas.microsoft.com/office/powerpoint/2010/main" val="30317359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DF522A6-2E2C-4CD7-BB35-00C454F7A103}" type="slidenum">
              <a:rPr lang="en-US" altLang="zh-CN"/>
              <a:pPr>
                <a:spcBef>
                  <a:spcPct val="0"/>
                </a:spcBef>
              </a:pPr>
              <a:t>8</a:t>
            </a:fld>
            <a:endParaRPr lang="en-US" altLang="zh-CN"/>
          </a:p>
        </p:txBody>
      </p:sp>
    </p:spTree>
    <p:extLst>
      <p:ext uri="{BB962C8B-B14F-4D97-AF65-F5344CB8AC3E}">
        <p14:creationId xmlns:p14="http://schemas.microsoft.com/office/powerpoint/2010/main" val="17068402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fld id="{D4CA089F-5DE3-4AA2-BC2F-8A5F233A2E9B}" type="slidenum">
              <a:rPr lang="zh-CN" altLang="en-US" sz="1200"/>
              <a:pPr eaLnBrk="1" hangingPunct="1"/>
              <a:t>17</a:t>
            </a:fld>
            <a:endParaRPr lang="zh-CN" altLang="en-US" sz="1200"/>
          </a:p>
        </p:txBody>
      </p:sp>
    </p:spTree>
    <p:extLst>
      <p:ext uri="{BB962C8B-B14F-4D97-AF65-F5344CB8AC3E}">
        <p14:creationId xmlns:p14="http://schemas.microsoft.com/office/powerpoint/2010/main" val="7805549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DF522A6-2E2C-4CD7-BB35-00C454F7A103}" type="slidenum">
              <a:rPr lang="en-US" altLang="zh-CN"/>
              <a:pPr>
                <a:spcBef>
                  <a:spcPct val="0"/>
                </a:spcBef>
              </a:pPr>
              <a:t>19</a:t>
            </a:fld>
            <a:endParaRPr lang="en-US" altLang="zh-CN"/>
          </a:p>
        </p:txBody>
      </p:sp>
    </p:spTree>
    <p:extLst>
      <p:ext uri="{BB962C8B-B14F-4D97-AF65-F5344CB8AC3E}">
        <p14:creationId xmlns:p14="http://schemas.microsoft.com/office/powerpoint/2010/main" val="5025399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6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A7C1836-88E1-4F07-9F8B-DE0CB5785C97}" type="slidenum">
              <a:rPr lang="en-US" altLang="zh-CN"/>
              <a:pPr>
                <a:spcBef>
                  <a:spcPct val="0"/>
                </a:spcBef>
              </a:pPr>
              <a:t>20</a:t>
            </a:fld>
            <a:endParaRPr lang="en-US" altLang="zh-CN"/>
          </a:p>
        </p:txBody>
      </p:sp>
    </p:spTree>
    <p:extLst>
      <p:ext uri="{BB962C8B-B14F-4D97-AF65-F5344CB8AC3E}">
        <p14:creationId xmlns:p14="http://schemas.microsoft.com/office/powerpoint/2010/main" val="18094864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8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457D1DB-F7C7-4D05-B255-2EA302D7559E}" type="slidenum">
              <a:rPr lang="en-US" altLang="zh-CN"/>
              <a:pPr>
                <a:spcBef>
                  <a:spcPct val="0"/>
                </a:spcBef>
              </a:pPr>
              <a:t>21</a:t>
            </a:fld>
            <a:endParaRPr lang="en-US" altLang="zh-CN"/>
          </a:p>
        </p:txBody>
      </p:sp>
    </p:spTree>
    <p:extLst>
      <p:ext uri="{BB962C8B-B14F-4D97-AF65-F5344CB8AC3E}">
        <p14:creationId xmlns:p14="http://schemas.microsoft.com/office/powerpoint/2010/main" val="32075387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0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AE2988D-F95B-468E-AAAA-7342976B8AC9}" type="slidenum">
              <a:rPr lang="en-US" altLang="zh-CN"/>
              <a:pPr>
                <a:spcBef>
                  <a:spcPct val="0"/>
                </a:spcBef>
              </a:pPr>
              <a:t>22</a:t>
            </a:fld>
            <a:endParaRPr lang="en-US" altLang="zh-CN"/>
          </a:p>
        </p:txBody>
      </p:sp>
    </p:spTree>
    <p:extLst>
      <p:ext uri="{BB962C8B-B14F-4D97-AF65-F5344CB8AC3E}">
        <p14:creationId xmlns:p14="http://schemas.microsoft.com/office/powerpoint/2010/main" val="3484425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8314F94-42C9-4001-93EB-5D28EE38F050}" type="slidenum">
              <a:rPr lang="en-US" altLang="zh-CN"/>
              <a:pPr>
                <a:spcBef>
                  <a:spcPct val="0"/>
                </a:spcBef>
              </a:pPr>
              <a:t>23</a:t>
            </a:fld>
            <a:endParaRPr lang="en-US" altLang="zh-CN"/>
          </a:p>
        </p:txBody>
      </p:sp>
    </p:spTree>
    <p:extLst>
      <p:ext uri="{BB962C8B-B14F-4D97-AF65-F5344CB8AC3E}">
        <p14:creationId xmlns:p14="http://schemas.microsoft.com/office/powerpoint/2010/main" val="3333313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FA84214-5433-4619-AEB0-937A463CCE7B}" type="slidenum">
              <a:rPr lang="en-US" altLang="zh-CN"/>
              <a:pPr>
                <a:spcBef>
                  <a:spcPct val="0"/>
                </a:spcBef>
              </a:pPr>
              <a:t>24</a:t>
            </a:fld>
            <a:endParaRPr lang="en-US" altLang="zh-CN"/>
          </a:p>
        </p:txBody>
      </p:sp>
    </p:spTree>
    <p:extLst>
      <p:ext uri="{BB962C8B-B14F-4D97-AF65-F5344CB8AC3E}">
        <p14:creationId xmlns:p14="http://schemas.microsoft.com/office/powerpoint/2010/main" val="13789668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68AFB34-47BA-40C1-B0B4-7E4CE4F34030}" type="slidenum">
              <a:rPr lang="en-US" altLang="zh-CN"/>
              <a:pPr>
                <a:spcBef>
                  <a:spcPct val="0"/>
                </a:spcBef>
              </a:pPr>
              <a:t>25</a:t>
            </a:fld>
            <a:endParaRPr lang="en-US" altLang="zh-CN"/>
          </a:p>
        </p:txBody>
      </p:sp>
    </p:spTree>
    <p:extLst>
      <p:ext uri="{BB962C8B-B14F-4D97-AF65-F5344CB8AC3E}">
        <p14:creationId xmlns:p14="http://schemas.microsoft.com/office/powerpoint/2010/main" val="1111462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C541135-5F81-4E5D-802C-8DD46E7E2F33}" type="slidenum">
              <a:rPr lang="zh-CN" altLang="en-US"/>
              <a:pPr>
                <a:spcBef>
                  <a:spcPct val="0"/>
                </a:spcBef>
              </a:pPr>
              <a:t>26</a:t>
            </a:fld>
            <a:endParaRPr lang="zh-CN" altLang="en-US"/>
          </a:p>
        </p:txBody>
      </p:sp>
    </p:spTree>
    <p:extLst>
      <p:ext uri="{BB962C8B-B14F-4D97-AF65-F5344CB8AC3E}">
        <p14:creationId xmlns:p14="http://schemas.microsoft.com/office/powerpoint/2010/main" val="5000770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57A25E2-7CFC-45F0-B637-2860DA8C3A98}" type="slidenum">
              <a:rPr lang="en-US" altLang="zh-CN"/>
              <a:pPr>
                <a:spcBef>
                  <a:spcPct val="0"/>
                </a:spcBef>
              </a:pPr>
              <a:t>27</a:t>
            </a:fld>
            <a:endParaRPr lang="en-US" altLang="zh-CN"/>
          </a:p>
        </p:txBody>
      </p:sp>
    </p:spTree>
    <p:extLst>
      <p:ext uri="{BB962C8B-B14F-4D97-AF65-F5344CB8AC3E}">
        <p14:creationId xmlns:p14="http://schemas.microsoft.com/office/powerpoint/2010/main" val="1219178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8D9CFD7B-427B-4302-AACE-9236D503CB91}" type="slidenum">
              <a:rPr lang="zh-CN" altLang="en-US"/>
              <a:pPr eaLnBrk="1" hangingPunct="1"/>
              <a:t>9</a:t>
            </a:fld>
            <a:endParaRPr lang="zh-CN" altLang="en-US"/>
          </a:p>
        </p:txBody>
      </p:sp>
    </p:spTree>
    <p:extLst>
      <p:ext uri="{BB962C8B-B14F-4D97-AF65-F5344CB8AC3E}">
        <p14:creationId xmlns:p14="http://schemas.microsoft.com/office/powerpoint/2010/main" val="2519654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3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735D27E-D8B2-471B-BAA7-81286C6E0182}" type="slidenum">
              <a:rPr lang="en-US" altLang="zh-CN"/>
              <a:pPr>
                <a:spcBef>
                  <a:spcPct val="0"/>
                </a:spcBef>
              </a:pPr>
              <a:t>29</a:t>
            </a:fld>
            <a:endParaRPr lang="en-US" altLang="zh-CN"/>
          </a:p>
        </p:txBody>
      </p:sp>
    </p:spTree>
    <p:extLst>
      <p:ext uri="{BB962C8B-B14F-4D97-AF65-F5344CB8AC3E}">
        <p14:creationId xmlns:p14="http://schemas.microsoft.com/office/powerpoint/2010/main" val="4146418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3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735D27E-D8B2-471B-BAA7-81286C6E0182}" type="slidenum">
              <a:rPr lang="en-US" altLang="zh-CN"/>
              <a:pPr>
                <a:spcBef>
                  <a:spcPct val="0"/>
                </a:spcBef>
              </a:pPr>
              <a:t>30</a:t>
            </a:fld>
            <a:endParaRPr lang="en-US" altLang="zh-CN"/>
          </a:p>
        </p:txBody>
      </p:sp>
    </p:spTree>
    <p:extLst>
      <p:ext uri="{BB962C8B-B14F-4D97-AF65-F5344CB8AC3E}">
        <p14:creationId xmlns:p14="http://schemas.microsoft.com/office/powerpoint/2010/main" val="35740132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6A3762C-2980-47DB-A22E-10E628499AD9}" type="slidenum">
              <a:rPr lang="en-US" altLang="zh-CN"/>
              <a:pPr>
                <a:spcBef>
                  <a:spcPct val="0"/>
                </a:spcBef>
              </a:pPr>
              <a:t>31</a:t>
            </a:fld>
            <a:endParaRPr lang="en-US" altLang="zh-CN"/>
          </a:p>
        </p:txBody>
      </p:sp>
    </p:spTree>
    <p:extLst>
      <p:ext uri="{BB962C8B-B14F-4D97-AF65-F5344CB8AC3E}">
        <p14:creationId xmlns:p14="http://schemas.microsoft.com/office/powerpoint/2010/main" val="2466800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A8DAEC3-9AB4-463C-BB03-B2BD44DA5FC2}" type="slidenum">
              <a:rPr lang="en-US" altLang="zh-CN">
                <a:solidFill>
                  <a:srgbClr val="000000"/>
                </a:solidFill>
              </a:rPr>
              <a:pPr>
                <a:spcBef>
                  <a:spcPct val="0"/>
                </a:spcBef>
              </a:pPr>
              <a:t>32</a:t>
            </a:fld>
            <a:endParaRPr lang="en-US" altLang="zh-CN">
              <a:solidFill>
                <a:srgbClr val="000000"/>
              </a:solidFill>
            </a:endParaRPr>
          </a:p>
        </p:txBody>
      </p:sp>
    </p:spTree>
    <p:extLst>
      <p:ext uri="{BB962C8B-B14F-4D97-AF65-F5344CB8AC3E}">
        <p14:creationId xmlns:p14="http://schemas.microsoft.com/office/powerpoint/2010/main" val="12970807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9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66E2AD3-05C4-443E-801D-AB5F78329FF5}" type="slidenum">
              <a:rPr lang="en-US" altLang="zh-CN"/>
              <a:pPr>
                <a:spcBef>
                  <a:spcPct val="0"/>
                </a:spcBef>
              </a:pPr>
              <a:t>33</a:t>
            </a:fld>
            <a:endParaRPr lang="en-US" altLang="zh-CN"/>
          </a:p>
        </p:txBody>
      </p:sp>
    </p:spTree>
    <p:extLst>
      <p:ext uri="{BB962C8B-B14F-4D97-AF65-F5344CB8AC3E}">
        <p14:creationId xmlns:p14="http://schemas.microsoft.com/office/powerpoint/2010/main" val="2344138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4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270B26C-60B3-4289-8A7A-BEB37FF76F46}" type="slidenum">
              <a:rPr lang="zh-CN" altLang="en-US">
                <a:solidFill>
                  <a:srgbClr val="000000"/>
                </a:solidFill>
              </a:rPr>
              <a:pPr>
                <a:spcBef>
                  <a:spcPct val="0"/>
                </a:spcBef>
              </a:pPr>
              <a:t>34</a:t>
            </a:fld>
            <a:endParaRPr lang="zh-CN" altLang="en-US">
              <a:solidFill>
                <a:srgbClr val="000000"/>
              </a:solidFill>
            </a:endParaRPr>
          </a:p>
        </p:txBody>
      </p:sp>
    </p:spTree>
    <p:extLst>
      <p:ext uri="{BB962C8B-B14F-4D97-AF65-F5344CB8AC3E}">
        <p14:creationId xmlns:p14="http://schemas.microsoft.com/office/powerpoint/2010/main" val="32818892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50237CA-83C7-4D14-B374-B7B6E5F84751}" type="slidenum">
              <a:rPr lang="zh-CN" altLang="en-US">
                <a:solidFill>
                  <a:srgbClr val="000000"/>
                </a:solidFill>
              </a:rPr>
              <a:pPr>
                <a:spcBef>
                  <a:spcPct val="0"/>
                </a:spcBef>
              </a:pPr>
              <a:t>37</a:t>
            </a:fld>
            <a:endParaRPr lang="zh-CN" altLang="en-US">
              <a:solidFill>
                <a:srgbClr val="000000"/>
              </a:solidFill>
            </a:endParaRPr>
          </a:p>
        </p:txBody>
      </p:sp>
    </p:spTree>
    <p:extLst>
      <p:ext uri="{BB962C8B-B14F-4D97-AF65-F5344CB8AC3E}">
        <p14:creationId xmlns:p14="http://schemas.microsoft.com/office/powerpoint/2010/main" val="42630208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55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AB982F9-97EB-475B-9410-2F36450776E3}" type="slidenum">
              <a:rPr lang="en-US" altLang="zh-CN">
                <a:solidFill>
                  <a:srgbClr val="000000"/>
                </a:solidFill>
              </a:rPr>
              <a:pPr>
                <a:spcBef>
                  <a:spcPct val="0"/>
                </a:spcBef>
              </a:pPr>
              <a:t>38</a:t>
            </a:fld>
            <a:endParaRPr lang="en-US" altLang="zh-CN">
              <a:solidFill>
                <a:srgbClr val="000000"/>
              </a:solidFill>
            </a:endParaRPr>
          </a:p>
        </p:txBody>
      </p:sp>
    </p:spTree>
    <p:extLst>
      <p:ext uri="{BB962C8B-B14F-4D97-AF65-F5344CB8AC3E}">
        <p14:creationId xmlns:p14="http://schemas.microsoft.com/office/powerpoint/2010/main" val="2044859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75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96A6C5C-A580-4C1C-B748-0FC2904C9822}" type="slidenum">
              <a:rPr lang="en-US" altLang="zh-CN">
                <a:solidFill>
                  <a:srgbClr val="000000"/>
                </a:solidFill>
              </a:rPr>
              <a:pPr>
                <a:spcBef>
                  <a:spcPct val="0"/>
                </a:spcBef>
              </a:pPr>
              <a:t>39</a:t>
            </a:fld>
            <a:endParaRPr lang="en-US" altLang="zh-CN">
              <a:solidFill>
                <a:srgbClr val="000000"/>
              </a:solidFill>
            </a:endParaRPr>
          </a:p>
        </p:txBody>
      </p:sp>
    </p:spTree>
    <p:extLst>
      <p:ext uri="{BB962C8B-B14F-4D97-AF65-F5344CB8AC3E}">
        <p14:creationId xmlns:p14="http://schemas.microsoft.com/office/powerpoint/2010/main" val="584030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9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F04E068-8A8D-4293-9D13-D2C4435E4520}" type="slidenum">
              <a:rPr lang="en-US" altLang="zh-CN">
                <a:solidFill>
                  <a:srgbClr val="000000"/>
                </a:solidFill>
              </a:rPr>
              <a:pPr>
                <a:spcBef>
                  <a:spcPct val="0"/>
                </a:spcBef>
              </a:pPr>
              <a:t>40</a:t>
            </a:fld>
            <a:endParaRPr lang="en-US" altLang="zh-CN">
              <a:solidFill>
                <a:srgbClr val="000000"/>
              </a:solidFill>
            </a:endParaRPr>
          </a:p>
        </p:txBody>
      </p:sp>
    </p:spTree>
    <p:extLst>
      <p:ext uri="{BB962C8B-B14F-4D97-AF65-F5344CB8AC3E}">
        <p14:creationId xmlns:p14="http://schemas.microsoft.com/office/powerpoint/2010/main" val="1609614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0A3B4750-50E1-47ED-8101-C64274522C91}" type="slidenum">
              <a:rPr lang="zh-CN" altLang="en-US"/>
              <a:pPr eaLnBrk="1" hangingPunct="1"/>
              <a:t>10</a:t>
            </a:fld>
            <a:endParaRPr lang="zh-CN" altLang="en-US"/>
          </a:p>
        </p:txBody>
      </p:sp>
    </p:spTree>
    <p:extLst>
      <p:ext uri="{BB962C8B-B14F-4D97-AF65-F5344CB8AC3E}">
        <p14:creationId xmlns:p14="http://schemas.microsoft.com/office/powerpoint/2010/main" val="3173499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6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9F5044F-D2AA-4CA1-B799-921402CD4737}" type="slidenum">
              <a:rPr lang="zh-CN" altLang="en-US"/>
              <a:pPr>
                <a:spcBef>
                  <a:spcPct val="0"/>
                </a:spcBef>
              </a:pPr>
              <a:t>41</a:t>
            </a:fld>
            <a:endParaRPr lang="zh-CN" altLang="en-US"/>
          </a:p>
        </p:txBody>
      </p:sp>
    </p:spTree>
    <p:extLst>
      <p:ext uri="{BB962C8B-B14F-4D97-AF65-F5344CB8AC3E}">
        <p14:creationId xmlns:p14="http://schemas.microsoft.com/office/powerpoint/2010/main" val="699838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37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E91D091-3D05-4ACD-B9A2-23ACA5834FBD}" type="slidenum">
              <a:rPr lang="zh-CN" altLang="en-US"/>
              <a:pPr>
                <a:spcBef>
                  <a:spcPct val="0"/>
                </a:spcBef>
              </a:pPr>
              <a:t>42</a:t>
            </a:fld>
            <a:endParaRPr lang="zh-CN" altLang="en-US"/>
          </a:p>
        </p:txBody>
      </p:sp>
    </p:spTree>
    <p:extLst>
      <p:ext uri="{BB962C8B-B14F-4D97-AF65-F5344CB8AC3E}">
        <p14:creationId xmlns:p14="http://schemas.microsoft.com/office/powerpoint/2010/main" val="1484858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B9778E3-4BAF-42AD-96BA-F179EF0E8F0F}" type="slidenum">
              <a:rPr lang="zh-CN" altLang="en-US"/>
              <a:pPr>
                <a:spcBef>
                  <a:spcPct val="0"/>
                </a:spcBef>
              </a:pPr>
              <a:t>43</a:t>
            </a:fld>
            <a:endParaRPr lang="zh-CN" altLang="en-US"/>
          </a:p>
        </p:txBody>
      </p:sp>
    </p:spTree>
    <p:extLst>
      <p:ext uri="{BB962C8B-B14F-4D97-AF65-F5344CB8AC3E}">
        <p14:creationId xmlns:p14="http://schemas.microsoft.com/office/powerpoint/2010/main" val="1927965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7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D75F151-4FD3-4947-96F1-E59F201ED420}" type="slidenum">
              <a:rPr lang="zh-CN" altLang="en-US"/>
              <a:pPr>
                <a:spcBef>
                  <a:spcPct val="0"/>
                </a:spcBef>
              </a:pPr>
              <a:t>44</a:t>
            </a:fld>
            <a:endParaRPr lang="zh-CN" altLang="en-US"/>
          </a:p>
        </p:txBody>
      </p:sp>
    </p:spTree>
    <p:extLst>
      <p:ext uri="{BB962C8B-B14F-4D97-AF65-F5344CB8AC3E}">
        <p14:creationId xmlns:p14="http://schemas.microsoft.com/office/powerpoint/2010/main" val="24862059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5E604D4-EE69-4149-9ABB-FA775EACD7BF}" type="slidenum">
              <a:rPr lang="zh-CN" altLang="en-US"/>
              <a:pPr>
                <a:spcBef>
                  <a:spcPct val="0"/>
                </a:spcBef>
              </a:pPr>
              <a:t>45</a:t>
            </a:fld>
            <a:endParaRPr lang="zh-CN" altLang="en-US"/>
          </a:p>
        </p:txBody>
      </p:sp>
    </p:spTree>
    <p:extLst>
      <p:ext uri="{BB962C8B-B14F-4D97-AF65-F5344CB8AC3E}">
        <p14:creationId xmlns:p14="http://schemas.microsoft.com/office/powerpoint/2010/main" val="3709162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31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fld id="{F32C86A4-E80B-471F-8C62-05B37CC52924}" type="slidenum">
              <a:rPr lang="zh-CN" altLang="en-US" sz="1200"/>
              <a:pPr eaLnBrk="1" hangingPunct="1"/>
              <a:t>47</a:t>
            </a:fld>
            <a:endParaRPr lang="zh-CN" altLang="en-US" sz="1200"/>
          </a:p>
        </p:txBody>
      </p:sp>
    </p:spTree>
    <p:extLst>
      <p:ext uri="{BB962C8B-B14F-4D97-AF65-F5344CB8AC3E}">
        <p14:creationId xmlns:p14="http://schemas.microsoft.com/office/powerpoint/2010/main" val="33968100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608767A-61B6-42D9-891B-5940232CB089}" type="slidenum">
              <a:rPr lang="en-US" altLang="zh-CN"/>
              <a:pPr>
                <a:spcBef>
                  <a:spcPct val="0"/>
                </a:spcBef>
              </a:pPr>
              <a:t>48</a:t>
            </a:fld>
            <a:endParaRPr lang="en-US" altLang="zh-CN"/>
          </a:p>
        </p:txBody>
      </p:sp>
    </p:spTree>
    <p:extLst>
      <p:ext uri="{BB962C8B-B14F-4D97-AF65-F5344CB8AC3E}">
        <p14:creationId xmlns:p14="http://schemas.microsoft.com/office/powerpoint/2010/main" val="6841067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ln/>
        </p:spPr>
      </p:sp>
      <p:sp>
        <p:nvSpPr>
          <p:cNvPr id="1105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1105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D9F3E47-B31F-4605-8E76-52CE1A98A33F}" type="slidenum">
              <a:rPr lang="en-US" altLang="zh-CN"/>
              <a:pPr>
                <a:spcBef>
                  <a:spcPct val="0"/>
                </a:spcBef>
              </a:pPr>
              <a:t>49</a:t>
            </a:fld>
            <a:endParaRPr lang="en-US" altLang="zh-CN"/>
          </a:p>
        </p:txBody>
      </p:sp>
    </p:spTree>
    <p:extLst>
      <p:ext uri="{BB962C8B-B14F-4D97-AF65-F5344CB8AC3E}">
        <p14:creationId xmlns:p14="http://schemas.microsoft.com/office/powerpoint/2010/main" val="22395920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1126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5D8F670-47C2-49B1-9DD6-1533975F1D99}" type="slidenum">
              <a:rPr lang="en-US" altLang="zh-CN"/>
              <a:pPr>
                <a:spcBef>
                  <a:spcPct val="0"/>
                </a:spcBef>
              </a:pPr>
              <a:t>50</a:t>
            </a:fld>
            <a:endParaRPr lang="en-US" altLang="zh-CN"/>
          </a:p>
        </p:txBody>
      </p:sp>
    </p:spTree>
    <p:extLst>
      <p:ext uri="{BB962C8B-B14F-4D97-AF65-F5344CB8AC3E}">
        <p14:creationId xmlns:p14="http://schemas.microsoft.com/office/powerpoint/2010/main" val="14115017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B3C073-F799-4237-A597-11AE727D7F3E}" type="slidenum">
              <a:rPr lang="en-US" altLang="zh-CN">
                <a:solidFill>
                  <a:srgbClr val="000000"/>
                </a:solidFill>
              </a:rPr>
              <a:pPr>
                <a:spcBef>
                  <a:spcPct val="0"/>
                </a:spcBef>
              </a:pPr>
              <a:t>51</a:t>
            </a:fld>
            <a:endParaRPr lang="en-US" altLang="zh-CN">
              <a:solidFill>
                <a:srgbClr val="000000"/>
              </a:solidFill>
            </a:endParaRPr>
          </a:p>
        </p:txBody>
      </p:sp>
      <p:sp>
        <p:nvSpPr>
          <p:cNvPr id="114691" name="Rectangle 2"/>
          <p:cNvSpPr>
            <a:spLocks noGrp="1" noRot="1" noChangeAspect="1" noChangeArrowheads="1" noTextEdit="1"/>
          </p:cNvSpPr>
          <p:nvPr>
            <p:ph type="sldImg"/>
          </p:nvPr>
        </p:nvSpPr>
        <p:spPr>
          <a:solidFill>
            <a:srgbClr val="FFFFFF"/>
          </a:solidFill>
          <a:ln/>
        </p:spPr>
      </p:sp>
      <p:sp>
        <p:nvSpPr>
          <p:cNvPr id="114692" name="Rectangle 3"/>
          <p:cNvSpPr>
            <a:spLocks noGrp="1" noChangeArrowheads="1"/>
          </p:cNvSpPr>
          <p:nvPr>
            <p:ph type="body" idx="1"/>
          </p:nvPr>
        </p:nvSpPr>
        <p:spPr>
          <a:solidFill>
            <a:srgbClr val="FFFFFF"/>
          </a:solidFill>
          <a:ln>
            <a:solidFill>
              <a:srgbClr val="000000"/>
            </a:solidFill>
          </a:ln>
        </p:spPr>
        <p:txBody>
          <a:bodyPr/>
          <a:lstStyle/>
          <a:p>
            <a:endParaRPr lang="zh-CN" altLang="zh-CN"/>
          </a:p>
        </p:txBody>
      </p:sp>
    </p:spTree>
    <p:extLst>
      <p:ext uri="{BB962C8B-B14F-4D97-AF65-F5344CB8AC3E}">
        <p14:creationId xmlns:p14="http://schemas.microsoft.com/office/powerpoint/2010/main" val="1852144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DF522A6-2E2C-4CD7-BB35-00C454F7A103}" type="slidenum">
              <a:rPr lang="en-US" altLang="zh-CN"/>
              <a:pPr>
                <a:spcBef>
                  <a:spcPct val="0"/>
                </a:spcBef>
              </a:pPr>
              <a:t>11</a:t>
            </a:fld>
            <a:endParaRPr lang="en-US" altLang="zh-CN"/>
          </a:p>
        </p:txBody>
      </p:sp>
    </p:spTree>
    <p:extLst>
      <p:ext uri="{BB962C8B-B14F-4D97-AF65-F5344CB8AC3E}">
        <p14:creationId xmlns:p14="http://schemas.microsoft.com/office/powerpoint/2010/main" val="19897260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CB3C073-F799-4237-A597-11AE727D7F3E}" type="slidenum">
              <a:rPr lang="en-US" altLang="zh-CN">
                <a:solidFill>
                  <a:srgbClr val="000000"/>
                </a:solidFill>
              </a:rPr>
              <a:pPr>
                <a:spcBef>
                  <a:spcPct val="0"/>
                </a:spcBef>
              </a:pPr>
              <a:t>52</a:t>
            </a:fld>
            <a:endParaRPr lang="en-US" altLang="zh-CN">
              <a:solidFill>
                <a:srgbClr val="000000"/>
              </a:solidFill>
            </a:endParaRPr>
          </a:p>
        </p:txBody>
      </p:sp>
      <p:sp>
        <p:nvSpPr>
          <p:cNvPr id="114691" name="Rectangle 2"/>
          <p:cNvSpPr>
            <a:spLocks noGrp="1" noRot="1" noChangeAspect="1" noChangeArrowheads="1" noTextEdit="1"/>
          </p:cNvSpPr>
          <p:nvPr>
            <p:ph type="sldImg"/>
          </p:nvPr>
        </p:nvSpPr>
        <p:spPr>
          <a:solidFill>
            <a:srgbClr val="FFFFFF"/>
          </a:solidFill>
          <a:ln/>
        </p:spPr>
      </p:sp>
      <p:sp>
        <p:nvSpPr>
          <p:cNvPr id="114692" name="Rectangle 3"/>
          <p:cNvSpPr>
            <a:spLocks noGrp="1" noChangeArrowheads="1"/>
          </p:cNvSpPr>
          <p:nvPr>
            <p:ph type="body" idx="1"/>
          </p:nvPr>
        </p:nvSpPr>
        <p:spPr>
          <a:solidFill>
            <a:srgbClr val="FFFFFF"/>
          </a:solidFill>
          <a:ln>
            <a:solidFill>
              <a:srgbClr val="000000"/>
            </a:solidFill>
          </a:ln>
        </p:spPr>
        <p:txBody>
          <a:bodyPr/>
          <a:lstStyle/>
          <a:p>
            <a:endParaRPr lang="zh-CN" altLang="zh-CN"/>
          </a:p>
        </p:txBody>
      </p:sp>
    </p:spTree>
    <p:extLst>
      <p:ext uri="{BB962C8B-B14F-4D97-AF65-F5344CB8AC3E}">
        <p14:creationId xmlns:p14="http://schemas.microsoft.com/office/powerpoint/2010/main" val="28196388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9A8C3DC-F31D-45A1-AD03-7515ECB9B8D7}" type="slidenum">
              <a:rPr lang="en-US" altLang="zh-CN">
                <a:solidFill>
                  <a:srgbClr val="000000"/>
                </a:solidFill>
              </a:rPr>
              <a:pPr>
                <a:spcBef>
                  <a:spcPct val="0"/>
                </a:spcBef>
              </a:pPr>
              <a:t>53</a:t>
            </a:fld>
            <a:endParaRPr lang="en-US" altLang="zh-CN">
              <a:solidFill>
                <a:srgbClr val="000000"/>
              </a:solidFill>
            </a:endParaRPr>
          </a:p>
        </p:txBody>
      </p:sp>
    </p:spTree>
    <p:extLst>
      <p:ext uri="{BB962C8B-B14F-4D97-AF65-F5344CB8AC3E}">
        <p14:creationId xmlns:p14="http://schemas.microsoft.com/office/powerpoint/2010/main" val="3165770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p:spPr>
      </p:sp>
      <p:sp>
        <p:nvSpPr>
          <p:cNvPr id="1187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87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4501321-8090-413C-A991-04864F1DA51B}" type="slidenum">
              <a:rPr lang="en-US" altLang="zh-CN">
                <a:solidFill>
                  <a:srgbClr val="000000"/>
                </a:solidFill>
              </a:rPr>
              <a:pPr>
                <a:spcBef>
                  <a:spcPct val="0"/>
                </a:spcBef>
              </a:pPr>
              <a:t>54</a:t>
            </a:fld>
            <a:endParaRPr lang="en-US" altLang="zh-CN">
              <a:solidFill>
                <a:srgbClr val="000000"/>
              </a:solidFill>
            </a:endParaRPr>
          </a:p>
        </p:txBody>
      </p:sp>
    </p:spTree>
    <p:extLst>
      <p:ext uri="{BB962C8B-B14F-4D97-AF65-F5344CB8AC3E}">
        <p14:creationId xmlns:p14="http://schemas.microsoft.com/office/powerpoint/2010/main" val="26585882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08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68DD491-BDEA-4B25-B05B-A89A0F2824BA}" type="slidenum">
              <a:rPr lang="en-US" altLang="zh-CN">
                <a:solidFill>
                  <a:srgbClr val="000000"/>
                </a:solidFill>
              </a:rPr>
              <a:pPr>
                <a:spcBef>
                  <a:spcPct val="0"/>
                </a:spcBef>
              </a:pPr>
              <a:t>57</a:t>
            </a:fld>
            <a:endParaRPr lang="en-US" altLang="zh-CN">
              <a:solidFill>
                <a:srgbClr val="000000"/>
              </a:solidFill>
            </a:endParaRPr>
          </a:p>
        </p:txBody>
      </p:sp>
    </p:spTree>
    <p:extLst>
      <p:ext uri="{BB962C8B-B14F-4D97-AF65-F5344CB8AC3E}">
        <p14:creationId xmlns:p14="http://schemas.microsoft.com/office/powerpoint/2010/main" val="235334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08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68DD491-BDEA-4B25-B05B-A89A0F2824BA}" type="slidenum">
              <a:rPr lang="en-US" altLang="zh-CN">
                <a:solidFill>
                  <a:srgbClr val="000000"/>
                </a:solidFill>
              </a:rPr>
              <a:pPr>
                <a:spcBef>
                  <a:spcPct val="0"/>
                </a:spcBef>
              </a:pPr>
              <a:t>58</a:t>
            </a:fld>
            <a:endParaRPr lang="en-US" altLang="zh-CN">
              <a:solidFill>
                <a:srgbClr val="000000"/>
              </a:solidFill>
            </a:endParaRPr>
          </a:p>
        </p:txBody>
      </p:sp>
    </p:spTree>
    <p:extLst>
      <p:ext uri="{BB962C8B-B14F-4D97-AF65-F5344CB8AC3E}">
        <p14:creationId xmlns:p14="http://schemas.microsoft.com/office/powerpoint/2010/main" val="21093031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208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68DD491-BDEA-4B25-B05B-A89A0F2824BA}" type="slidenum">
              <a:rPr lang="en-US" altLang="zh-CN">
                <a:solidFill>
                  <a:srgbClr val="000000"/>
                </a:solidFill>
              </a:rPr>
              <a:pPr>
                <a:spcBef>
                  <a:spcPct val="0"/>
                </a:spcBef>
              </a:pPr>
              <a:t>59</a:t>
            </a:fld>
            <a:endParaRPr lang="en-US" altLang="zh-CN">
              <a:solidFill>
                <a:srgbClr val="000000"/>
              </a:solidFill>
            </a:endParaRPr>
          </a:p>
        </p:txBody>
      </p:sp>
    </p:spTree>
    <p:extLst>
      <p:ext uri="{BB962C8B-B14F-4D97-AF65-F5344CB8AC3E}">
        <p14:creationId xmlns:p14="http://schemas.microsoft.com/office/powerpoint/2010/main" val="13863610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a:ln/>
        </p:spPr>
      </p:sp>
      <p:sp>
        <p:nvSpPr>
          <p:cNvPr id="1228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28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79571A7-74FA-4068-899B-A9B58A454A3E}" type="slidenum">
              <a:rPr lang="zh-CN" altLang="en-US"/>
              <a:pPr>
                <a:spcBef>
                  <a:spcPct val="0"/>
                </a:spcBef>
              </a:pPr>
              <a:t>60</a:t>
            </a:fld>
            <a:endParaRPr lang="zh-CN" altLang="en-US"/>
          </a:p>
        </p:txBody>
      </p:sp>
    </p:spTree>
    <p:extLst>
      <p:ext uri="{BB962C8B-B14F-4D97-AF65-F5344CB8AC3E}">
        <p14:creationId xmlns:p14="http://schemas.microsoft.com/office/powerpoint/2010/main" val="265846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幻灯片图像占位符 1"/>
          <p:cNvSpPr>
            <a:spLocks noGrp="1" noRot="1" noChangeAspect="1" noTextEdit="1"/>
          </p:cNvSpPr>
          <p:nvPr>
            <p:ph type="sldImg"/>
          </p:nvPr>
        </p:nvSpPr>
        <p:spPr>
          <a:ln/>
        </p:spPr>
      </p:sp>
      <p:sp>
        <p:nvSpPr>
          <p:cNvPr id="1249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49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2AE16F8-192E-4421-AF97-DF3BFE98FB25}" type="slidenum">
              <a:rPr lang="zh-CN" altLang="en-US"/>
              <a:pPr>
                <a:spcBef>
                  <a:spcPct val="0"/>
                </a:spcBef>
              </a:pPr>
              <a:t>61</a:t>
            </a:fld>
            <a:endParaRPr lang="zh-CN" altLang="en-US"/>
          </a:p>
        </p:txBody>
      </p:sp>
    </p:spTree>
    <p:extLst>
      <p:ext uri="{BB962C8B-B14F-4D97-AF65-F5344CB8AC3E}">
        <p14:creationId xmlns:p14="http://schemas.microsoft.com/office/powerpoint/2010/main" val="33004473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幻灯片图像占位符 1"/>
          <p:cNvSpPr>
            <a:spLocks noGrp="1" noRot="1" noChangeAspect="1" noTextEdit="1"/>
          </p:cNvSpPr>
          <p:nvPr>
            <p:ph type="sldImg"/>
          </p:nvPr>
        </p:nvSpPr>
        <p:spPr>
          <a:ln/>
        </p:spPr>
      </p:sp>
      <p:sp>
        <p:nvSpPr>
          <p:cNvPr id="1269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1269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DB72943-C5F4-47E1-80E6-BABB451ED739}" type="slidenum">
              <a:rPr lang="zh-CN" altLang="en-US"/>
              <a:pPr>
                <a:spcBef>
                  <a:spcPct val="0"/>
                </a:spcBef>
              </a:pPr>
              <a:t>62</a:t>
            </a:fld>
            <a:endParaRPr lang="zh-CN" altLang="en-US"/>
          </a:p>
        </p:txBody>
      </p:sp>
    </p:spTree>
    <p:extLst>
      <p:ext uri="{BB962C8B-B14F-4D97-AF65-F5344CB8AC3E}">
        <p14:creationId xmlns:p14="http://schemas.microsoft.com/office/powerpoint/2010/main" val="26670710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9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5C91960-A9AD-45FC-8C3E-623D8E6DE910}" type="slidenum">
              <a:rPr lang="zh-CN" altLang="en-US"/>
              <a:pPr>
                <a:spcBef>
                  <a:spcPct val="0"/>
                </a:spcBef>
              </a:pPr>
              <a:t>63</a:t>
            </a:fld>
            <a:endParaRPr lang="zh-CN" altLang="en-US"/>
          </a:p>
        </p:txBody>
      </p:sp>
    </p:spTree>
    <p:extLst>
      <p:ext uri="{BB962C8B-B14F-4D97-AF65-F5344CB8AC3E}">
        <p14:creationId xmlns:p14="http://schemas.microsoft.com/office/powerpoint/2010/main" val="973947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A1CBE378-7CEC-4D1A-85E4-6A58E25182DC}" type="slidenum">
              <a:rPr lang="zh-CN" altLang="en-US"/>
              <a:pPr eaLnBrk="1" hangingPunct="1"/>
              <a:t>12</a:t>
            </a:fld>
            <a:endParaRPr lang="zh-CN" altLang="en-US"/>
          </a:p>
        </p:txBody>
      </p:sp>
    </p:spTree>
    <p:extLst>
      <p:ext uri="{BB962C8B-B14F-4D97-AF65-F5344CB8AC3E}">
        <p14:creationId xmlns:p14="http://schemas.microsoft.com/office/powerpoint/2010/main" val="17216116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10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A51E580-54E9-47A6-A27E-0B9CA5B52574}" type="slidenum">
              <a:rPr lang="zh-CN" altLang="en-US"/>
              <a:pPr>
                <a:spcBef>
                  <a:spcPct val="0"/>
                </a:spcBef>
              </a:pPr>
              <a:t>64</a:t>
            </a:fld>
            <a:endParaRPr lang="zh-CN" altLang="en-US"/>
          </a:p>
        </p:txBody>
      </p:sp>
    </p:spTree>
    <p:extLst>
      <p:ext uri="{BB962C8B-B14F-4D97-AF65-F5344CB8AC3E}">
        <p14:creationId xmlns:p14="http://schemas.microsoft.com/office/powerpoint/2010/main" val="37895592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ln/>
        </p:spPr>
      </p:sp>
      <p:sp>
        <p:nvSpPr>
          <p:cNvPr id="1331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1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46A1613-F7AD-49C2-A28B-73CF249E29B7}" type="slidenum">
              <a:rPr lang="zh-CN" altLang="en-US"/>
              <a:pPr>
                <a:spcBef>
                  <a:spcPct val="0"/>
                </a:spcBef>
              </a:pPr>
              <a:t>65</a:t>
            </a:fld>
            <a:endParaRPr lang="zh-CN" altLang="en-US"/>
          </a:p>
        </p:txBody>
      </p:sp>
    </p:spTree>
    <p:extLst>
      <p:ext uri="{BB962C8B-B14F-4D97-AF65-F5344CB8AC3E}">
        <p14:creationId xmlns:p14="http://schemas.microsoft.com/office/powerpoint/2010/main" val="24520694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41E1947-DBA9-41FB-AED0-79D88C549DEE}" type="slidenum">
              <a:rPr lang="zh-CN" altLang="en-US"/>
              <a:pPr>
                <a:spcBef>
                  <a:spcPct val="0"/>
                </a:spcBef>
              </a:pPr>
              <a:t>67</a:t>
            </a:fld>
            <a:endParaRPr lang="zh-CN" altLang="en-US"/>
          </a:p>
        </p:txBody>
      </p:sp>
    </p:spTree>
    <p:extLst>
      <p:ext uri="{BB962C8B-B14F-4D97-AF65-F5344CB8AC3E}">
        <p14:creationId xmlns:p14="http://schemas.microsoft.com/office/powerpoint/2010/main" val="33749017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p:cNvSpPr>
            <a:spLocks noGrp="1" noRot="1" noChangeAspect="1" noTextEdit="1"/>
          </p:cNvSpPr>
          <p:nvPr>
            <p:ph type="sldImg"/>
          </p:nvPr>
        </p:nvSpPr>
        <p:spPr>
          <a:ln/>
        </p:spPr>
      </p:sp>
      <p:sp>
        <p:nvSpPr>
          <p:cNvPr id="1413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13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37866F6-F2F1-44FA-9136-442F0D68FEA5}" type="slidenum">
              <a:rPr lang="zh-CN" altLang="en-US"/>
              <a:pPr>
                <a:spcBef>
                  <a:spcPct val="0"/>
                </a:spcBef>
              </a:pPr>
              <a:t>68</a:t>
            </a:fld>
            <a:endParaRPr lang="zh-CN" altLang="en-US"/>
          </a:p>
        </p:txBody>
      </p:sp>
    </p:spTree>
    <p:extLst>
      <p:ext uri="{BB962C8B-B14F-4D97-AF65-F5344CB8AC3E}">
        <p14:creationId xmlns:p14="http://schemas.microsoft.com/office/powerpoint/2010/main" val="23084803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86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05F0C84-B534-474A-8E6E-97AC5320FA3C}" type="slidenum">
              <a:rPr lang="en-US" altLang="zh-CN"/>
              <a:pPr>
                <a:spcBef>
                  <a:spcPct val="0"/>
                </a:spcBef>
              </a:pPr>
              <a:t>70</a:t>
            </a:fld>
            <a:endParaRPr lang="en-US" altLang="zh-CN"/>
          </a:p>
        </p:txBody>
      </p:sp>
    </p:spTree>
    <p:extLst>
      <p:ext uri="{BB962C8B-B14F-4D97-AF65-F5344CB8AC3E}">
        <p14:creationId xmlns:p14="http://schemas.microsoft.com/office/powerpoint/2010/main" val="27709000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07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D6FFEE5-AFE5-430E-877E-876FEA790AF7}" type="slidenum">
              <a:rPr lang="en-US" altLang="zh-CN"/>
              <a:pPr>
                <a:spcBef>
                  <a:spcPct val="0"/>
                </a:spcBef>
              </a:pPr>
              <a:t>71</a:t>
            </a:fld>
            <a:endParaRPr lang="en-US" altLang="zh-CN"/>
          </a:p>
        </p:txBody>
      </p:sp>
    </p:spTree>
    <p:extLst>
      <p:ext uri="{BB962C8B-B14F-4D97-AF65-F5344CB8AC3E}">
        <p14:creationId xmlns:p14="http://schemas.microsoft.com/office/powerpoint/2010/main" val="94864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245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D36F8AB4-5013-45D5-AD1F-303403D6EF00}" type="slidenum">
              <a:rPr lang="en-US" altLang="zh-CN"/>
              <a:pPr>
                <a:spcBef>
                  <a:spcPct val="0"/>
                </a:spcBef>
              </a:pPr>
              <a:t>72</a:t>
            </a:fld>
            <a:endParaRPr lang="en-US" altLang="zh-CN"/>
          </a:p>
        </p:txBody>
      </p:sp>
    </p:spTree>
    <p:extLst>
      <p:ext uri="{BB962C8B-B14F-4D97-AF65-F5344CB8AC3E}">
        <p14:creationId xmlns:p14="http://schemas.microsoft.com/office/powerpoint/2010/main" val="34689622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33BFB2B-36C3-40F4-A9F4-0EFA2BD4729F}" type="slidenum">
              <a:rPr lang="en-US" altLang="zh-CN">
                <a:solidFill>
                  <a:srgbClr val="000000"/>
                </a:solidFill>
              </a:rPr>
              <a:pPr>
                <a:spcBef>
                  <a:spcPct val="0"/>
                </a:spcBef>
              </a:pPr>
              <a:t>73</a:t>
            </a:fld>
            <a:endParaRPr lang="en-US" altLang="zh-CN">
              <a:solidFill>
                <a:srgbClr val="000000"/>
              </a:solidFill>
            </a:endParaRPr>
          </a:p>
        </p:txBody>
      </p:sp>
    </p:spTree>
    <p:extLst>
      <p:ext uri="{BB962C8B-B14F-4D97-AF65-F5344CB8AC3E}">
        <p14:creationId xmlns:p14="http://schemas.microsoft.com/office/powerpoint/2010/main" val="8851474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F1FBBE5-5B08-401B-A0D8-383F5117D322}" type="slidenum">
              <a:rPr lang="zh-CN" altLang="en-US"/>
              <a:pPr>
                <a:spcBef>
                  <a:spcPct val="0"/>
                </a:spcBef>
              </a:pPr>
              <a:t>74</a:t>
            </a:fld>
            <a:endParaRPr lang="zh-CN" altLang="en-US"/>
          </a:p>
        </p:txBody>
      </p:sp>
    </p:spTree>
    <p:extLst>
      <p:ext uri="{BB962C8B-B14F-4D97-AF65-F5344CB8AC3E}">
        <p14:creationId xmlns:p14="http://schemas.microsoft.com/office/powerpoint/2010/main" val="39917941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E75689C-B895-4E97-ADF4-0BDC81602326}" type="slidenum">
              <a:rPr lang="zh-CN" altLang="en-US"/>
              <a:pPr>
                <a:spcBef>
                  <a:spcPct val="0"/>
                </a:spcBef>
              </a:pPr>
              <a:t>75</a:t>
            </a:fld>
            <a:endParaRPr lang="zh-CN" altLang="en-US"/>
          </a:p>
        </p:txBody>
      </p:sp>
    </p:spTree>
    <p:extLst>
      <p:ext uri="{BB962C8B-B14F-4D97-AF65-F5344CB8AC3E}">
        <p14:creationId xmlns:p14="http://schemas.microsoft.com/office/powerpoint/2010/main" val="12031831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1FFB7C05-4C9F-4EBB-B1D1-15E317110C78}" type="slidenum">
              <a:rPr lang="zh-CN" altLang="en-US"/>
              <a:pPr eaLnBrk="1" hangingPunct="1"/>
              <a:t>13</a:t>
            </a:fld>
            <a:endParaRPr lang="zh-CN" altLang="en-US"/>
          </a:p>
        </p:txBody>
      </p:sp>
    </p:spTree>
    <p:extLst>
      <p:ext uri="{BB962C8B-B14F-4D97-AF65-F5344CB8AC3E}">
        <p14:creationId xmlns:p14="http://schemas.microsoft.com/office/powerpoint/2010/main" val="23164781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p:spPr>
      </p:sp>
      <p:sp>
        <p:nvSpPr>
          <p:cNvPr id="38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2C25436-DAB2-45C4-A3DA-565E26FC72FD}" type="slidenum">
              <a:rPr lang="zh-CN" altLang="en-US"/>
              <a:pPr>
                <a:spcBef>
                  <a:spcPct val="0"/>
                </a:spcBef>
              </a:pPr>
              <a:t>76</a:t>
            </a:fld>
            <a:endParaRPr lang="zh-CN" altLang="en-US"/>
          </a:p>
        </p:txBody>
      </p:sp>
    </p:spTree>
    <p:extLst>
      <p:ext uri="{BB962C8B-B14F-4D97-AF65-F5344CB8AC3E}">
        <p14:creationId xmlns:p14="http://schemas.microsoft.com/office/powerpoint/2010/main" val="15826703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44A37211-63C2-4CCC-8EA3-1D73152ADEB8}" type="slidenum">
              <a:rPr lang="en-US" altLang="zh-CN"/>
              <a:pPr>
                <a:spcBef>
                  <a:spcPct val="0"/>
                </a:spcBef>
              </a:pPr>
              <a:t>77</a:t>
            </a:fld>
            <a:endParaRPr lang="en-US" altLang="zh-CN"/>
          </a:p>
        </p:txBody>
      </p:sp>
    </p:spTree>
    <p:extLst>
      <p:ext uri="{BB962C8B-B14F-4D97-AF65-F5344CB8AC3E}">
        <p14:creationId xmlns:p14="http://schemas.microsoft.com/office/powerpoint/2010/main" val="13345748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ln/>
        </p:spPr>
      </p:sp>
      <p:sp>
        <p:nvSpPr>
          <p:cNvPr id="43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43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811BE4D-3A70-475C-9982-B8A73C4368A3}" type="slidenum">
              <a:rPr lang="en-US" altLang="zh-CN"/>
              <a:pPr>
                <a:spcBef>
                  <a:spcPct val="0"/>
                </a:spcBef>
              </a:pPr>
              <a:t>78</a:t>
            </a:fld>
            <a:endParaRPr lang="en-US" altLang="zh-CN"/>
          </a:p>
        </p:txBody>
      </p:sp>
    </p:spTree>
    <p:extLst>
      <p:ext uri="{BB962C8B-B14F-4D97-AF65-F5344CB8AC3E}">
        <p14:creationId xmlns:p14="http://schemas.microsoft.com/office/powerpoint/2010/main" val="15283004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19F1A36-0FF6-415F-8004-77EA638F0FF0}" type="slidenum">
              <a:rPr lang="en-US" altLang="zh-CN">
                <a:solidFill>
                  <a:srgbClr val="000000"/>
                </a:solidFill>
              </a:rPr>
              <a:pPr>
                <a:spcBef>
                  <a:spcPct val="0"/>
                </a:spcBef>
              </a:pPr>
              <a:t>80</a:t>
            </a:fld>
            <a:endParaRPr lang="en-US" altLang="zh-CN">
              <a:solidFill>
                <a:srgbClr val="000000"/>
              </a:solidFill>
            </a:endParaRPr>
          </a:p>
        </p:txBody>
      </p:sp>
    </p:spTree>
    <p:extLst>
      <p:ext uri="{BB962C8B-B14F-4D97-AF65-F5344CB8AC3E}">
        <p14:creationId xmlns:p14="http://schemas.microsoft.com/office/powerpoint/2010/main" val="31953121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77E474D-F21E-4A55-B581-A7A933097E91}" type="slidenum">
              <a:rPr lang="en-US" altLang="zh-CN">
                <a:solidFill>
                  <a:srgbClr val="000000"/>
                </a:solidFill>
              </a:rPr>
              <a:pPr>
                <a:spcBef>
                  <a:spcPct val="0"/>
                </a:spcBef>
              </a:pPr>
              <a:t>81</a:t>
            </a:fld>
            <a:endParaRPr lang="en-US" altLang="zh-CN">
              <a:solidFill>
                <a:srgbClr val="000000"/>
              </a:solidFill>
            </a:endParaRPr>
          </a:p>
        </p:txBody>
      </p:sp>
    </p:spTree>
    <p:extLst>
      <p:ext uri="{BB962C8B-B14F-4D97-AF65-F5344CB8AC3E}">
        <p14:creationId xmlns:p14="http://schemas.microsoft.com/office/powerpoint/2010/main" val="1547473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031A97B-6C27-4E00-BAE4-944B02665923}" type="slidenum">
              <a:rPr lang="en-US" altLang="zh-CN">
                <a:solidFill>
                  <a:srgbClr val="000000"/>
                </a:solidFill>
              </a:rPr>
              <a:pPr>
                <a:spcBef>
                  <a:spcPct val="0"/>
                </a:spcBef>
              </a:pPr>
              <a:t>82</a:t>
            </a:fld>
            <a:endParaRPr lang="en-US" altLang="zh-CN">
              <a:solidFill>
                <a:srgbClr val="000000"/>
              </a:solidFill>
            </a:endParaRPr>
          </a:p>
        </p:txBody>
      </p:sp>
    </p:spTree>
    <p:extLst>
      <p:ext uri="{BB962C8B-B14F-4D97-AF65-F5344CB8AC3E}">
        <p14:creationId xmlns:p14="http://schemas.microsoft.com/office/powerpoint/2010/main" val="38131180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E5F4966-3734-4001-BA6F-64365F9992E8}" type="slidenum">
              <a:rPr lang="en-US" altLang="zh-CN">
                <a:solidFill>
                  <a:srgbClr val="000000"/>
                </a:solidFill>
              </a:rPr>
              <a:pPr>
                <a:spcBef>
                  <a:spcPct val="0"/>
                </a:spcBef>
              </a:pPr>
              <a:t>83</a:t>
            </a:fld>
            <a:endParaRPr lang="en-US" altLang="zh-CN">
              <a:solidFill>
                <a:srgbClr val="000000"/>
              </a:solidFill>
            </a:endParaRPr>
          </a:p>
        </p:txBody>
      </p:sp>
    </p:spTree>
    <p:extLst>
      <p:ext uri="{BB962C8B-B14F-4D97-AF65-F5344CB8AC3E}">
        <p14:creationId xmlns:p14="http://schemas.microsoft.com/office/powerpoint/2010/main" val="6976870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CC798C8-8FA8-436A-A663-E29E33DAC264}" type="slidenum">
              <a:rPr lang="en-US" altLang="zh-CN">
                <a:solidFill>
                  <a:srgbClr val="000000"/>
                </a:solidFill>
              </a:rPr>
              <a:pPr>
                <a:spcBef>
                  <a:spcPct val="0"/>
                </a:spcBef>
              </a:pPr>
              <a:t>84</a:t>
            </a:fld>
            <a:endParaRPr lang="en-US" altLang="zh-CN">
              <a:solidFill>
                <a:srgbClr val="000000"/>
              </a:solidFill>
            </a:endParaRPr>
          </a:p>
        </p:txBody>
      </p:sp>
    </p:spTree>
    <p:extLst>
      <p:ext uri="{BB962C8B-B14F-4D97-AF65-F5344CB8AC3E}">
        <p14:creationId xmlns:p14="http://schemas.microsoft.com/office/powerpoint/2010/main" val="5272774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27DE598-699A-4CEF-889C-AD14C989A42B}" type="slidenum">
              <a:rPr lang="en-US" altLang="zh-CN">
                <a:solidFill>
                  <a:srgbClr val="000000"/>
                </a:solidFill>
              </a:rPr>
              <a:pPr>
                <a:spcBef>
                  <a:spcPct val="0"/>
                </a:spcBef>
              </a:pPr>
              <a:t>85</a:t>
            </a:fld>
            <a:endParaRPr lang="en-US" altLang="zh-CN">
              <a:solidFill>
                <a:srgbClr val="000000"/>
              </a:solidFill>
            </a:endParaRPr>
          </a:p>
        </p:txBody>
      </p:sp>
    </p:spTree>
    <p:extLst>
      <p:ext uri="{BB962C8B-B14F-4D97-AF65-F5344CB8AC3E}">
        <p14:creationId xmlns:p14="http://schemas.microsoft.com/office/powerpoint/2010/main" val="225085043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F0923F2-5B85-40DD-9CB6-DBE3FCFCF0C3}" type="slidenum">
              <a:rPr lang="en-US" altLang="zh-CN"/>
              <a:pPr>
                <a:spcBef>
                  <a:spcPct val="0"/>
                </a:spcBef>
              </a:pPr>
              <a:t>86</a:t>
            </a:fld>
            <a:endParaRPr lang="en-US" altLang="zh-CN"/>
          </a:p>
        </p:txBody>
      </p:sp>
    </p:spTree>
    <p:extLst>
      <p:ext uri="{BB962C8B-B14F-4D97-AF65-F5344CB8AC3E}">
        <p14:creationId xmlns:p14="http://schemas.microsoft.com/office/powerpoint/2010/main" val="2223708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45871ECC-3C1F-4D6E-918B-7D91F360DBBF}" type="slidenum">
              <a:rPr lang="zh-CN" altLang="en-US"/>
              <a:pPr eaLnBrk="1" hangingPunct="1"/>
              <a:t>14</a:t>
            </a:fld>
            <a:endParaRPr lang="zh-CN" altLang="en-US"/>
          </a:p>
        </p:txBody>
      </p:sp>
    </p:spTree>
    <p:extLst>
      <p:ext uri="{BB962C8B-B14F-4D97-AF65-F5344CB8AC3E}">
        <p14:creationId xmlns:p14="http://schemas.microsoft.com/office/powerpoint/2010/main" val="22985218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59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BF04589-279A-4621-96C0-9417DD80C8DA}" type="slidenum">
              <a:rPr lang="en-US" altLang="zh-CN"/>
              <a:pPr>
                <a:spcBef>
                  <a:spcPct val="0"/>
                </a:spcBef>
              </a:pPr>
              <a:t>87</a:t>
            </a:fld>
            <a:endParaRPr lang="en-US" altLang="zh-CN"/>
          </a:p>
        </p:txBody>
      </p:sp>
    </p:spTree>
    <p:extLst>
      <p:ext uri="{BB962C8B-B14F-4D97-AF65-F5344CB8AC3E}">
        <p14:creationId xmlns:p14="http://schemas.microsoft.com/office/powerpoint/2010/main" val="417377740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614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1A09A0C3-9214-43A6-9491-43EF4FC88DD8}" type="slidenum">
              <a:rPr lang="en-US" altLang="zh-CN"/>
              <a:pPr>
                <a:spcBef>
                  <a:spcPct val="0"/>
                </a:spcBef>
              </a:pPr>
              <a:t>88</a:t>
            </a:fld>
            <a:endParaRPr lang="en-US" altLang="zh-CN"/>
          </a:p>
        </p:txBody>
      </p:sp>
    </p:spTree>
    <p:extLst>
      <p:ext uri="{BB962C8B-B14F-4D97-AF65-F5344CB8AC3E}">
        <p14:creationId xmlns:p14="http://schemas.microsoft.com/office/powerpoint/2010/main" val="116161018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7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CEE6659-BA3B-4D08-85E1-DDA4AD1F3563}" type="slidenum">
              <a:rPr lang="zh-CN" altLang="en-US"/>
              <a:pPr>
                <a:spcBef>
                  <a:spcPct val="0"/>
                </a:spcBef>
              </a:pPr>
              <a:t>90</a:t>
            </a:fld>
            <a:endParaRPr lang="zh-CN" altLang="en-US"/>
          </a:p>
        </p:txBody>
      </p:sp>
    </p:spTree>
    <p:extLst>
      <p:ext uri="{BB962C8B-B14F-4D97-AF65-F5344CB8AC3E}">
        <p14:creationId xmlns:p14="http://schemas.microsoft.com/office/powerpoint/2010/main" val="36005161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86AD79A-A5E2-413E-9128-297513FAD832}" type="slidenum">
              <a:rPr lang="zh-CN" altLang="en-US"/>
              <a:pPr>
                <a:spcBef>
                  <a:spcPct val="0"/>
                </a:spcBef>
              </a:pPr>
              <a:t>91</a:t>
            </a:fld>
            <a:endParaRPr lang="zh-CN" altLang="en-US"/>
          </a:p>
        </p:txBody>
      </p:sp>
    </p:spTree>
    <p:extLst>
      <p:ext uri="{BB962C8B-B14F-4D97-AF65-F5344CB8AC3E}">
        <p14:creationId xmlns:p14="http://schemas.microsoft.com/office/powerpoint/2010/main" val="28686330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6741C73-FDE8-418E-BF14-6319AE9F74EA}" type="slidenum">
              <a:rPr lang="zh-CN" altLang="en-US"/>
              <a:pPr>
                <a:spcBef>
                  <a:spcPct val="0"/>
                </a:spcBef>
              </a:pPr>
              <a:t>92</a:t>
            </a:fld>
            <a:endParaRPr lang="zh-CN" altLang="en-US"/>
          </a:p>
        </p:txBody>
      </p:sp>
    </p:spTree>
    <p:extLst>
      <p:ext uri="{BB962C8B-B14F-4D97-AF65-F5344CB8AC3E}">
        <p14:creationId xmlns:p14="http://schemas.microsoft.com/office/powerpoint/2010/main" val="58312658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9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6518AC99-2638-41D3-8A57-D6B11FAA5742}" type="slidenum">
              <a:rPr lang="zh-CN" altLang="en-US"/>
              <a:pPr>
                <a:spcBef>
                  <a:spcPct val="0"/>
                </a:spcBef>
              </a:pPr>
              <a:t>93</a:t>
            </a:fld>
            <a:endParaRPr lang="zh-CN" altLang="en-US"/>
          </a:p>
        </p:txBody>
      </p:sp>
    </p:spTree>
    <p:extLst>
      <p:ext uri="{BB962C8B-B14F-4D97-AF65-F5344CB8AC3E}">
        <p14:creationId xmlns:p14="http://schemas.microsoft.com/office/powerpoint/2010/main" val="368605902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01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033FBC3-BBEC-4B2B-AFF9-0DBD6B25127F}" type="slidenum">
              <a:rPr lang="zh-CN" altLang="en-US">
                <a:solidFill>
                  <a:srgbClr val="000000"/>
                </a:solidFill>
              </a:rPr>
              <a:pPr>
                <a:spcBef>
                  <a:spcPct val="0"/>
                </a:spcBef>
              </a:pPr>
              <a:t>96</a:t>
            </a:fld>
            <a:endParaRPr lang="zh-CN" altLang="en-US">
              <a:solidFill>
                <a:srgbClr val="000000"/>
              </a:solidFill>
            </a:endParaRPr>
          </a:p>
        </p:txBody>
      </p:sp>
    </p:spTree>
    <p:extLst>
      <p:ext uri="{BB962C8B-B14F-4D97-AF65-F5344CB8AC3E}">
        <p14:creationId xmlns:p14="http://schemas.microsoft.com/office/powerpoint/2010/main" val="17836792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1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E44544C-3B2D-4D34-BC98-1DE868AC6B57}" type="slidenum">
              <a:rPr lang="zh-CN" altLang="en-US"/>
              <a:pPr>
                <a:spcBef>
                  <a:spcPct val="0"/>
                </a:spcBef>
              </a:pPr>
              <a:t>97</a:t>
            </a:fld>
            <a:endParaRPr lang="zh-CN" altLang="en-US"/>
          </a:p>
        </p:txBody>
      </p:sp>
    </p:spTree>
    <p:extLst>
      <p:ext uri="{BB962C8B-B14F-4D97-AF65-F5344CB8AC3E}">
        <p14:creationId xmlns:p14="http://schemas.microsoft.com/office/powerpoint/2010/main" val="78842911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p:spPr>
      </p:sp>
      <p:sp>
        <p:nvSpPr>
          <p:cNvPr id="942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42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C39B627-C931-4412-B43D-76B45762F688}" type="slidenum">
              <a:rPr lang="zh-CN" altLang="en-US"/>
              <a:pPr>
                <a:spcBef>
                  <a:spcPct val="0"/>
                </a:spcBef>
              </a:pPr>
              <a:t>98</a:t>
            </a:fld>
            <a:endParaRPr lang="zh-CN" altLang="en-US"/>
          </a:p>
        </p:txBody>
      </p:sp>
    </p:spTree>
    <p:extLst>
      <p:ext uri="{BB962C8B-B14F-4D97-AF65-F5344CB8AC3E}">
        <p14:creationId xmlns:p14="http://schemas.microsoft.com/office/powerpoint/2010/main" val="3931875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7736CE65-4300-4033-80FF-E18D40E9DE2D}" type="slidenum">
              <a:rPr lang="zh-CN" altLang="en-US"/>
              <a:pPr>
                <a:spcBef>
                  <a:spcPct val="0"/>
                </a:spcBef>
              </a:pPr>
              <a:t>99</a:t>
            </a:fld>
            <a:endParaRPr lang="zh-CN" altLang="en-US"/>
          </a:p>
        </p:txBody>
      </p:sp>
    </p:spTree>
    <p:extLst>
      <p:ext uri="{BB962C8B-B14F-4D97-AF65-F5344CB8AC3E}">
        <p14:creationId xmlns:p14="http://schemas.microsoft.com/office/powerpoint/2010/main" val="1363175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668B3689-3027-49BE-B956-595916A10441}" type="slidenum">
              <a:rPr lang="zh-CN" altLang="en-US"/>
              <a:pPr eaLnBrk="1" hangingPunct="1"/>
              <a:t>15</a:t>
            </a:fld>
            <a:endParaRPr lang="zh-CN" altLang="en-US"/>
          </a:p>
        </p:txBody>
      </p:sp>
    </p:spTree>
    <p:extLst>
      <p:ext uri="{BB962C8B-B14F-4D97-AF65-F5344CB8AC3E}">
        <p14:creationId xmlns:p14="http://schemas.microsoft.com/office/powerpoint/2010/main" val="12639493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fld id="{054E3D6E-3711-4EDB-94EA-D8C02C40DE6D}" type="slidenum">
              <a:rPr lang="zh-CN" altLang="en-US"/>
              <a:pPr eaLnBrk="1" hangingPunct="1"/>
              <a:t>16</a:t>
            </a:fld>
            <a:endParaRPr lang="zh-CN" altLang="en-US"/>
          </a:p>
        </p:txBody>
      </p:sp>
    </p:spTree>
    <p:extLst>
      <p:ext uri="{BB962C8B-B14F-4D97-AF65-F5344CB8AC3E}">
        <p14:creationId xmlns:p14="http://schemas.microsoft.com/office/powerpoint/2010/main" val="42468792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0686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42405213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1668361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ct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smtClean="0"/>
            </a:lvl1pPr>
          </a:lstStyle>
          <a:p>
            <a:pPr>
              <a:defRPr/>
            </a:pPr>
            <a:fld id="{E368CB6A-7191-40A9-A766-B81C5DCF7748}" type="slidenum">
              <a:rPr lang="en-US" altLang="zh-CN"/>
              <a:pPr>
                <a:defRPr/>
              </a:pPr>
              <a:t>‹#›</a:t>
            </a:fld>
            <a:endParaRPr lang="en-US" altLang="zh-CN"/>
          </a:p>
        </p:txBody>
      </p:sp>
    </p:spTree>
    <p:extLst>
      <p:ext uri="{BB962C8B-B14F-4D97-AF65-F5344CB8AC3E}">
        <p14:creationId xmlns:p14="http://schemas.microsoft.com/office/powerpoint/2010/main" val="2919308250"/>
      </p:ext>
    </p:extLst>
  </p:cSld>
  <p:clrMapOvr>
    <a:masterClrMapping/>
  </p:clrMapOvr>
  <p:transition advClick="0">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505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5886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4593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758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15131756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1256378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200043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1928023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814242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3012.png"/><Relationship Id="rId3" Type="http://schemas.openxmlformats.org/officeDocument/2006/relationships/image" Target="../media/image28.jpeg"/><Relationship Id="rId7" Type="http://schemas.openxmlformats.org/officeDocument/2006/relationships/image" Target="../media/image27.png"/><Relationship Id="rId12" Type="http://schemas.openxmlformats.org/officeDocument/2006/relationships/image" Target="../media/image2912.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31.jpeg"/><Relationship Id="rId11" Type="http://schemas.openxmlformats.org/officeDocument/2006/relationships/image" Target="../media/image2811.png"/><Relationship Id="rId5" Type="http://schemas.openxmlformats.org/officeDocument/2006/relationships/image" Target="../media/image30.jpeg"/><Relationship Id="rId15" Type="http://schemas.openxmlformats.org/officeDocument/2006/relationships/image" Target="../media/image322.png"/><Relationship Id="rId10" Type="http://schemas.openxmlformats.org/officeDocument/2006/relationships/image" Target="../media/image2712.png"/><Relationship Id="rId4" Type="http://schemas.openxmlformats.org/officeDocument/2006/relationships/image" Target="../media/image29.jpeg"/><Relationship Id="rId9" Type="http://schemas.openxmlformats.org/officeDocument/2006/relationships/image" Target="../media/image264.png"/><Relationship Id="rId14" Type="http://schemas.openxmlformats.org/officeDocument/2006/relationships/image" Target="../media/image316.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7.png"/><Relationship Id="rId7"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372.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2.png"/><Relationship Id="rId9" Type="http://schemas.openxmlformats.org/officeDocument/2006/relationships/image" Target="../media/image4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33.jpe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37.png"/><Relationship Id="rId10" Type="http://schemas.openxmlformats.org/officeDocument/2006/relationships/image" Target="../media/image47.png"/><Relationship Id="rId4" Type="http://schemas.openxmlformats.org/officeDocument/2006/relationships/image" Target="../media/image35.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1.png"/></Relationships>
</file>

<file path=ppt/slides/_rels/slide1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0.xml"/><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69.png"/><Relationship Id="rId4" Type="http://schemas.openxmlformats.org/officeDocument/2006/relationships/image" Target="../media/image6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70.png"/><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252.png"/><Relationship Id="rId4" Type="http://schemas.openxmlformats.org/officeDocument/2006/relationships/image" Target="../media/image241.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662.png"/><Relationship Id="rId5" Type="http://schemas.openxmlformats.org/officeDocument/2006/relationships/image" Target="../media/image2810.png"/><Relationship Id="rId4" Type="http://schemas.openxmlformats.org/officeDocument/2006/relationships/image" Target="../media/image2711.png"/></Relationships>
</file>

<file path=ppt/slides/_rels/slide25.xml.rels><?xml version="1.0" encoding="UTF-8" standalone="yes"?>
<Relationships xmlns="http://schemas.openxmlformats.org/package/2006/relationships"><Relationship Id="rId8" Type="http://schemas.openxmlformats.org/officeDocument/2006/relationships/image" Target="../media/image332.png"/><Relationship Id="rId3" Type="http://schemas.openxmlformats.org/officeDocument/2006/relationships/image" Target="../media/image72.gif"/><Relationship Id="rId7" Type="http://schemas.openxmlformats.org/officeDocument/2006/relationships/image" Target="../media/image321.png"/><Relationship Id="rId12" Type="http://schemas.openxmlformats.org/officeDocument/2006/relationships/image" Target="../media/image371.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18.png"/><Relationship Id="rId11" Type="http://schemas.openxmlformats.org/officeDocument/2006/relationships/image" Target="../media/image362.png"/><Relationship Id="rId5" Type="http://schemas.openxmlformats.org/officeDocument/2006/relationships/image" Target="../media/image3011.png"/><Relationship Id="rId10" Type="http://schemas.openxmlformats.org/officeDocument/2006/relationships/image" Target="../media/image351.png"/><Relationship Id="rId4" Type="http://schemas.openxmlformats.org/officeDocument/2006/relationships/image" Target="../media/image2911.png"/><Relationship Id="rId9" Type="http://schemas.openxmlformats.org/officeDocument/2006/relationships/image" Target="../media/image342.png"/></Relationships>
</file>

<file path=ppt/slides/_rels/slide26.xml.rels><?xml version="1.0" encoding="UTF-8" standalone="yes"?>
<Relationships xmlns="http://schemas.openxmlformats.org/package/2006/relationships"><Relationship Id="rId8" Type="http://schemas.openxmlformats.org/officeDocument/2006/relationships/image" Target="../media/image432.png"/><Relationship Id="rId3" Type="http://schemas.openxmlformats.org/officeDocument/2006/relationships/image" Target="../media/image390.png"/><Relationship Id="rId7" Type="http://schemas.openxmlformats.org/officeDocument/2006/relationships/image" Target="../media/image423.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401.png"/><Relationship Id="rId5" Type="http://schemas.openxmlformats.org/officeDocument/2006/relationships/image" Target="../media/image411.png"/><Relationship Id="rId4" Type="http://schemas.openxmlformats.org/officeDocument/2006/relationships/image" Target="../media/image381.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462.png"/><Relationship Id="rId5" Type="http://schemas.openxmlformats.org/officeDocument/2006/relationships/image" Target="../media/image442.png"/><Relationship Id="rId4" Type="http://schemas.openxmlformats.org/officeDocument/2006/relationships/image" Target="../media/image45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22.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2.png"/><Relationship Id="rId4" Type="http://schemas.openxmlformats.org/officeDocument/2006/relationships/image" Target="../media/image6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201.png"/><Relationship Id="rId4" Type="http://schemas.openxmlformats.org/officeDocument/2006/relationships/image" Target="../media/image200.png"/></Relationships>
</file>

<file path=ppt/slides/_rels/slide32.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70.png"/><Relationship Id="rId5" Type="http://schemas.openxmlformats.org/officeDocument/2006/relationships/image" Target="../media/image660.png"/><Relationship Id="rId4" Type="http://schemas.openxmlformats.org/officeDocument/2006/relationships/image" Target="../media/image650.png"/></Relationships>
</file>

<file path=ppt/slides/_rels/slide35.xml.rels><?xml version="1.0" encoding="UTF-8" standalone="yes"?>
<Relationships xmlns="http://schemas.openxmlformats.org/package/2006/relationships"><Relationship Id="rId2" Type="http://schemas.openxmlformats.org/officeDocument/2006/relationships/image" Target="../media/image68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8" Type="http://schemas.openxmlformats.org/officeDocument/2006/relationships/image" Target="../media/image261.png"/><Relationship Id="rId3" Type="http://schemas.openxmlformats.org/officeDocument/2006/relationships/image" Target="../media/image82.png"/><Relationship Id="rId7" Type="http://schemas.openxmlformats.org/officeDocument/2006/relationships/image" Target="../media/image740.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730.png"/><Relationship Id="rId5" Type="http://schemas.openxmlformats.org/officeDocument/2006/relationships/image" Target="../media/image720.png"/><Relationship Id="rId4" Type="http://schemas.openxmlformats.org/officeDocument/2006/relationships/image" Target="../media/image710.png"/><Relationship Id="rId9" Type="http://schemas.openxmlformats.org/officeDocument/2006/relationships/image" Target="../media/image750.png"/></Relationships>
</file>

<file path=ppt/slides/_rels/slide3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780.png"/><Relationship Id="rId5" Type="http://schemas.openxmlformats.org/officeDocument/2006/relationships/image" Target="../media/image770.png"/><Relationship Id="rId4" Type="http://schemas.openxmlformats.org/officeDocument/2006/relationships/image" Target="../media/image760.png"/></Relationships>
</file>

<file path=ppt/slides/_rels/slide39.xml.rels><?xml version="1.0" encoding="UTF-8" standalone="yes"?>
<Relationships xmlns="http://schemas.openxmlformats.org/package/2006/relationships"><Relationship Id="rId8" Type="http://schemas.openxmlformats.org/officeDocument/2006/relationships/image" Target="../media/image830.png"/><Relationship Id="rId13" Type="http://schemas.openxmlformats.org/officeDocument/2006/relationships/image" Target="../media/image880.png"/><Relationship Id="rId3" Type="http://schemas.openxmlformats.org/officeDocument/2006/relationships/image" Target="../media/image823.png"/><Relationship Id="rId7" Type="http://schemas.openxmlformats.org/officeDocument/2006/relationships/image" Target="../media/image820.png"/><Relationship Id="rId12" Type="http://schemas.openxmlformats.org/officeDocument/2006/relationships/image" Target="../media/image870.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810.png"/><Relationship Id="rId11" Type="http://schemas.openxmlformats.org/officeDocument/2006/relationships/image" Target="../media/image860.png"/><Relationship Id="rId5" Type="http://schemas.openxmlformats.org/officeDocument/2006/relationships/image" Target="../media/image800.png"/><Relationship Id="rId10" Type="http://schemas.openxmlformats.org/officeDocument/2006/relationships/image" Target="../media/image850.png"/><Relationship Id="rId4" Type="http://schemas.openxmlformats.org/officeDocument/2006/relationships/image" Target="../media/image790.png"/><Relationship Id="rId9" Type="http://schemas.openxmlformats.org/officeDocument/2006/relationships/image" Target="../media/image840.png"/></Relationships>
</file>

<file path=ppt/slides/_rels/slide4.xml.rels><?xml version="1.0" encoding="UTF-8" standalone="yes"?>
<Relationships xmlns="http://schemas.openxmlformats.org/package/2006/relationships"><Relationship Id="rId3" Type="http://schemas.openxmlformats.org/officeDocument/2006/relationships/image" Target="../media/image1610.png"/><Relationship Id="rId2" Type="http://schemas.openxmlformats.org/officeDocument/2006/relationships/image" Target="../media/image1510.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8" Type="http://schemas.openxmlformats.org/officeDocument/2006/relationships/image" Target="../media/image890.png"/><Relationship Id="rId7" Type="http://schemas.openxmlformats.org/officeDocument/2006/relationships/image" Target="../media/image260.png"/><Relationship Id="rId2" Type="http://schemas.openxmlformats.org/officeDocument/2006/relationships/notesSlide" Target="../notesSlides/notesSlide29.xml"/><Relationship Id="rId1" Type="http://schemas.openxmlformats.org/officeDocument/2006/relationships/slideLayout" Target="../slideLayouts/slideLayout8.xml"/><Relationship Id="rId6" Type="http://schemas.openxmlformats.org/officeDocument/2006/relationships/image" Target="../media/image900.png"/><Relationship Id="rId9" Type="http://schemas.openxmlformats.org/officeDocument/2006/relationships/image" Target="../media/image910.png"/></Relationships>
</file>

<file path=ppt/slides/_rels/slide41.xml.rels><?xml version="1.0" encoding="UTF-8" standalone="yes"?>
<Relationships xmlns="http://schemas.openxmlformats.org/package/2006/relationships"><Relationship Id="rId8" Type="http://schemas.openxmlformats.org/officeDocument/2006/relationships/image" Target="../media/image971.png"/><Relationship Id="rId3" Type="http://schemas.openxmlformats.org/officeDocument/2006/relationships/image" Target="../media/image84.png"/><Relationship Id="rId7" Type="http://schemas.openxmlformats.org/officeDocument/2006/relationships/image" Target="../media/image961.png"/><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950.png"/><Relationship Id="rId5" Type="http://schemas.openxmlformats.org/officeDocument/2006/relationships/image" Target="../media/image940.png"/><Relationship Id="rId10" Type="http://schemas.openxmlformats.org/officeDocument/2006/relationships/image" Target="../media/image970.png"/><Relationship Id="rId4" Type="http://schemas.openxmlformats.org/officeDocument/2006/relationships/image" Target="../media/image930.png"/><Relationship Id="rId9" Type="http://schemas.openxmlformats.org/officeDocument/2006/relationships/image" Target="../media/image96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980.png"/><Relationship Id="rId7" Type="http://schemas.openxmlformats.org/officeDocument/2006/relationships/image" Target="../media/image1010.png"/><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1000.png"/><Relationship Id="rId5" Type="http://schemas.openxmlformats.org/officeDocument/2006/relationships/image" Target="../media/image990.png"/><Relationship Id="rId4" Type="http://schemas.openxmlformats.org/officeDocument/2006/relationships/image" Target="../media/image833.png"/></Relationships>
</file>

<file path=ppt/slides/_rels/slide45.xml.rels><?xml version="1.0" encoding="UTF-8" standalone="yes"?>
<Relationships xmlns="http://schemas.openxmlformats.org/package/2006/relationships"><Relationship Id="rId8" Type="http://schemas.openxmlformats.org/officeDocument/2006/relationships/image" Target="../media/image1040.png"/><Relationship Id="rId13" Type="http://schemas.openxmlformats.org/officeDocument/2006/relationships/image" Target="../media/image1070.png"/><Relationship Id="rId3" Type="http://schemas.openxmlformats.org/officeDocument/2006/relationships/image" Target="../media/image1020.png"/><Relationship Id="rId12" Type="http://schemas.openxmlformats.org/officeDocument/2006/relationships/image" Target="../media/image842.png"/><Relationship Id="rId2" Type="http://schemas.openxmlformats.org/officeDocument/2006/relationships/notesSlide" Target="../notesSlides/notesSlide34.xml"/><Relationship Id="rId16" Type="http://schemas.openxmlformats.org/officeDocument/2006/relationships/image" Target="../media/image1120.png"/><Relationship Id="rId1" Type="http://schemas.openxmlformats.org/officeDocument/2006/relationships/slideLayout" Target="../slideLayouts/slideLayout8.xml"/><Relationship Id="rId11" Type="http://schemas.openxmlformats.org/officeDocument/2006/relationships/image" Target="../media/image1030.png"/><Relationship Id="rId15" Type="http://schemas.openxmlformats.org/officeDocument/2006/relationships/image" Target="../media/image1110.png"/><Relationship Id="rId10" Type="http://schemas.openxmlformats.org/officeDocument/2006/relationships/image" Target="../media/image1060.png"/><Relationship Id="rId9" Type="http://schemas.openxmlformats.org/officeDocument/2006/relationships/image" Target="../media/image1050.png"/><Relationship Id="rId14" Type="http://schemas.openxmlformats.org/officeDocument/2006/relationships/image" Target="../media/image109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8" Type="http://schemas.openxmlformats.org/officeDocument/2006/relationships/image" Target="../media/image239.png"/><Relationship Id="rId3" Type="http://schemas.openxmlformats.org/officeDocument/2006/relationships/image" Target="../media/image85.png"/><Relationship Id="rId7" Type="http://schemas.openxmlformats.org/officeDocument/2006/relationships/image" Target="../media/image238.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237.png"/><Relationship Id="rId5" Type="http://schemas.openxmlformats.org/officeDocument/2006/relationships/image" Target="../media/image236.png"/><Relationship Id="rId10" Type="http://schemas.openxmlformats.org/officeDocument/2006/relationships/image" Target="../media/image2411.png"/><Relationship Id="rId4" Type="http://schemas.openxmlformats.org/officeDocument/2006/relationships/image" Target="../media/image86.png"/><Relationship Id="rId9" Type="http://schemas.openxmlformats.org/officeDocument/2006/relationships/image" Target="../media/image240.png"/></Relationships>
</file>

<file path=ppt/slides/_rels/slide48.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87.png"/><Relationship Id="rId3" Type="http://schemas.openxmlformats.org/officeDocument/2006/relationships/image" Target="../media/image802.png"/><Relationship Id="rId12" Type="http://schemas.openxmlformats.org/officeDocument/2006/relationships/image" Target="../media/image2501.png"/><Relationship Id="rId2" Type="http://schemas.openxmlformats.org/officeDocument/2006/relationships/notesSlide" Target="../notesSlides/notesSlide36.xml"/><Relationship Id="rId1" Type="http://schemas.openxmlformats.org/officeDocument/2006/relationships/slideLayout" Target="../slideLayouts/slideLayout8.xml"/><Relationship Id="rId11" Type="http://schemas.openxmlformats.org/officeDocument/2006/relationships/image" Target="../media/image249.png"/><Relationship Id="rId5" Type="http://schemas.openxmlformats.org/officeDocument/2006/relationships/image" Target="../media/image822.png"/><Relationship Id="rId15" Type="http://schemas.openxmlformats.org/officeDocument/2006/relationships/image" Target="../media/image862.png"/><Relationship Id="rId10" Type="http://schemas.openxmlformats.org/officeDocument/2006/relationships/image" Target="../media/image248.png"/><Relationship Id="rId4" Type="http://schemas.openxmlformats.org/officeDocument/2006/relationships/image" Target="../media/image812.png"/><Relationship Id="rId9" Type="http://schemas.openxmlformats.org/officeDocument/2006/relationships/image" Target="../media/image832.png"/><Relationship Id="rId14" Type="http://schemas.openxmlformats.org/officeDocument/2006/relationships/image" Target="../media/image88.png"/></Relationships>
</file>

<file path=ppt/slides/_rels/slide49.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94.png"/><Relationship Id="rId3" Type="http://schemas.openxmlformats.org/officeDocument/2006/relationships/image" Target="../media/image872.png"/><Relationship Id="rId12"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8.xml"/><Relationship Id="rId11" Type="http://schemas.openxmlformats.org/officeDocument/2006/relationships/image" Target="../media/image92.png"/><Relationship Id="rId5" Type="http://schemas.openxmlformats.org/officeDocument/2006/relationships/image" Target="../media/image89.png"/><Relationship Id="rId10" Type="http://schemas.openxmlformats.org/officeDocument/2006/relationships/image" Target="../media/image91.png"/><Relationship Id="rId4" Type="http://schemas.openxmlformats.org/officeDocument/2006/relationships/image" Target="../media/image882.png"/><Relationship Id="rId9" Type="http://schemas.openxmlformats.org/officeDocument/2006/relationships/image" Target="../media/image90.png"/><Relationship Id="rId14" Type="http://schemas.openxmlformats.org/officeDocument/2006/relationships/image" Target="../media/image9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259.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2260.png"/><Relationship Id="rId5" Type="http://schemas.openxmlformats.org/officeDocument/2006/relationships/image" Target="../media/image2250.png"/><Relationship Id="rId4" Type="http://schemas.openxmlformats.org/officeDocument/2006/relationships/image" Target="../media/image2240.png"/></Relationships>
</file>

<file path=ppt/slides/_rels/slide5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103.png"/></Relationships>
</file>

<file path=ppt/slides/_rels/slide5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109.png"/><Relationship Id="rId4" Type="http://schemas.openxmlformats.org/officeDocument/2006/relationships/image" Target="../media/image108.png"/></Relationships>
</file>

<file path=ppt/slides/_rels/slide54.xml.rels><?xml version="1.0" encoding="UTF-8" standalone="yes"?>
<Relationships xmlns="http://schemas.openxmlformats.org/package/2006/relationships"><Relationship Id="rId3" Type="http://schemas.openxmlformats.org/officeDocument/2006/relationships/image" Target="../media/image1092.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111.png"/><Relationship Id="rId4" Type="http://schemas.openxmlformats.org/officeDocument/2006/relationships/image" Target="../media/image110.png"/></Relationships>
</file>

<file path=ppt/slides/_rels/slide5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31.png"/><Relationship Id="rId3" Type="http://schemas.openxmlformats.org/officeDocument/2006/relationships/image" Target="../media/image121.png"/><Relationship Id="rId7" Type="http://schemas.openxmlformats.org/officeDocument/2006/relationships/image" Target="../media/image125.png"/><Relationship Id="rId12" Type="http://schemas.openxmlformats.org/officeDocument/2006/relationships/image" Target="../media/image126.png"/><Relationship Id="rId2" Type="http://schemas.openxmlformats.org/officeDocument/2006/relationships/notesSlide" Target="../notesSlides/notesSlide43.xml"/><Relationship Id="rId1" Type="http://schemas.openxmlformats.org/officeDocument/2006/relationships/slideLayout" Target="../slideLayouts/slideLayout8.xml"/><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211.png"/><Relationship Id="rId7" Type="http://schemas.openxmlformats.org/officeDocument/2006/relationships/image" Target="../media/image135.png"/><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127.png"/><Relationship Id="rId5" Type="http://schemas.openxmlformats.org/officeDocument/2006/relationships/image" Target="../media/image133.pn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0.png"/></Relationships>
</file>

<file path=ppt/slides/_rels/slide59.xml.rels><?xml version="1.0" encoding="UTF-8" standalone="yes"?>
<Relationships xmlns="http://schemas.openxmlformats.org/package/2006/relationships"><Relationship Id="rId8" Type="http://schemas.openxmlformats.org/officeDocument/2006/relationships/image" Target="../media/image2390.png"/><Relationship Id="rId13" Type="http://schemas.openxmlformats.org/officeDocument/2006/relationships/image" Target="../media/image2440.png"/><Relationship Id="rId3" Type="http://schemas.openxmlformats.org/officeDocument/2006/relationships/image" Target="../media/image267.png"/><Relationship Id="rId7" Type="http://schemas.openxmlformats.org/officeDocument/2006/relationships/image" Target="../media/image268.png"/><Relationship Id="rId12" Type="http://schemas.openxmlformats.org/officeDocument/2006/relationships/image" Target="../media/image2430.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2370.png"/><Relationship Id="rId11" Type="http://schemas.openxmlformats.org/officeDocument/2006/relationships/image" Target="../media/image2420.png"/><Relationship Id="rId5" Type="http://schemas.openxmlformats.org/officeDocument/2006/relationships/image" Target="../media/image2360.png"/><Relationship Id="rId10" Type="http://schemas.openxmlformats.org/officeDocument/2006/relationships/image" Target="../media/image2410.png"/><Relationship Id="rId4" Type="http://schemas.openxmlformats.org/officeDocument/2006/relationships/image" Target="../media/image2350.png"/><Relationship Id="rId9" Type="http://schemas.openxmlformats.org/officeDocument/2006/relationships/image" Target="../media/image2400.png"/></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8" Type="http://schemas.openxmlformats.org/officeDocument/2006/relationships/image" Target="../media/image2500.png"/><Relationship Id="rId3" Type="http://schemas.openxmlformats.org/officeDocument/2006/relationships/image" Target="../media/image269.png"/><Relationship Id="rId7" Type="http://schemas.openxmlformats.org/officeDocument/2006/relationships/image" Target="../media/image270.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2480.png"/><Relationship Id="rId5" Type="http://schemas.openxmlformats.org/officeDocument/2006/relationships/image" Target="../media/image2470.png"/><Relationship Id="rId4" Type="http://schemas.openxmlformats.org/officeDocument/2006/relationships/image" Target="../media/image2460.png"/></Relationships>
</file>

<file path=ppt/slides/_rels/slide61.xml.rels><?xml version="1.0" encoding="UTF-8" standalone="yes"?>
<Relationships xmlns="http://schemas.openxmlformats.org/package/2006/relationships"><Relationship Id="rId8" Type="http://schemas.openxmlformats.org/officeDocument/2006/relationships/image" Target="../media/image2560.png"/><Relationship Id="rId3" Type="http://schemas.openxmlformats.org/officeDocument/2006/relationships/image" Target="../media/image2510.png"/><Relationship Id="rId7" Type="http://schemas.openxmlformats.org/officeDocument/2006/relationships/image" Target="../media/image271.pn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2540.png"/><Relationship Id="rId11" Type="http://schemas.openxmlformats.org/officeDocument/2006/relationships/image" Target="../media/image2590.png"/><Relationship Id="rId5" Type="http://schemas.openxmlformats.org/officeDocument/2006/relationships/image" Target="../media/image2530.png"/><Relationship Id="rId10" Type="http://schemas.openxmlformats.org/officeDocument/2006/relationships/image" Target="../media/image258.png"/><Relationship Id="rId4" Type="http://schemas.openxmlformats.org/officeDocument/2006/relationships/image" Target="../media/image2520.png"/><Relationship Id="rId9" Type="http://schemas.openxmlformats.org/officeDocument/2006/relationships/image" Target="../media/image272.png"/></Relationships>
</file>

<file path=ppt/slides/_rels/slide62.xml.rels><?xml version="1.0" encoding="UTF-8" standalone="yes"?>
<Relationships xmlns="http://schemas.openxmlformats.org/package/2006/relationships"><Relationship Id="rId8" Type="http://schemas.openxmlformats.org/officeDocument/2006/relationships/image" Target="../media/image278.png"/><Relationship Id="rId3" Type="http://schemas.openxmlformats.org/officeDocument/2006/relationships/image" Target="../media/image134.png"/><Relationship Id="rId7" Type="http://schemas.openxmlformats.org/officeDocument/2006/relationships/image" Target="../media/image277.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276.png"/><Relationship Id="rId5" Type="http://schemas.openxmlformats.org/officeDocument/2006/relationships/image" Target="../media/image275.png"/><Relationship Id="rId4" Type="http://schemas.openxmlformats.org/officeDocument/2006/relationships/image" Target="../media/image274.png"/></Relationships>
</file>

<file path=ppt/slides/_rels/slide63.xml.rels><?xml version="1.0" encoding="UTF-8" standalone="yes"?>
<Relationships xmlns="http://schemas.openxmlformats.org/package/2006/relationships"><Relationship Id="rId3" Type="http://schemas.openxmlformats.org/officeDocument/2006/relationships/image" Target="../media/image2660.png"/><Relationship Id="rId7" Type="http://schemas.openxmlformats.org/officeDocument/2006/relationships/image" Target="../media/image2700.pn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2690.png"/><Relationship Id="rId5" Type="http://schemas.openxmlformats.org/officeDocument/2006/relationships/image" Target="../media/image2680.png"/><Relationship Id="rId4" Type="http://schemas.openxmlformats.org/officeDocument/2006/relationships/image" Target="../media/image2670.png"/></Relationships>
</file>

<file path=ppt/slides/_rels/slide64.xml.rels><?xml version="1.0" encoding="UTF-8" standalone="yes"?>
<Relationships xmlns="http://schemas.openxmlformats.org/package/2006/relationships"><Relationship Id="rId8" Type="http://schemas.openxmlformats.org/officeDocument/2006/relationships/image" Target="../media/image2760.png"/><Relationship Id="rId3" Type="http://schemas.openxmlformats.org/officeDocument/2006/relationships/image" Target="../media/image2710.png"/><Relationship Id="rId7" Type="http://schemas.openxmlformats.org/officeDocument/2006/relationships/image" Target="../media/image2750.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279.png"/><Relationship Id="rId5" Type="http://schemas.openxmlformats.org/officeDocument/2006/relationships/image" Target="../media/image2730.png"/><Relationship Id="rId10" Type="http://schemas.openxmlformats.org/officeDocument/2006/relationships/image" Target="../media/image2780.png"/><Relationship Id="rId4" Type="http://schemas.openxmlformats.org/officeDocument/2006/relationships/image" Target="../media/image2720.png"/><Relationship Id="rId9" Type="http://schemas.openxmlformats.org/officeDocument/2006/relationships/image" Target="../media/image1260.png"/></Relationships>
</file>

<file path=ppt/slides/_rels/slide6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271.png"/><Relationship Id="rId7" Type="http://schemas.openxmlformats.org/officeDocument/2006/relationships/image" Target="../media/image283.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139.png"/><Relationship Id="rId11" Type="http://schemas.openxmlformats.org/officeDocument/2006/relationships/image" Target="../media/image287.png"/><Relationship Id="rId5" Type="http://schemas.openxmlformats.org/officeDocument/2006/relationships/image" Target="../media/image281.png"/><Relationship Id="rId10" Type="http://schemas.openxmlformats.org/officeDocument/2006/relationships/image" Target="../media/image142.png"/><Relationship Id="rId4" Type="http://schemas.openxmlformats.org/officeDocument/2006/relationships/image" Target="../media/image2800.png"/><Relationship Id="rId9" Type="http://schemas.openxmlformats.org/officeDocument/2006/relationships/image" Target="../media/image285.png"/></Relationships>
</file>

<file path=ppt/slides/_rels/slide66.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51.png"/><Relationship Id="rId3" Type="http://schemas.openxmlformats.org/officeDocument/2006/relationships/image" Target="../media/image289.png"/><Relationship Id="rId7" Type="http://schemas.openxmlformats.org/officeDocument/2006/relationships/image" Target="../media/image145.png"/><Relationship Id="rId12" Type="http://schemas.openxmlformats.org/officeDocument/2006/relationships/image" Target="../media/image150.png"/><Relationship Id="rId2" Type="http://schemas.openxmlformats.org/officeDocument/2006/relationships/slideLayout" Target="../slideLayouts/slideLayout9.xml"/><Relationship Id="rId16" Type="http://schemas.openxmlformats.org/officeDocument/2006/relationships/image" Target="../media/image300.png"/><Relationship Id="rId1" Type="http://schemas.openxmlformats.org/officeDocument/2006/relationships/vmlDrawing" Target="../drawings/vmlDrawing1.vml"/><Relationship Id="rId6" Type="http://schemas.openxmlformats.org/officeDocument/2006/relationships/image" Target="../media/image113.emf"/><Relationship Id="rId11" Type="http://schemas.openxmlformats.org/officeDocument/2006/relationships/image" Target="../media/image149.png"/><Relationship Id="rId5" Type="http://schemas.openxmlformats.org/officeDocument/2006/relationships/oleObject" Target="../embeddings/oleObject1.bin"/><Relationship Id="rId15" Type="http://schemas.openxmlformats.org/officeDocument/2006/relationships/image" Target="../media/image299.png"/><Relationship Id="rId10" Type="http://schemas.openxmlformats.org/officeDocument/2006/relationships/image" Target="../media/image148.png"/><Relationship Id="rId4" Type="http://schemas.openxmlformats.org/officeDocument/2006/relationships/image" Target="../media/image144.png"/><Relationship Id="rId9" Type="http://schemas.openxmlformats.org/officeDocument/2006/relationships/image" Target="../media/image147.png"/><Relationship Id="rId14" Type="http://schemas.openxmlformats.org/officeDocument/2006/relationships/image" Target="../media/image298.png"/></Relationships>
</file>

<file path=ppt/slides/_rels/slide67.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37.png"/><Relationship Id="rId7" Type="http://schemas.openxmlformats.org/officeDocument/2006/relationships/image" Target="../media/image153.png"/><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media/image152.png"/><Relationship Id="rId11" Type="http://schemas.openxmlformats.org/officeDocument/2006/relationships/image" Target="../media/image309.png"/><Relationship Id="rId5" Type="http://schemas.openxmlformats.org/officeDocument/2006/relationships/image" Target="../media/image303.png"/><Relationship Id="rId10" Type="http://schemas.openxmlformats.org/officeDocument/2006/relationships/image" Target="../media/image308.png"/><Relationship Id="rId4" Type="http://schemas.openxmlformats.org/officeDocument/2006/relationships/image" Target="../media/image302.png"/><Relationship Id="rId9" Type="http://schemas.openxmlformats.org/officeDocument/2006/relationships/image" Target="../media/image155.png"/></Relationships>
</file>

<file path=ppt/slides/_rels/slide6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310.png"/><Relationship Id="rId7" Type="http://schemas.openxmlformats.org/officeDocument/2006/relationships/image" Target="../media/image158.pn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31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161.png"/></Relationships>
</file>

<file path=ppt/slides/_rels/slide7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8" Type="http://schemas.openxmlformats.org/officeDocument/2006/relationships/image" Target="../media/image2401.png"/><Relationship Id="rId13" Type="http://schemas.openxmlformats.org/officeDocument/2006/relationships/image" Target="../media/image2910.png"/><Relationship Id="rId3" Type="http://schemas.openxmlformats.org/officeDocument/2006/relationships/image" Target="../media/image140.png"/><Relationship Id="rId7" Type="http://schemas.openxmlformats.org/officeDocument/2006/relationships/image" Target="../media/image230.png"/><Relationship Id="rId12" Type="http://schemas.openxmlformats.org/officeDocument/2006/relationships/image" Target="../media/image288.png"/><Relationship Id="rId2" Type="http://schemas.openxmlformats.org/officeDocument/2006/relationships/notesSlide" Target="../notesSlides/notesSlide58.xml"/><Relationship Id="rId1" Type="http://schemas.openxmlformats.org/officeDocument/2006/relationships/slideLayout" Target="../slideLayouts/slideLayout8.xml"/><Relationship Id="rId6" Type="http://schemas.openxmlformats.org/officeDocument/2006/relationships/image" Target="../media/image220.png"/><Relationship Id="rId11" Type="http://schemas.openxmlformats.org/officeDocument/2006/relationships/image" Target="../media/image273.png"/><Relationship Id="rId5" Type="http://schemas.openxmlformats.org/officeDocument/2006/relationships/image" Target="../media/image210.png"/><Relationship Id="rId10" Type="http://schemas.openxmlformats.org/officeDocument/2006/relationships/image" Target="../media/image262.png"/><Relationship Id="rId4" Type="http://schemas.openxmlformats.org/officeDocument/2006/relationships/image" Target="../media/image202.png"/><Relationship Id="rId9" Type="http://schemas.openxmlformats.org/officeDocument/2006/relationships/image" Target="../media/image251.png"/></Relationships>
</file>

<file path=ppt/slides/_rels/slide75.xml.rels><?xml version="1.0" encoding="UTF-8" standalone="yes"?>
<Relationships xmlns="http://schemas.openxmlformats.org/package/2006/relationships"><Relationship Id="rId8" Type="http://schemas.openxmlformats.org/officeDocument/2006/relationships/image" Target="../media/image341.png"/><Relationship Id="rId3" Type="http://schemas.openxmlformats.org/officeDocument/2006/relationships/image" Target="../media/image140.png"/><Relationship Id="rId7" Type="http://schemas.openxmlformats.org/officeDocument/2006/relationships/image" Target="../media/image331.png"/><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image" Target="../media/image320.png"/><Relationship Id="rId5" Type="http://schemas.openxmlformats.org/officeDocument/2006/relationships/image" Target="../media/image317.png"/><Relationship Id="rId10" Type="http://schemas.openxmlformats.org/officeDocument/2006/relationships/image" Target="../media/image361.png"/><Relationship Id="rId4" Type="http://schemas.openxmlformats.org/officeDocument/2006/relationships/image" Target="../media/image3010.png"/><Relationship Id="rId9" Type="http://schemas.openxmlformats.org/officeDocument/2006/relationships/image" Target="../media/image350.png"/></Relationships>
</file>

<file path=ppt/slides/_rels/slide76.xml.rels><?xml version="1.0" encoding="UTF-8" standalone="yes"?>
<Relationships xmlns="http://schemas.openxmlformats.org/package/2006/relationships"><Relationship Id="rId3" Type="http://schemas.openxmlformats.org/officeDocument/2006/relationships/image" Target="../media/image370.png"/><Relationship Id="rId7" Type="http://schemas.openxmlformats.org/officeDocument/2006/relationships/image" Target="../media/image340.png"/><Relationship Id="rId2" Type="http://schemas.openxmlformats.org/officeDocument/2006/relationships/notesSlide" Target="../notesSlides/notesSlide60.xml"/><Relationship Id="rId1" Type="http://schemas.openxmlformats.org/officeDocument/2006/relationships/slideLayout" Target="../slideLayouts/slideLayout8.xml"/><Relationship Id="rId6" Type="http://schemas.openxmlformats.org/officeDocument/2006/relationships/image" Target="../media/image330.png"/><Relationship Id="rId5" Type="http://schemas.openxmlformats.org/officeDocument/2006/relationships/image" Target="../media/image141.jpeg"/><Relationship Id="rId4" Type="http://schemas.openxmlformats.org/officeDocument/2006/relationships/image" Target="../media/image380.png"/></Relationships>
</file>

<file path=ppt/slides/_rels/slide7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61.xml"/><Relationship Id="rId1" Type="http://schemas.openxmlformats.org/officeDocument/2006/relationships/slideLayout" Target="../slideLayouts/slideLayout8.xml"/><Relationship Id="rId6" Type="http://schemas.openxmlformats.org/officeDocument/2006/relationships/image" Target="../media/image360.png"/><Relationship Id="rId5" Type="http://schemas.openxmlformats.org/officeDocument/2006/relationships/image" Target="../media/image143.png"/><Relationship Id="rId4" Type="http://schemas.openxmlformats.org/officeDocument/2006/relationships/image" Target="../media/image410.png"/></Relationships>
</file>

<file path=ppt/slides/_rels/slide78.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62.xml"/><Relationship Id="rId1" Type="http://schemas.openxmlformats.org/officeDocument/2006/relationships/slideLayout" Target="../slideLayouts/slideLayout8.xml"/><Relationship Id="rId5" Type="http://schemas.openxmlformats.org/officeDocument/2006/relationships/image" Target="../media/image441.png"/><Relationship Id="rId4" Type="http://schemas.openxmlformats.org/officeDocument/2006/relationships/image" Target="../media/image431.png"/></Relationships>
</file>

<file path=ppt/slides/_rels/slide79.xml.rels><?xml version="1.0" encoding="UTF-8" standalone="yes"?>
<Relationships xmlns="http://schemas.openxmlformats.org/package/2006/relationships"><Relationship Id="rId8" Type="http://schemas.openxmlformats.org/officeDocument/2006/relationships/image" Target="../media/image450.png"/><Relationship Id="rId13" Type="http://schemas.openxmlformats.org/officeDocument/2006/relationships/image" Target="../media/image500.png"/><Relationship Id="rId3" Type="http://schemas.openxmlformats.org/officeDocument/2006/relationships/image" Target="../media/image461.png"/><Relationship Id="rId7" Type="http://schemas.openxmlformats.org/officeDocument/2006/relationships/image" Target="../media/image440.png"/><Relationship Id="rId12" Type="http://schemas.openxmlformats.org/officeDocument/2006/relationships/image" Target="../media/image490.png"/><Relationship Id="rId2" Type="http://schemas.openxmlformats.org/officeDocument/2006/relationships/image" Target="../media/image451.png"/><Relationship Id="rId1" Type="http://schemas.openxmlformats.org/officeDocument/2006/relationships/slideLayout" Target="../slideLayouts/slideLayout8.xml"/><Relationship Id="rId6" Type="http://schemas.openxmlformats.org/officeDocument/2006/relationships/image" Target="../media/image430.png"/><Relationship Id="rId11" Type="http://schemas.openxmlformats.org/officeDocument/2006/relationships/image" Target="../media/image480.png"/><Relationship Id="rId5" Type="http://schemas.openxmlformats.org/officeDocument/2006/relationships/image" Target="../media/image420.png"/><Relationship Id="rId10" Type="http://schemas.openxmlformats.org/officeDocument/2006/relationships/image" Target="../media/image470.png"/><Relationship Id="rId4" Type="http://schemas.openxmlformats.org/officeDocument/2006/relationships/image" Target="../media/image471.png"/><Relationship Id="rId9" Type="http://schemas.openxmlformats.org/officeDocument/2006/relationships/image" Target="../media/image460.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1.png"/><Relationship Id="rId7" Type="http://schemas.openxmlformats.org/officeDocument/2006/relationships/image" Target="../media/image211.png"/><Relationship Id="rId12"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221.png"/><Relationship Id="rId11" Type="http://schemas.openxmlformats.org/officeDocument/2006/relationships/image" Target="../media/image25.png"/><Relationship Id="rId5" Type="http://schemas.openxmlformats.org/officeDocument/2006/relationships/image" Target="../media/image197.png"/><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image" Target="../media/image23.png"/></Relationships>
</file>

<file path=ppt/slides/_rels/slide80.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1471.png"/><Relationship Id="rId7" Type="http://schemas.openxmlformats.org/officeDocument/2006/relationships/image" Target="../media/image550.png"/><Relationship Id="rId2" Type="http://schemas.openxmlformats.org/officeDocument/2006/relationships/notesSlide" Target="../notesSlides/notesSlide63.xml"/><Relationship Id="rId1" Type="http://schemas.openxmlformats.org/officeDocument/2006/relationships/slideLayout" Target="../slideLayouts/slideLayout8.xml"/><Relationship Id="rId6" Type="http://schemas.openxmlformats.org/officeDocument/2006/relationships/image" Target="../media/image540.png"/><Relationship Id="rId5" Type="http://schemas.openxmlformats.org/officeDocument/2006/relationships/image" Target="../media/image530.png"/><Relationship Id="rId10" Type="http://schemas.openxmlformats.org/officeDocument/2006/relationships/image" Target="../media/image580.png"/><Relationship Id="rId4" Type="http://schemas.openxmlformats.org/officeDocument/2006/relationships/image" Target="../media/image422.png"/><Relationship Id="rId9" Type="http://schemas.openxmlformats.org/officeDocument/2006/relationships/image" Target="../media/image570.png"/></Relationships>
</file>

<file path=ppt/slides/_rels/slide81.xml.rels><?xml version="1.0" encoding="UTF-8" standalone="yes"?>
<Relationships xmlns="http://schemas.openxmlformats.org/package/2006/relationships"><Relationship Id="rId13" Type="http://schemas.openxmlformats.org/officeDocument/2006/relationships/image" Target="../media/image641.png"/><Relationship Id="rId3" Type="http://schemas.openxmlformats.org/officeDocument/2006/relationships/image" Target="../media/image162.png"/><Relationship Id="rId12" Type="http://schemas.openxmlformats.org/officeDocument/2006/relationships/image" Target="../media/image630.png"/><Relationship Id="rId17" Type="http://schemas.openxmlformats.org/officeDocument/2006/relationships/image" Target="../media/image701.png"/><Relationship Id="rId2" Type="http://schemas.openxmlformats.org/officeDocument/2006/relationships/notesSlide" Target="../notesSlides/notesSlide64.xml"/><Relationship Id="rId16" Type="http://schemas.openxmlformats.org/officeDocument/2006/relationships/image" Target="../media/image691.png"/><Relationship Id="rId1" Type="http://schemas.openxmlformats.org/officeDocument/2006/relationships/slideLayout" Target="../slideLayouts/slideLayout8.xml"/><Relationship Id="rId11" Type="http://schemas.openxmlformats.org/officeDocument/2006/relationships/image" Target="../media/image620.png"/><Relationship Id="rId5" Type="http://schemas.openxmlformats.org/officeDocument/2006/relationships/image" Target="../media/image600.png"/><Relationship Id="rId15" Type="http://schemas.openxmlformats.org/officeDocument/2006/relationships/image" Target="../media/image680.png"/><Relationship Id="rId10" Type="http://schemas.openxmlformats.org/officeDocument/2006/relationships/image" Target="../media/image661.png"/><Relationship Id="rId4" Type="http://schemas.openxmlformats.org/officeDocument/2006/relationships/image" Target="../media/image590.png"/><Relationship Id="rId9" Type="http://schemas.openxmlformats.org/officeDocument/2006/relationships/image" Target="../media/image651.png"/><Relationship Id="rId14" Type="http://schemas.openxmlformats.org/officeDocument/2006/relationships/image" Target="../media/image671.png"/></Relationships>
</file>

<file path=ppt/slides/_rels/slide82.xml.rels><?xml version="1.0" encoding="UTF-8" standalone="yes"?>
<Relationships xmlns="http://schemas.openxmlformats.org/package/2006/relationships"><Relationship Id="rId8" Type="http://schemas.openxmlformats.org/officeDocument/2006/relationships/image" Target="../media/image751.png"/><Relationship Id="rId13" Type="http://schemas.openxmlformats.org/officeDocument/2006/relationships/image" Target="../media/image811.png"/><Relationship Id="rId3" Type="http://schemas.openxmlformats.org/officeDocument/2006/relationships/image" Target="../media/image610.png"/><Relationship Id="rId7" Type="http://schemas.openxmlformats.org/officeDocument/2006/relationships/image" Target="../media/image741.png"/><Relationship Id="rId12" Type="http://schemas.openxmlformats.org/officeDocument/2006/relationships/image" Target="../media/image801.png"/><Relationship Id="rId2" Type="http://schemas.openxmlformats.org/officeDocument/2006/relationships/notesSlide" Target="../notesSlides/notesSlide65.xml"/><Relationship Id="rId1" Type="http://schemas.openxmlformats.org/officeDocument/2006/relationships/slideLayout" Target="../slideLayouts/slideLayout8.xml"/><Relationship Id="rId6" Type="http://schemas.openxmlformats.org/officeDocument/2006/relationships/image" Target="../media/image731.png"/><Relationship Id="rId11" Type="http://schemas.openxmlformats.org/officeDocument/2006/relationships/image" Target="../media/image781.png"/><Relationship Id="rId5" Type="http://schemas.openxmlformats.org/officeDocument/2006/relationships/image" Target="../media/image721.png"/><Relationship Id="rId10" Type="http://schemas.openxmlformats.org/officeDocument/2006/relationships/image" Target="../media/image771.png"/><Relationship Id="rId4" Type="http://schemas.openxmlformats.org/officeDocument/2006/relationships/image" Target="../media/image711.png"/><Relationship Id="rId9" Type="http://schemas.openxmlformats.org/officeDocument/2006/relationships/image" Target="../media/image761.png"/></Relationships>
</file>

<file path=ppt/slides/_rels/slide83.xml.rels><?xml version="1.0" encoding="UTF-8" standalone="yes"?>
<Relationships xmlns="http://schemas.openxmlformats.org/package/2006/relationships"><Relationship Id="rId8" Type="http://schemas.openxmlformats.org/officeDocument/2006/relationships/image" Target="../media/image861.png"/><Relationship Id="rId3" Type="http://schemas.openxmlformats.org/officeDocument/2006/relationships/image" Target="../media/image821.png"/><Relationship Id="rId7" Type="http://schemas.openxmlformats.org/officeDocument/2006/relationships/image" Target="../media/image851.png"/><Relationship Id="rId12" Type="http://schemas.openxmlformats.org/officeDocument/2006/relationships/image" Target="../media/image901.png"/><Relationship Id="rId2" Type="http://schemas.openxmlformats.org/officeDocument/2006/relationships/notesSlide" Target="../notesSlides/notesSlide66.xml"/><Relationship Id="rId1" Type="http://schemas.openxmlformats.org/officeDocument/2006/relationships/slideLayout" Target="../slideLayouts/slideLayout8.xml"/><Relationship Id="rId6" Type="http://schemas.openxmlformats.org/officeDocument/2006/relationships/image" Target="../media/image791.png"/><Relationship Id="rId11" Type="http://schemas.openxmlformats.org/officeDocument/2006/relationships/image" Target="../media/image891.png"/><Relationship Id="rId5" Type="http://schemas.openxmlformats.org/officeDocument/2006/relationships/image" Target="../media/image841.png"/><Relationship Id="rId10" Type="http://schemas.openxmlformats.org/officeDocument/2006/relationships/image" Target="../media/image881.png"/><Relationship Id="rId4" Type="http://schemas.openxmlformats.org/officeDocument/2006/relationships/image" Target="../media/image831.png"/><Relationship Id="rId9" Type="http://schemas.openxmlformats.org/officeDocument/2006/relationships/image" Target="../media/image871.png"/></Relationships>
</file>

<file path=ppt/slides/_rels/slide84.xml.rels><?xml version="1.0" encoding="UTF-8" standalone="yes"?>
<Relationships xmlns="http://schemas.openxmlformats.org/package/2006/relationships"><Relationship Id="rId8" Type="http://schemas.openxmlformats.org/officeDocument/2006/relationships/image" Target="../media/image962.png"/><Relationship Id="rId3" Type="http://schemas.openxmlformats.org/officeDocument/2006/relationships/image" Target="../media/image911.png"/><Relationship Id="rId7" Type="http://schemas.openxmlformats.org/officeDocument/2006/relationships/image" Target="../media/image951.png"/><Relationship Id="rId2" Type="http://schemas.openxmlformats.org/officeDocument/2006/relationships/notesSlide" Target="../notesSlides/notesSlide67.xml"/><Relationship Id="rId1" Type="http://schemas.openxmlformats.org/officeDocument/2006/relationships/slideLayout" Target="../slideLayouts/slideLayout8.xml"/><Relationship Id="rId6" Type="http://schemas.openxmlformats.org/officeDocument/2006/relationships/image" Target="../media/image941.png"/><Relationship Id="rId5" Type="http://schemas.openxmlformats.org/officeDocument/2006/relationships/image" Target="../media/image931.png"/><Relationship Id="rId4" Type="http://schemas.openxmlformats.org/officeDocument/2006/relationships/image" Target="../media/image920.png"/></Relationships>
</file>

<file path=ppt/slides/_rels/slide85.xml.rels><?xml version="1.0" encoding="UTF-8" standalone="yes"?>
<Relationships xmlns="http://schemas.openxmlformats.org/package/2006/relationships"><Relationship Id="rId8" Type="http://schemas.openxmlformats.org/officeDocument/2006/relationships/image" Target="../media/image1021.png"/><Relationship Id="rId13" Type="http://schemas.openxmlformats.org/officeDocument/2006/relationships/image" Target="../media/image1061.png"/><Relationship Id="rId3" Type="http://schemas.openxmlformats.org/officeDocument/2006/relationships/image" Target="../media/image981.png"/><Relationship Id="rId7" Type="http://schemas.openxmlformats.org/officeDocument/2006/relationships/image" Target="../media/image1001.png"/><Relationship Id="rId12" Type="http://schemas.openxmlformats.org/officeDocument/2006/relationships/image" Target="../media/image1071.png"/><Relationship Id="rId2" Type="http://schemas.openxmlformats.org/officeDocument/2006/relationships/notesSlide" Target="../notesSlides/notesSlide68.xml"/><Relationship Id="rId1" Type="http://schemas.openxmlformats.org/officeDocument/2006/relationships/slideLayout" Target="../slideLayouts/slideLayout8.xml"/><Relationship Id="rId6" Type="http://schemas.openxmlformats.org/officeDocument/2006/relationships/image" Target="../media/image1011.png"/><Relationship Id="rId11" Type="http://schemas.openxmlformats.org/officeDocument/2006/relationships/image" Target="../media/image1041.png"/><Relationship Id="rId5" Type="http://schemas.openxmlformats.org/officeDocument/2006/relationships/image" Target="../media/image991.png"/><Relationship Id="rId10" Type="http://schemas.openxmlformats.org/officeDocument/2006/relationships/image" Target="../media/image1051.png"/><Relationship Id="rId4" Type="http://schemas.openxmlformats.org/officeDocument/2006/relationships/image" Target="../media/image972.png"/><Relationship Id="rId9" Type="http://schemas.openxmlformats.org/officeDocument/2006/relationships/image" Target="../media/image1031.png"/></Relationships>
</file>

<file path=ppt/slides/_rels/slide8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69.xml"/><Relationship Id="rId1" Type="http://schemas.openxmlformats.org/officeDocument/2006/relationships/slideLayout" Target="../slideLayouts/slideLayout8.xml"/><Relationship Id="rId4" Type="http://schemas.openxmlformats.org/officeDocument/2006/relationships/image" Target="../media/image1101.png"/></Relationships>
</file>

<file path=ppt/slides/_rels/slide87.xml.rels><?xml version="1.0" encoding="UTF-8" standalone="yes"?>
<Relationships xmlns="http://schemas.openxmlformats.org/package/2006/relationships"><Relationship Id="rId8" Type="http://schemas.openxmlformats.org/officeDocument/2006/relationships/image" Target="../media/image1151.png"/><Relationship Id="rId3" Type="http://schemas.openxmlformats.org/officeDocument/2006/relationships/image" Target="../media/image1111.png"/><Relationship Id="rId7" Type="http://schemas.openxmlformats.org/officeDocument/2006/relationships/image" Target="../media/image1141.png"/><Relationship Id="rId2" Type="http://schemas.openxmlformats.org/officeDocument/2006/relationships/notesSlide" Target="../notesSlides/notesSlide70.xml"/><Relationship Id="rId1" Type="http://schemas.openxmlformats.org/officeDocument/2006/relationships/slideLayout" Target="../slideLayouts/slideLayout8.xml"/><Relationship Id="rId6" Type="http://schemas.openxmlformats.org/officeDocument/2006/relationships/image" Target="../media/image1131.png"/><Relationship Id="rId5" Type="http://schemas.openxmlformats.org/officeDocument/2006/relationships/image" Target="../media/image1121.png"/><Relationship Id="rId10" Type="http://schemas.openxmlformats.org/officeDocument/2006/relationships/image" Target="../media/image1170.png"/><Relationship Id="rId4" Type="http://schemas.openxmlformats.org/officeDocument/2006/relationships/image" Target="../media/image1091.png"/><Relationship Id="rId9" Type="http://schemas.openxmlformats.org/officeDocument/2006/relationships/image" Target="../media/image1161.png"/></Relationships>
</file>

<file path=ppt/slides/_rels/slide8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image" Target="../media/image120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230.png"/><Relationship Id="rId2" Type="http://schemas.openxmlformats.org/officeDocument/2006/relationships/notesSlide" Target="../notesSlides/notesSlide73.xml"/><Relationship Id="rId1" Type="http://schemas.openxmlformats.org/officeDocument/2006/relationships/slideLayout" Target="../slideLayouts/slideLayout8.xml"/><Relationship Id="rId6" Type="http://schemas.openxmlformats.org/officeDocument/2006/relationships/image" Target="../media/image1220.png"/><Relationship Id="rId5" Type="http://schemas.openxmlformats.org/officeDocument/2006/relationships/image" Target="../media/image1210.png"/><Relationship Id="rId4" Type="http://schemas.openxmlformats.org/officeDocument/2006/relationships/image" Target="../media/image1190.png"/></Relationships>
</file>

<file path=ppt/slides/_rels/slide92.xml.rels><?xml version="1.0" encoding="UTF-8" standalone="yes"?>
<Relationships xmlns="http://schemas.openxmlformats.org/package/2006/relationships"><Relationship Id="rId3" Type="http://schemas.openxmlformats.org/officeDocument/2006/relationships/image" Target="../media/image1360.png"/><Relationship Id="rId2" Type="http://schemas.openxmlformats.org/officeDocument/2006/relationships/notesSlide" Target="../notesSlides/notesSlide74.xml"/><Relationship Id="rId1" Type="http://schemas.openxmlformats.org/officeDocument/2006/relationships/slideLayout" Target="../slideLayouts/slideLayout8.xml"/><Relationship Id="rId6" Type="http://schemas.openxmlformats.org/officeDocument/2006/relationships/image" Target="../media/image1390.png"/><Relationship Id="rId5" Type="http://schemas.openxmlformats.org/officeDocument/2006/relationships/image" Target="../media/image1380.png"/><Relationship Id="rId4" Type="http://schemas.openxmlformats.org/officeDocument/2006/relationships/image" Target="../media/image1370.png"/></Relationships>
</file>

<file path=ppt/slides/_rels/slide9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1420.png"/><Relationship Id="rId2" Type="http://schemas.openxmlformats.org/officeDocument/2006/relationships/image" Target="../media/image1410.png"/><Relationship Id="rId1" Type="http://schemas.openxmlformats.org/officeDocument/2006/relationships/slideLayout" Target="../slideLayouts/slideLayout9.xml"/><Relationship Id="rId6" Type="http://schemas.openxmlformats.org/officeDocument/2006/relationships/image" Target="../media/image1450.png"/><Relationship Id="rId5" Type="http://schemas.openxmlformats.org/officeDocument/2006/relationships/image" Target="../media/image1440.png"/><Relationship Id="rId4" Type="http://schemas.openxmlformats.org/officeDocument/2006/relationships/image" Target="../media/image1430.png"/></Relationships>
</file>

<file path=ppt/slides/_rels/slide95.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image" Target="../media/image1671.png"/><Relationship Id="rId7" Type="http://schemas.openxmlformats.org/officeDocument/2006/relationships/image" Target="../media/image1511.png"/><Relationship Id="rId2" Type="http://schemas.openxmlformats.org/officeDocument/2006/relationships/image" Target="../media/image1661.png"/><Relationship Id="rId1" Type="http://schemas.openxmlformats.org/officeDocument/2006/relationships/slideLayout" Target="../slideLayouts/slideLayout10.xml"/><Relationship Id="rId6" Type="http://schemas.openxmlformats.org/officeDocument/2006/relationships/image" Target="../media/image1500.png"/><Relationship Id="rId11" Type="http://schemas.openxmlformats.org/officeDocument/2006/relationships/image" Target="../media/image1290.png"/><Relationship Id="rId5" Type="http://schemas.openxmlformats.org/officeDocument/2006/relationships/image" Target="../media/image1681.png"/><Relationship Id="rId10" Type="http://schemas.openxmlformats.org/officeDocument/2006/relationships/image" Target="../media/image1280.png"/><Relationship Id="rId4" Type="http://schemas.openxmlformats.org/officeDocument/2006/relationships/image" Target="../media/image1480.png"/><Relationship Id="rId9" Type="http://schemas.openxmlformats.org/officeDocument/2006/relationships/image" Target="../media/image1270.png"/></Relationships>
</file>

<file path=ppt/slides/_rels/slide96.xml.rels><?xml version="1.0" encoding="UTF-8" standalone="yes"?>
<Relationships xmlns="http://schemas.openxmlformats.org/package/2006/relationships"><Relationship Id="rId8" Type="http://schemas.openxmlformats.org/officeDocument/2006/relationships/image" Target="../media/image1470.png"/><Relationship Id="rId13" Type="http://schemas.openxmlformats.org/officeDocument/2006/relationships/image" Target="../media/image1650.png"/><Relationship Id="rId18" Type="http://schemas.openxmlformats.org/officeDocument/2006/relationships/image" Target="../media/image1700.png"/><Relationship Id="rId3" Type="http://schemas.openxmlformats.org/officeDocument/2006/relationships/image" Target="../media/image1320.png"/><Relationship Id="rId21" Type="http://schemas.openxmlformats.org/officeDocument/2006/relationships/image" Target="../media/image173.png"/><Relationship Id="rId7" Type="http://schemas.openxmlformats.org/officeDocument/2006/relationships/image" Target="../media/image1460.png"/><Relationship Id="rId12" Type="http://schemas.openxmlformats.org/officeDocument/2006/relationships/image" Target="../media/image1490.png"/><Relationship Id="rId17" Type="http://schemas.openxmlformats.org/officeDocument/2006/relationships/image" Target="../media/image169.png"/><Relationship Id="rId2" Type="http://schemas.openxmlformats.org/officeDocument/2006/relationships/notesSlide" Target="../notesSlides/notesSlide76.xml"/><Relationship Id="rId16" Type="http://schemas.openxmlformats.org/officeDocument/2006/relationships/image" Target="../media/image1680.png"/><Relationship Id="rId20" Type="http://schemas.openxmlformats.org/officeDocument/2006/relationships/image" Target="../media/image172.png"/><Relationship Id="rId1" Type="http://schemas.openxmlformats.org/officeDocument/2006/relationships/slideLayout" Target="../slideLayouts/slideLayout8.xml"/><Relationship Id="rId6" Type="http://schemas.openxmlformats.org/officeDocument/2006/relationships/image" Target="../media/image1350.png"/><Relationship Id="rId11" Type="http://schemas.openxmlformats.org/officeDocument/2006/relationships/image" Target="../media/image1630.png"/><Relationship Id="rId5" Type="http://schemas.openxmlformats.org/officeDocument/2006/relationships/image" Target="../media/image1340.png"/><Relationship Id="rId15" Type="http://schemas.openxmlformats.org/officeDocument/2006/relationships/image" Target="../media/image1670.png"/><Relationship Id="rId10" Type="http://schemas.openxmlformats.org/officeDocument/2006/relationships/image" Target="../media/image1620.png"/><Relationship Id="rId19" Type="http://schemas.openxmlformats.org/officeDocument/2006/relationships/image" Target="../media/image171.png"/><Relationship Id="rId4" Type="http://schemas.openxmlformats.org/officeDocument/2006/relationships/image" Target="../media/image1330.png"/><Relationship Id="rId9" Type="http://schemas.openxmlformats.org/officeDocument/2006/relationships/image" Target="../media/image1611.png"/><Relationship Id="rId14" Type="http://schemas.openxmlformats.org/officeDocument/2006/relationships/image" Target="../media/image1660.png"/></Relationships>
</file>

<file path=ppt/slides/_rels/slide97.xml.rels><?xml version="1.0" encoding="UTF-8" standalone="yes"?>
<Relationships xmlns="http://schemas.openxmlformats.org/package/2006/relationships"><Relationship Id="rId8" Type="http://schemas.openxmlformats.org/officeDocument/2006/relationships/image" Target="../media/image1580.png"/><Relationship Id="rId3" Type="http://schemas.openxmlformats.org/officeDocument/2006/relationships/image" Target="../media/image1530.png"/><Relationship Id="rId7" Type="http://schemas.openxmlformats.org/officeDocument/2006/relationships/image" Target="../media/image1570.png"/><Relationship Id="rId2" Type="http://schemas.openxmlformats.org/officeDocument/2006/relationships/notesSlide" Target="../notesSlides/notesSlide77.xml"/><Relationship Id="rId1" Type="http://schemas.openxmlformats.org/officeDocument/2006/relationships/slideLayout" Target="../slideLayouts/slideLayout8.xml"/><Relationship Id="rId6" Type="http://schemas.openxmlformats.org/officeDocument/2006/relationships/image" Target="../media/image1560.png"/><Relationship Id="rId5" Type="http://schemas.openxmlformats.org/officeDocument/2006/relationships/image" Target="../media/image1550.png"/><Relationship Id="rId4" Type="http://schemas.openxmlformats.org/officeDocument/2006/relationships/image" Target="../media/image1540.png"/><Relationship Id="rId9" Type="http://schemas.openxmlformats.org/officeDocument/2006/relationships/image" Target="../media/image1590.png"/></Relationships>
</file>

<file path=ppt/slides/_rels/slide98.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91.png"/><Relationship Id="rId3" Type="http://schemas.openxmlformats.org/officeDocument/2006/relationships/image" Target="../media/image1600.png"/><Relationship Id="rId7" Type="http://schemas.openxmlformats.org/officeDocument/2006/relationships/image" Target="../media/image176.png"/><Relationship Id="rId12" Type="http://schemas.openxmlformats.org/officeDocument/2006/relationships/image" Target="../media/image190.png"/><Relationship Id="rId17" Type="http://schemas.openxmlformats.org/officeDocument/2006/relationships/image" Target="../media/image182.png"/><Relationship Id="rId2" Type="http://schemas.openxmlformats.org/officeDocument/2006/relationships/notesSlide" Target="../notesSlides/notesSlide78.xml"/><Relationship Id="rId16" Type="http://schemas.openxmlformats.org/officeDocument/2006/relationships/image" Target="../media/image181.png"/><Relationship Id="rId1" Type="http://schemas.openxmlformats.org/officeDocument/2006/relationships/slideLayout" Target="../slideLayouts/slideLayout8.xml"/><Relationship Id="rId6" Type="http://schemas.openxmlformats.org/officeDocument/2006/relationships/image" Target="../media/image175.png"/><Relationship Id="rId11" Type="http://schemas.openxmlformats.org/officeDocument/2006/relationships/image" Target="../media/image178.png"/><Relationship Id="rId5" Type="http://schemas.openxmlformats.org/officeDocument/2006/relationships/image" Target="../media/image174.png"/><Relationship Id="rId15" Type="http://schemas.openxmlformats.org/officeDocument/2006/relationships/image" Target="../media/image180.png"/><Relationship Id="rId10" Type="http://schemas.openxmlformats.org/officeDocument/2006/relationships/image" Target="../media/image188.png"/><Relationship Id="rId4" Type="http://schemas.openxmlformats.org/officeDocument/2006/relationships/image" Target="../media/image1640.png"/><Relationship Id="rId14" Type="http://schemas.openxmlformats.org/officeDocument/2006/relationships/image" Target="../media/image179.png"/></Relationships>
</file>

<file path=ppt/slides/_rels/slide99.xml.rels><?xml version="1.0" encoding="UTF-8" standalone="yes"?>
<Relationships xmlns="http://schemas.openxmlformats.org/package/2006/relationships"><Relationship Id="rId8" Type="http://schemas.openxmlformats.org/officeDocument/2006/relationships/image" Target="../media/image189.png"/><Relationship Id="rId13" Type="http://schemas.openxmlformats.org/officeDocument/2006/relationships/image" Target="../media/image196.png"/><Relationship Id="rId3" Type="http://schemas.openxmlformats.org/officeDocument/2006/relationships/image" Target="../media/image183.png"/><Relationship Id="rId7" Type="http://schemas.openxmlformats.org/officeDocument/2006/relationships/image" Target="../media/image187.png"/><Relationship Id="rId12" Type="http://schemas.openxmlformats.org/officeDocument/2006/relationships/image" Target="../media/image195.png"/><Relationship Id="rId2" Type="http://schemas.openxmlformats.org/officeDocument/2006/relationships/notesSlide" Target="../notesSlides/notesSlide79.xml"/><Relationship Id="rId1" Type="http://schemas.openxmlformats.org/officeDocument/2006/relationships/slideLayout" Target="../slideLayouts/slideLayout8.xml"/><Relationship Id="rId6" Type="http://schemas.openxmlformats.org/officeDocument/2006/relationships/image" Target="../media/image186.png"/><Relationship Id="rId11" Type="http://schemas.openxmlformats.org/officeDocument/2006/relationships/image" Target="../media/image194.png"/><Relationship Id="rId5" Type="http://schemas.openxmlformats.org/officeDocument/2006/relationships/image" Target="../media/image185.png"/><Relationship Id="rId10" Type="http://schemas.openxmlformats.org/officeDocument/2006/relationships/image" Target="../media/image193.png"/><Relationship Id="rId4" Type="http://schemas.openxmlformats.org/officeDocument/2006/relationships/image" Target="../media/image184.png"/><Relationship Id="rId9" Type="http://schemas.openxmlformats.org/officeDocument/2006/relationships/image" Target="../media/image19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a:cxnSpLocks/>
          </p:cNvCxnSpPr>
          <p:nvPr/>
        </p:nvCxnSpPr>
        <p:spPr>
          <a:xfrm>
            <a:off x="6865495" y="4623340"/>
            <a:ext cx="5089674"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6635751" y="3137922"/>
            <a:ext cx="5378450"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anose="020B0503020204020204" pitchFamily="34" charset="-122"/>
              <a:ea typeface="微软雅黑" panose="020B0503020204020204" pitchFamily="34" charset="-122"/>
            </a:endParaRPr>
          </a:p>
          <a:p>
            <a:pPr algn="r"/>
            <a:r>
              <a:rPr lang="zh-CN" altLang="en-US" sz="4400" dirty="0">
                <a:latin typeface="微软雅黑" panose="020B0503020204020204" pitchFamily="34" charset="-122"/>
                <a:ea typeface="微软雅黑" panose="020B0503020204020204" pitchFamily="34" charset="-122"/>
              </a:rPr>
              <a:t>气体分子运动理论</a:t>
            </a:r>
          </a:p>
        </p:txBody>
      </p:sp>
    </p:spTree>
    <p:extLst>
      <p:ext uri="{BB962C8B-B14F-4D97-AF65-F5344CB8AC3E}">
        <p14:creationId xmlns:p14="http://schemas.microsoft.com/office/powerpoint/2010/main" val="117490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9 0.00116 L 0.18139 0.00139 L 0.10873 0.00348 C 0.08946 0.00348 0.07032 0.00232 0.05118 0.00116 C 0.04493 0.00093 0.03881 -0.00046 0.03243 -0.00092 C 0.02474 -0.00115 0.0168 -0.00092 0.00912 -0.00092 L 0.00912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25E-6 -0.00023 1.25E-6 -4.44444E-6 L 1.25E-6 -0.00023 L 1.25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2 0.00023 0.02227 0.00208 0.00456 0.00208 C 0.003 0.00208 -2.08333E-6 -0.00023 -2.08333E-6 3.7037E-7 L -2.08333E-6 -0.00023 L -2.08333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16" dur="2000" fill="hold"/>
                                        <p:tgtEl>
                                          <p:spTgt spid="5"/>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1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AutoShape 17"/>
          <p:cNvSpPr>
            <a:spLocks noChangeAspect="1" noChangeArrowheads="1" noTextEdit="1"/>
          </p:cNvSpPr>
          <p:nvPr/>
        </p:nvSpPr>
        <p:spPr bwMode="auto">
          <a:xfrm>
            <a:off x="6167438" y="4100514"/>
            <a:ext cx="1403350"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31" name="Rectangle 20"/>
          <p:cNvSpPr>
            <a:spLocks noChangeArrowheads="1"/>
          </p:cNvSpPr>
          <p:nvPr/>
        </p:nvSpPr>
        <p:spPr bwMode="auto">
          <a:xfrm>
            <a:off x="6777038" y="4108450"/>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nvGrpSpPr>
          <p:cNvPr id="2" name="组合 57"/>
          <p:cNvGrpSpPr>
            <a:grpSpLocks/>
          </p:cNvGrpSpPr>
          <p:nvPr/>
        </p:nvGrpSpPr>
        <p:grpSpPr bwMode="auto">
          <a:xfrm>
            <a:off x="2387600" y="2276476"/>
            <a:ext cx="2914650" cy="1584325"/>
            <a:chOff x="0" y="2060575"/>
            <a:chExt cx="2914650" cy="1584325"/>
          </a:xfrm>
        </p:grpSpPr>
        <p:sp>
          <p:nvSpPr>
            <p:cNvPr id="22578" name="AutoShape 22" descr="褐色大理石"/>
            <p:cNvSpPr>
              <a:spLocks noChangeArrowheads="1"/>
            </p:cNvSpPr>
            <p:nvPr/>
          </p:nvSpPr>
          <p:spPr bwMode="auto">
            <a:xfrm>
              <a:off x="106363" y="2060575"/>
              <a:ext cx="2808287" cy="1584325"/>
            </a:xfrm>
            <a:prstGeom prst="octagon">
              <a:avLst>
                <a:gd name="adj" fmla="val 29287"/>
              </a:avLst>
            </a:prstGeom>
            <a:blipFill dpi="0" rotWithShape="1">
              <a:blip r:embed="rId3"/>
              <a:srcRect/>
              <a:tile tx="0" ty="0" sx="100000" sy="100000" flip="none" algn="tl"/>
            </a:blipFill>
            <a:ln w="9525">
              <a:miter lim="800000"/>
              <a:headEnd/>
              <a:tailEnd/>
            </a:ln>
            <a:scene3d>
              <a:camera prst="legacyObliqueTopRight"/>
              <a:lightRig rig="legacyFlat3" dir="b"/>
            </a:scene3d>
            <a:sp3d extrusionH="74600" prstMaterial="legacyMatte">
              <a:bevelT w="13500" h="13500" prst="angle"/>
              <a:bevelB w="13500" h="13500" prst="angle"/>
              <a:extrusionClr>
                <a:srgbClr val="663300"/>
              </a:extrusionClr>
              <a:contourClr>
                <a:srgbClr val="FFFFFF"/>
              </a:contourClr>
            </a:sp3d>
          </p:spPr>
          <p:txBody>
            <a:bodyPr wrap="none" anchor="ctr">
              <a:flatTx/>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79" name="Rectangle 23"/>
            <p:cNvSpPr>
              <a:spLocks noChangeArrowheads="1"/>
            </p:cNvSpPr>
            <p:nvPr/>
          </p:nvSpPr>
          <p:spPr bwMode="auto">
            <a:xfrm>
              <a:off x="287338" y="2205038"/>
              <a:ext cx="2016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spcBef>
                  <a:spcPct val="50000"/>
                </a:spcBef>
              </a:pP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孤立系统</a:t>
              </a:r>
            </a:p>
          </p:txBody>
        </p:sp>
        <p:sp>
          <p:nvSpPr>
            <p:cNvPr id="22580" name="AutoShape 24"/>
            <p:cNvSpPr>
              <a:spLocks noChangeAspect="1" noChangeArrowheads="1" noTextEdit="1"/>
            </p:cNvSpPr>
            <p:nvPr/>
          </p:nvSpPr>
          <p:spPr bwMode="auto">
            <a:xfrm>
              <a:off x="0" y="2817813"/>
              <a:ext cx="2735263"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82" name="Rectangle 26"/>
            <p:cNvSpPr>
              <a:spLocks noChangeArrowheads="1"/>
            </p:cNvSpPr>
            <p:nvPr/>
          </p:nvSpPr>
          <p:spPr bwMode="auto">
            <a:xfrm>
              <a:off x="1331913" y="2828925"/>
              <a:ext cx="35907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p>
          </p:txBody>
        </p:sp>
      </p:grpSp>
      <p:grpSp>
        <p:nvGrpSpPr>
          <p:cNvPr id="3" name="组合 59"/>
          <p:cNvGrpSpPr>
            <a:grpSpLocks/>
          </p:cNvGrpSpPr>
          <p:nvPr/>
        </p:nvGrpSpPr>
        <p:grpSpPr bwMode="auto">
          <a:xfrm>
            <a:off x="5375275" y="1557339"/>
            <a:ext cx="2808288" cy="1584325"/>
            <a:chOff x="2987675" y="1341438"/>
            <a:chExt cx="2808288" cy="1584325"/>
          </a:xfrm>
        </p:grpSpPr>
        <p:sp>
          <p:nvSpPr>
            <p:cNvPr id="22566" name="AutoShape 34" descr="粉色面巾纸"/>
            <p:cNvSpPr>
              <a:spLocks noChangeArrowheads="1"/>
            </p:cNvSpPr>
            <p:nvPr/>
          </p:nvSpPr>
          <p:spPr bwMode="auto">
            <a:xfrm>
              <a:off x="2987675" y="1341438"/>
              <a:ext cx="2808288" cy="1584325"/>
            </a:xfrm>
            <a:prstGeom prst="octagon">
              <a:avLst>
                <a:gd name="adj" fmla="val 29287"/>
              </a:avLst>
            </a:prstGeom>
            <a:blipFill dpi="0" rotWithShape="1">
              <a:blip r:embed="rId4"/>
              <a:srcRect/>
              <a:tile tx="0" ty="0" sx="100000" sy="100000" flip="none" algn="tl"/>
            </a:blipFill>
            <a:ln w="9525">
              <a:miter lim="800000"/>
              <a:headEnd/>
              <a:tailEnd/>
            </a:ln>
            <a:scene3d>
              <a:camera prst="legacyObliqueTopRight"/>
              <a:lightRig rig="legacyFlat3" dir="b"/>
            </a:scene3d>
            <a:sp3d extrusionH="74600" prstMaterial="legacyMatte">
              <a:bevelT w="13500" h="13500" prst="angle"/>
              <a:bevelB w="13500" h="13500" prst="angle"/>
              <a:extrusionClr>
                <a:srgbClr val="FFCCCC"/>
              </a:extrusionClr>
              <a:contourClr>
                <a:srgbClr val="FFFFFF"/>
              </a:contourClr>
            </a:sp3d>
          </p:spPr>
          <p:txBody>
            <a:bodyPr wrap="none" anchor="ctr">
              <a:flatTx/>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67" name="Rectangle 35" descr="粉色面巾纸"/>
            <p:cNvSpPr>
              <a:spLocks noChangeArrowheads="1"/>
            </p:cNvSpPr>
            <p:nvPr/>
          </p:nvSpPr>
          <p:spPr bwMode="auto">
            <a:xfrm>
              <a:off x="3348038" y="1485900"/>
              <a:ext cx="2016125" cy="519113"/>
            </a:xfrm>
            <a:prstGeom prst="rect">
              <a:avLst/>
            </a:prstGeom>
            <a:blipFill dpi="0" rotWithShape="1">
              <a:blip r:embed="rId4"/>
              <a:srcRect/>
              <a:tile tx="0" ty="0" sx="100000" sy="100000" flip="none" algn="tl"/>
            </a:blip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spcBef>
                  <a:spcPct val="50000"/>
                </a:spcBef>
              </a:pP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封闭系统</a:t>
              </a:r>
            </a:p>
          </p:txBody>
        </p:sp>
        <p:sp>
          <p:nvSpPr>
            <p:cNvPr id="22568" name="AutoShape 36" descr="粉色面巾纸"/>
            <p:cNvSpPr>
              <a:spLocks noChangeAspect="1" noChangeArrowheads="1" noTextEdit="1"/>
            </p:cNvSpPr>
            <p:nvPr/>
          </p:nvSpPr>
          <p:spPr bwMode="auto">
            <a:xfrm>
              <a:off x="3041650" y="2098675"/>
              <a:ext cx="2735263"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4" name="组合 58"/>
          <p:cNvGrpSpPr>
            <a:grpSpLocks/>
          </p:cNvGrpSpPr>
          <p:nvPr/>
        </p:nvGrpSpPr>
        <p:grpSpPr bwMode="auto">
          <a:xfrm>
            <a:off x="8470900" y="2276476"/>
            <a:ext cx="2808288" cy="1584325"/>
            <a:chOff x="6083300" y="2060575"/>
            <a:chExt cx="2808288" cy="1584325"/>
          </a:xfrm>
        </p:grpSpPr>
        <p:sp>
          <p:nvSpPr>
            <p:cNvPr id="22551" name="AutoShape 2" descr="绿色大理石"/>
            <p:cNvSpPr>
              <a:spLocks noChangeArrowheads="1"/>
            </p:cNvSpPr>
            <p:nvPr/>
          </p:nvSpPr>
          <p:spPr bwMode="auto">
            <a:xfrm>
              <a:off x="6083300" y="2060575"/>
              <a:ext cx="2808288" cy="1584325"/>
            </a:xfrm>
            <a:prstGeom prst="octagon">
              <a:avLst>
                <a:gd name="adj" fmla="val 29287"/>
              </a:avLst>
            </a:prstGeom>
            <a:blipFill dpi="0" rotWithShape="1">
              <a:blip r:embed="rId5"/>
              <a:srcRect/>
              <a:tile tx="0" ty="0" sx="100000" sy="100000" flip="none" algn="tl"/>
            </a:blipFill>
            <a:ln w="9525">
              <a:miter lim="800000"/>
              <a:headEnd/>
              <a:tailEnd/>
            </a:ln>
            <a:scene3d>
              <a:camera prst="legacyObliqueTopRight"/>
              <a:lightRig rig="legacyFlat3" dir="b"/>
            </a:scene3d>
            <a:sp3d extrusionH="74600" prstMaterial="legacyMatte">
              <a:bevelT w="13500" h="13500" prst="angle"/>
              <a:bevelB w="13500" h="13500" prst="angle"/>
              <a:extrusionClr>
                <a:srgbClr val="006600"/>
              </a:extrusionClr>
              <a:contourClr>
                <a:srgbClr val="FFFFFF"/>
              </a:contourClr>
            </a:sp3d>
          </p:spPr>
          <p:txBody>
            <a:bodyPr wrap="none" anchor="ctr">
              <a:flatTx/>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52" name="Rectangle 3"/>
            <p:cNvSpPr>
              <a:spLocks noChangeArrowheads="1"/>
            </p:cNvSpPr>
            <p:nvPr/>
          </p:nvSpPr>
          <p:spPr bwMode="auto">
            <a:xfrm>
              <a:off x="6443663" y="2205038"/>
              <a:ext cx="20161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spcBef>
                  <a:spcPct val="50000"/>
                </a:spcBef>
              </a:pP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开放系统</a:t>
              </a:r>
            </a:p>
          </p:txBody>
        </p:sp>
        <p:sp>
          <p:nvSpPr>
            <p:cNvPr id="22553" name="Rectangle 4"/>
            <p:cNvSpPr>
              <a:spLocks noChangeArrowheads="1"/>
            </p:cNvSpPr>
            <p:nvPr/>
          </p:nvSpPr>
          <p:spPr bwMode="auto">
            <a:xfrm>
              <a:off x="6840537" y="2846388"/>
              <a:ext cx="35877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en-US" altLang="zh-CN" sz="2800" dirty="0">
                <a:solidFill>
                  <a:srgbClr val="0000FF"/>
                </a:solidFill>
                <a:ea typeface="宋体" panose="02010600030101010101" pitchFamily="2" charset="-122"/>
              </a:endParaRPr>
            </a:p>
          </p:txBody>
        </p:sp>
        <p:grpSp>
          <p:nvGrpSpPr>
            <p:cNvPr id="22554" name="Group 5"/>
            <p:cNvGrpSpPr>
              <a:grpSpLocks/>
            </p:cNvGrpSpPr>
            <p:nvPr/>
          </p:nvGrpSpPr>
          <p:grpSpPr bwMode="auto">
            <a:xfrm>
              <a:off x="6156325" y="2760663"/>
              <a:ext cx="2735263" cy="596900"/>
              <a:chOff x="3969" y="2160"/>
              <a:chExt cx="1723" cy="376"/>
            </a:xfrm>
          </p:grpSpPr>
          <p:sp>
            <p:nvSpPr>
              <p:cNvPr id="22556" name="AutoShape 6"/>
              <p:cNvSpPr>
                <a:spLocks noChangeAspect="1" noChangeArrowheads="1" noTextEdit="1"/>
              </p:cNvSpPr>
              <p:nvPr/>
            </p:nvSpPr>
            <p:spPr bwMode="auto">
              <a:xfrm>
                <a:off x="3969" y="2183"/>
                <a:ext cx="1723"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60" name="Rectangle 10"/>
              <p:cNvSpPr>
                <a:spLocks noChangeArrowheads="1"/>
              </p:cNvSpPr>
              <p:nvPr/>
            </p:nvSpPr>
            <p:spPr bwMode="auto">
              <a:xfrm>
                <a:off x="4626" y="2230"/>
                <a:ext cx="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562" name="Rectangle 12"/>
              <p:cNvSpPr>
                <a:spLocks noChangeArrowheads="1"/>
              </p:cNvSpPr>
              <p:nvPr/>
            </p:nvSpPr>
            <p:spPr bwMode="auto">
              <a:xfrm>
                <a:off x="4423" y="2160"/>
                <a:ext cx="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2555" name="Rectangle 46"/>
            <p:cNvSpPr>
              <a:spLocks noChangeArrowheads="1"/>
            </p:cNvSpPr>
            <p:nvPr/>
          </p:nvSpPr>
          <p:spPr bwMode="auto">
            <a:xfrm>
              <a:off x="6858000" y="2925763"/>
              <a:ext cx="6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5637" name="AutoShape 47"/>
          <p:cNvSpPr>
            <a:spLocks noChangeArrowheads="1"/>
          </p:cNvSpPr>
          <p:nvPr/>
        </p:nvSpPr>
        <p:spPr bwMode="auto">
          <a:xfrm rot="-9254941">
            <a:off x="4943475" y="3575051"/>
            <a:ext cx="863600" cy="358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4702 h 21600"/>
              <a:gd name="T14" fmla="*/ 17068 w 21600"/>
              <a:gd name="T15" fmla="*/ 16898 h 21600"/>
            </a:gdLst>
            <a:ahLst/>
            <a:cxnLst>
              <a:cxn ang="T8">
                <a:pos x="T0" y="T1"/>
              </a:cxn>
              <a:cxn ang="T9">
                <a:pos x="T2" y="T3"/>
              </a:cxn>
              <a:cxn ang="T10">
                <a:pos x="T4" y="T5"/>
              </a:cxn>
              <a:cxn ang="T11">
                <a:pos x="T6" y="T7"/>
              </a:cxn>
            </a:cxnLst>
            <a:rect l="T12" t="T13" r="T14" b="T15"/>
            <a:pathLst>
              <a:path w="21600" h="21600">
                <a:moveTo>
                  <a:pt x="13574" y="0"/>
                </a:moveTo>
                <a:lnTo>
                  <a:pt x="13574" y="4702"/>
                </a:lnTo>
                <a:lnTo>
                  <a:pt x="3375" y="4702"/>
                </a:lnTo>
                <a:lnTo>
                  <a:pt x="3375" y="16898"/>
                </a:lnTo>
                <a:lnTo>
                  <a:pt x="13574" y="16898"/>
                </a:lnTo>
                <a:lnTo>
                  <a:pt x="13574" y="21600"/>
                </a:lnTo>
                <a:lnTo>
                  <a:pt x="21600" y="10800"/>
                </a:lnTo>
                <a:lnTo>
                  <a:pt x="13574" y="0"/>
                </a:lnTo>
                <a:close/>
              </a:path>
              <a:path w="21600" h="21600">
                <a:moveTo>
                  <a:pt x="1350" y="4702"/>
                </a:moveTo>
                <a:lnTo>
                  <a:pt x="1350" y="16898"/>
                </a:lnTo>
                <a:lnTo>
                  <a:pt x="2700" y="16898"/>
                </a:lnTo>
                <a:lnTo>
                  <a:pt x="2700" y="4702"/>
                </a:lnTo>
                <a:lnTo>
                  <a:pt x="1350" y="4702"/>
                </a:lnTo>
                <a:close/>
              </a:path>
              <a:path w="21600" h="21600">
                <a:moveTo>
                  <a:pt x="0" y="4702"/>
                </a:moveTo>
                <a:lnTo>
                  <a:pt x="0" y="16898"/>
                </a:lnTo>
                <a:lnTo>
                  <a:pt x="675" y="16898"/>
                </a:lnTo>
                <a:lnTo>
                  <a:pt x="675" y="4702"/>
                </a:lnTo>
                <a:lnTo>
                  <a:pt x="0" y="4702"/>
                </a:lnTo>
                <a:close/>
              </a:path>
            </a:pathLst>
          </a:custGeom>
          <a:solidFill>
            <a:srgbClr val="41C299"/>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rot="10800000"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638" name="AutoShape 48"/>
          <p:cNvSpPr>
            <a:spLocks noChangeArrowheads="1"/>
          </p:cNvSpPr>
          <p:nvPr/>
        </p:nvSpPr>
        <p:spPr bwMode="auto">
          <a:xfrm rot="-5400000">
            <a:off x="6418263" y="3105151"/>
            <a:ext cx="863600" cy="358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4702 h 21600"/>
              <a:gd name="T14" fmla="*/ 17068 w 21600"/>
              <a:gd name="T15" fmla="*/ 16898 h 21600"/>
            </a:gdLst>
            <a:ahLst/>
            <a:cxnLst>
              <a:cxn ang="T8">
                <a:pos x="T0" y="T1"/>
              </a:cxn>
              <a:cxn ang="T9">
                <a:pos x="T2" y="T3"/>
              </a:cxn>
              <a:cxn ang="T10">
                <a:pos x="T4" y="T5"/>
              </a:cxn>
              <a:cxn ang="T11">
                <a:pos x="T6" y="T7"/>
              </a:cxn>
            </a:cxnLst>
            <a:rect l="T12" t="T13" r="T14" b="T15"/>
            <a:pathLst>
              <a:path w="21600" h="21600">
                <a:moveTo>
                  <a:pt x="13574" y="0"/>
                </a:moveTo>
                <a:lnTo>
                  <a:pt x="13574" y="4702"/>
                </a:lnTo>
                <a:lnTo>
                  <a:pt x="3375" y="4702"/>
                </a:lnTo>
                <a:lnTo>
                  <a:pt x="3375" y="16898"/>
                </a:lnTo>
                <a:lnTo>
                  <a:pt x="13574" y="16898"/>
                </a:lnTo>
                <a:lnTo>
                  <a:pt x="13574" y="21600"/>
                </a:lnTo>
                <a:lnTo>
                  <a:pt x="21600" y="10800"/>
                </a:lnTo>
                <a:lnTo>
                  <a:pt x="13574" y="0"/>
                </a:lnTo>
                <a:close/>
              </a:path>
              <a:path w="21600" h="21600">
                <a:moveTo>
                  <a:pt x="1350" y="4702"/>
                </a:moveTo>
                <a:lnTo>
                  <a:pt x="1350" y="16898"/>
                </a:lnTo>
                <a:lnTo>
                  <a:pt x="2700" y="16898"/>
                </a:lnTo>
                <a:lnTo>
                  <a:pt x="2700" y="4702"/>
                </a:lnTo>
                <a:lnTo>
                  <a:pt x="1350" y="4702"/>
                </a:lnTo>
                <a:close/>
              </a:path>
              <a:path w="21600" h="21600">
                <a:moveTo>
                  <a:pt x="0" y="4702"/>
                </a:moveTo>
                <a:lnTo>
                  <a:pt x="0" y="16898"/>
                </a:lnTo>
                <a:lnTo>
                  <a:pt x="675" y="16898"/>
                </a:lnTo>
                <a:lnTo>
                  <a:pt x="675" y="4702"/>
                </a:lnTo>
                <a:lnTo>
                  <a:pt x="0" y="4702"/>
                </a:lnTo>
                <a:close/>
              </a:path>
            </a:pathLst>
          </a:custGeom>
          <a:solidFill>
            <a:srgbClr val="41C299"/>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vert="eaVert"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639" name="AutoShape 49"/>
          <p:cNvSpPr>
            <a:spLocks noChangeArrowheads="1"/>
          </p:cNvSpPr>
          <p:nvPr/>
        </p:nvSpPr>
        <p:spPr bwMode="auto">
          <a:xfrm rot="9254941" flipH="1">
            <a:off x="7896225" y="3575051"/>
            <a:ext cx="863600" cy="3587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4702 h 21600"/>
              <a:gd name="T14" fmla="*/ 17068 w 21600"/>
              <a:gd name="T15" fmla="*/ 16898 h 21600"/>
            </a:gdLst>
            <a:ahLst/>
            <a:cxnLst>
              <a:cxn ang="T8">
                <a:pos x="T0" y="T1"/>
              </a:cxn>
              <a:cxn ang="T9">
                <a:pos x="T2" y="T3"/>
              </a:cxn>
              <a:cxn ang="T10">
                <a:pos x="T4" y="T5"/>
              </a:cxn>
              <a:cxn ang="T11">
                <a:pos x="T6" y="T7"/>
              </a:cxn>
            </a:cxnLst>
            <a:rect l="T12" t="T13" r="T14" b="T15"/>
            <a:pathLst>
              <a:path w="21600" h="21600">
                <a:moveTo>
                  <a:pt x="13574" y="0"/>
                </a:moveTo>
                <a:lnTo>
                  <a:pt x="13574" y="4702"/>
                </a:lnTo>
                <a:lnTo>
                  <a:pt x="3375" y="4702"/>
                </a:lnTo>
                <a:lnTo>
                  <a:pt x="3375" y="16898"/>
                </a:lnTo>
                <a:lnTo>
                  <a:pt x="13574" y="16898"/>
                </a:lnTo>
                <a:lnTo>
                  <a:pt x="13574" y="21600"/>
                </a:lnTo>
                <a:lnTo>
                  <a:pt x="21600" y="10800"/>
                </a:lnTo>
                <a:lnTo>
                  <a:pt x="13574" y="0"/>
                </a:lnTo>
                <a:close/>
              </a:path>
              <a:path w="21600" h="21600">
                <a:moveTo>
                  <a:pt x="1350" y="4702"/>
                </a:moveTo>
                <a:lnTo>
                  <a:pt x="1350" y="16898"/>
                </a:lnTo>
                <a:lnTo>
                  <a:pt x="2700" y="16898"/>
                </a:lnTo>
                <a:lnTo>
                  <a:pt x="2700" y="4702"/>
                </a:lnTo>
                <a:lnTo>
                  <a:pt x="1350" y="4702"/>
                </a:lnTo>
                <a:close/>
              </a:path>
              <a:path w="21600" h="21600">
                <a:moveTo>
                  <a:pt x="0" y="4702"/>
                </a:moveTo>
                <a:lnTo>
                  <a:pt x="0" y="16898"/>
                </a:lnTo>
                <a:lnTo>
                  <a:pt x="675" y="16898"/>
                </a:lnTo>
                <a:lnTo>
                  <a:pt x="675" y="4702"/>
                </a:lnTo>
                <a:lnTo>
                  <a:pt x="0" y="4702"/>
                </a:lnTo>
                <a:close/>
              </a:path>
            </a:pathLst>
          </a:custGeom>
          <a:solidFill>
            <a:srgbClr val="41C299"/>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rot="10800000"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640" name="AutoShape 50" descr="再生纸"/>
          <p:cNvSpPr>
            <a:spLocks noChangeArrowheads="1"/>
          </p:cNvSpPr>
          <p:nvPr/>
        </p:nvSpPr>
        <p:spPr bwMode="auto">
          <a:xfrm>
            <a:off x="6022976" y="5516563"/>
            <a:ext cx="1800225" cy="576262"/>
          </a:xfrm>
          <a:prstGeom prst="roundRect">
            <a:avLst>
              <a:gd name="adj" fmla="val 16667"/>
            </a:avLst>
          </a:prstGeom>
          <a:blipFill dpi="0" rotWithShape="1">
            <a:blip r:embed="rId6"/>
            <a:srcRect/>
            <a:tile tx="0" ty="0" sx="100000" sy="100000" flip="none" algn="tl"/>
          </a:blipFill>
          <a:ln>
            <a:noFill/>
          </a:ln>
          <a:effectLst>
            <a:prstShdw prst="shdw17" dist="17961" dir="13500000">
              <a:srgbClr val="999999"/>
            </a:prstShdw>
          </a:effectLst>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外界</a:t>
            </a:r>
          </a:p>
        </p:txBody>
      </p:sp>
      <p:sp>
        <p:nvSpPr>
          <p:cNvPr id="22546" name="Oval 16"/>
          <p:cNvSpPr>
            <a:spLocks noChangeArrowheads="1"/>
          </p:cNvSpPr>
          <p:nvPr/>
        </p:nvSpPr>
        <p:spPr bwMode="auto">
          <a:xfrm>
            <a:off x="5375275" y="3357564"/>
            <a:ext cx="3024188" cy="1295400"/>
          </a:xfrm>
          <a:prstGeom prst="ellipse">
            <a:avLst/>
          </a:prstGeom>
          <a:solidFill>
            <a:srgbClr val="41C299"/>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r>
              <a:rPr kumimoji="1"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热力学系统</a:t>
            </a:r>
          </a:p>
        </p:txBody>
      </p:sp>
      <p:sp>
        <p:nvSpPr>
          <p:cNvPr id="25642" name="Text Box 52"/>
          <p:cNvSpPr txBox="1">
            <a:spLocks noChangeArrowheads="1"/>
          </p:cNvSpPr>
          <p:nvPr/>
        </p:nvSpPr>
        <p:spPr bwMode="auto">
          <a:xfrm>
            <a:off x="5662613" y="4797426"/>
            <a:ext cx="1154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物质</a:t>
            </a:r>
          </a:p>
        </p:txBody>
      </p:sp>
      <p:sp>
        <p:nvSpPr>
          <p:cNvPr id="25643" name="Text Box 53"/>
          <p:cNvSpPr txBox="1">
            <a:spLocks noChangeArrowheads="1"/>
          </p:cNvSpPr>
          <p:nvPr/>
        </p:nvSpPr>
        <p:spPr bwMode="auto">
          <a:xfrm>
            <a:off x="7391401" y="4797426"/>
            <a:ext cx="936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能量</a:t>
            </a:r>
          </a:p>
        </p:txBody>
      </p:sp>
      <p:pic>
        <p:nvPicPr>
          <p:cNvPr id="25644" name="Picture 54" descr="BD14868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4813" y="542088"/>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45" name="Rectangle 55"/>
          <p:cNvSpPr>
            <a:spLocks noChangeArrowheads="1"/>
          </p:cNvSpPr>
          <p:nvPr/>
        </p:nvSpPr>
        <p:spPr bwMode="auto">
          <a:xfrm>
            <a:off x="2168525" y="501144"/>
            <a:ext cx="95916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根据系统与外界的关系，系统可分为</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孤立</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封闭</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和</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开放</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a:t>
            </a:r>
          </a:p>
        </p:txBody>
      </p:sp>
      <p:sp>
        <p:nvSpPr>
          <p:cNvPr id="25647" name="AutoShape 57"/>
          <p:cNvSpPr>
            <a:spLocks noChangeArrowheads="1"/>
          </p:cNvSpPr>
          <p:nvPr/>
        </p:nvSpPr>
        <p:spPr bwMode="auto">
          <a:xfrm>
            <a:off x="6672263" y="4797425"/>
            <a:ext cx="431800" cy="649288"/>
          </a:xfrm>
          <a:prstGeom prst="upDownArrow">
            <a:avLst>
              <a:gd name="adj1" fmla="val 50000"/>
              <a:gd name="adj2" fmla="val 30074"/>
            </a:avLst>
          </a:prstGeom>
          <a:solidFill>
            <a:schemeClr val="accent1"/>
          </a:solid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p:cNvGrpSpPr/>
          <p:nvPr/>
        </p:nvGrpSpPr>
        <p:grpSpPr>
          <a:xfrm>
            <a:off x="5530604" y="2351665"/>
            <a:ext cx="2538659" cy="432285"/>
            <a:chOff x="5530604" y="2351665"/>
            <a:chExt cx="2538659" cy="432285"/>
          </a:xfrm>
        </p:grpSpPr>
        <mc:AlternateContent xmlns:mc="http://schemas.openxmlformats.org/markup-compatibility/2006" xmlns:a14="http://schemas.microsoft.com/office/drawing/2010/main">
          <mc:Choice Requires="a14">
            <p:sp>
              <p:nvSpPr>
                <p:cNvPr id="60" name="文本框 59"/>
                <p:cNvSpPr txBox="1"/>
                <p:nvPr/>
              </p:nvSpPr>
              <p:spPr>
                <a:xfrm>
                  <a:off x="5530604" y="2353063"/>
                  <a:ext cx="128612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m:t>
                        </m:r>
                      </m:oMath>
                    </m:oMathPara>
                  </a14:m>
                  <a:endParaRPr lang="zh-CN" altLang="en-US" sz="2800" i="1" dirty="0"/>
                </a:p>
              </p:txBody>
            </p:sp>
          </mc:Choice>
          <mc:Fallback xmlns="">
            <p:sp>
              <p:nvSpPr>
                <p:cNvPr id="60" name="文本框 59"/>
                <p:cNvSpPr txBox="1">
                  <a:spLocks noRot="1" noChangeAspect="1" noMove="1" noResize="1" noEditPoints="1" noAdjustHandles="1" noChangeArrowheads="1" noChangeShapeType="1" noTextEdit="1"/>
                </p:cNvSpPr>
                <p:nvPr/>
              </p:nvSpPr>
              <p:spPr>
                <a:xfrm>
                  <a:off x="5530604" y="2353063"/>
                  <a:ext cx="1286121"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7051292" y="2351665"/>
                  <a:ext cx="101797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𝑄</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0</m:t>
                        </m:r>
                      </m:oMath>
                    </m:oMathPara>
                  </a14:m>
                  <a:endParaRPr lang="zh-CN" altLang="en-US" sz="2800" i="1" dirty="0"/>
                </a:p>
              </p:txBody>
            </p:sp>
          </mc:Choice>
          <mc:Fallback xmlns="">
            <p:sp>
              <p:nvSpPr>
                <p:cNvPr id="62" name="文本框 61"/>
                <p:cNvSpPr txBox="1">
                  <a:spLocks noRot="1" noChangeAspect="1" noMove="1" noResize="1" noEditPoints="1" noAdjustHandles="1" noChangeArrowheads="1" noChangeShapeType="1" noTextEdit="1"/>
                </p:cNvSpPr>
                <p:nvPr/>
              </p:nvSpPr>
              <p:spPr>
                <a:xfrm>
                  <a:off x="7051292" y="2351665"/>
                  <a:ext cx="1017971" cy="430887"/>
                </a:xfrm>
                <a:prstGeom prst="rect">
                  <a:avLst/>
                </a:prstGeom>
                <a:blipFill>
                  <a:blip r:embed="rId9"/>
                  <a:stretch>
                    <a:fillRect/>
                  </a:stretch>
                </a:blipFill>
              </p:spPr>
              <p:txBody>
                <a:bodyPr/>
                <a:lstStyle/>
                <a:p>
                  <a:r>
                    <a:rPr lang="zh-CN" altLang="en-US">
                      <a:noFill/>
                    </a:rPr>
                    <a:t> </a:t>
                  </a:r>
                </a:p>
              </p:txBody>
            </p:sp>
          </mc:Fallback>
        </mc:AlternateContent>
      </p:grpSp>
      <p:grpSp>
        <p:nvGrpSpPr>
          <p:cNvPr id="6" name="组合 5"/>
          <p:cNvGrpSpPr/>
          <p:nvPr/>
        </p:nvGrpSpPr>
        <p:grpSpPr>
          <a:xfrm>
            <a:off x="2573082" y="3028216"/>
            <a:ext cx="2549781" cy="439560"/>
            <a:chOff x="2573082" y="3028216"/>
            <a:chExt cx="2549781" cy="439560"/>
          </a:xfrm>
        </p:grpSpPr>
        <mc:AlternateContent xmlns:mc="http://schemas.openxmlformats.org/markup-compatibility/2006" xmlns:a14="http://schemas.microsoft.com/office/drawing/2010/main">
          <mc:Choice Requires="a14">
            <p:sp>
              <p:nvSpPr>
                <p:cNvPr id="63" name="文本框 62"/>
                <p:cNvSpPr txBox="1"/>
                <p:nvPr/>
              </p:nvSpPr>
              <p:spPr>
                <a:xfrm>
                  <a:off x="2573082" y="3036889"/>
                  <a:ext cx="128612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m:t>
                        </m:r>
                      </m:oMath>
                    </m:oMathPara>
                  </a14:m>
                  <a:endParaRPr lang="zh-CN" altLang="en-US" sz="2800" i="1" dirty="0"/>
                </a:p>
              </p:txBody>
            </p:sp>
          </mc:Choice>
          <mc:Fallback xmlns="">
            <p:sp>
              <p:nvSpPr>
                <p:cNvPr id="63" name="文本框 62"/>
                <p:cNvSpPr txBox="1">
                  <a:spLocks noRot="1" noChangeAspect="1" noMove="1" noResize="1" noEditPoints="1" noAdjustHandles="1" noChangeArrowheads="1" noChangeShapeType="1" noTextEdit="1"/>
                </p:cNvSpPr>
                <p:nvPr/>
              </p:nvSpPr>
              <p:spPr>
                <a:xfrm>
                  <a:off x="2573082" y="3036889"/>
                  <a:ext cx="1286121"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4104892" y="3028216"/>
                  <a:ext cx="101797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𝑄</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m:t>
                        </m:r>
                      </m:oMath>
                    </m:oMathPara>
                  </a14:m>
                  <a:endParaRPr lang="zh-CN" altLang="en-US" sz="2800" i="1" dirty="0"/>
                </a:p>
              </p:txBody>
            </p:sp>
          </mc:Choice>
          <mc:Fallback xmlns="">
            <p:sp>
              <p:nvSpPr>
                <p:cNvPr id="65" name="文本框 64"/>
                <p:cNvSpPr txBox="1">
                  <a:spLocks noRot="1" noChangeAspect="1" noMove="1" noResize="1" noEditPoints="1" noAdjustHandles="1" noChangeArrowheads="1" noChangeShapeType="1" noTextEdit="1"/>
                </p:cNvSpPr>
                <p:nvPr/>
              </p:nvSpPr>
              <p:spPr>
                <a:xfrm>
                  <a:off x="4104892" y="3028216"/>
                  <a:ext cx="1017971" cy="430887"/>
                </a:xfrm>
                <a:prstGeom prst="rect">
                  <a:avLst/>
                </a:prstGeom>
                <a:blipFill>
                  <a:blip r:embed="rId11"/>
                  <a:stretch>
                    <a:fillRect/>
                  </a:stretch>
                </a:blipFill>
              </p:spPr>
              <p:txBody>
                <a:bodyPr/>
                <a:lstStyle/>
                <a:p>
                  <a:r>
                    <a:rPr lang="zh-CN" altLang="en-US">
                      <a:noFill/>
                    </a:rPr>
                    <a:t> </a:t>
                  </a:r>
                </a:p>
              </p:txBody>
            </p:sp>
          </mc:Fallback>
        </mc:AlternateContent>
      </p:grpSp>
      <p:grpSp>
        <p:nvGrpSpPr>
          <p:cNvPr id="8" name="组合 7"/>
          <p:cNvGrpSpPr/>
          <p:nvPr/>
        </p:nvGrpSpPr>
        <p:grpSpPr>
          <a:xfrm>
            <a:off x="8657034" y="3079015"/>
            <a:ext cx="2476488" cy="439223"/>
            <a:chOff x="8657034" y="3079015"/>
            <a:chExt cx="2476488" cy="439223"/>
          </a:xfrm>
        </p:grpSpPr>
        <mc:AlternateContent xmlns:mc="http://schemas.openxmlformats.org/markup-compatibility/2006" xmlns:a14="http://schemas.microsoft.com/office/drawing/2010/main">
          <mc:Choice Requires="a14">
            <p:sp>
              <p:nvSpPr>
                <p:cNvPr id="64" name="文本框 63"/>
                <p:cNvSpPr txBox="1"/>
                <p:nvPr/>
              </p:nvSpPr>
              <p:spPr>
                <a:xfrm>
                  <a:off x="8657034" y="3079015"/>
                  <a:ext cx="128612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0</m:t>
                        </m:r>
                      </m:oMath>
                    </m:oMathPara>
                  </a14:m>
                  <a:endParaRPr lang="zh-CN" altLang="en-US" sz="2800" i="1" dirty="0"/>
                </a:p>
              </p:txBody>
            </p:sp>
          </mc:Choice>
          <mc:Fallback xmlns="">
            <p:sp>
              <p:nvSpPr>
                <p:cNvPr id="64" name="文本框 63"/>
                <p:cNvSpPr txBox="1">
                  <a:spLocks noRot="1" noChangeAspect="1" noMove="1" noResize="1" noEditPoints="1" noAdjustHandles="1" noChangeArrowheads="1" noChangeShapeType="1" noTextEdit="1"/>
                </p:cNvSpPr>
                <p:nvPr/>
              </p:nvSpPr>
              <p:spPr>
                <a:xfrm>
                  <a:off x="8657034" y="3079015"/>
                  <a:ext cx="1286121"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10115551" y="3087351"/>
                  <a:ext cx="101797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𝑄</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0</m:t>
                        </m:r>
                      </m:oMath>
                    </m:oMathPara>
                  </a14:m>
                  <a:endParaRPr lang="zh-CN" altLang="en-US" sz="2800" i="1" dirty="0"/>
                </a:p>
              </p:txBody>
            </p:sp>
          </mc:Choice>
          <mc:Fallback xmlns="">
            <p:sp>
              <p:nvSpPr>
                <p:cNvPr id="66" name="文本框 65"/>
                <p:cNvSpPr txBox="1">
                  <a:spLocks noRot="1" noChangeAspect="1" noMove="1" noResize="1" noEditPoints="1" noAdjustHandles="1" noChangeArrowheads="1" noChangeShapeType="1" noTextEdit="1"/>
                </p:cNvSpPr>
                <p:nvPr/>
              </p:nvSpPr>
              <p:spPr>
                <a:xfrm>
                  <a:off x="10115551" y="3087351"/>
                  <a:ext cx="1017971" cy="430887"/>
                </a:xfrm>
                <a:prstGeom prst="rect">
                  <a:avLst/>
                </a:prstGeom>
                <a:blipFill>
                  <a:blip r:embed="rId13"/>
                  <a:stretch>
                    <a:fillRect/>
                  </a:stretch>
                </a:blipFill>
              </p:spPr>
              <p:txBody>
                <a:bodyPr/>
                <a:lstStyle/>
                <a:p>
                  <a:r>
                    <a:rPr lang="zh-CN" altLang="en-US">
                      <a:noFill/>
                    </a:rPr>
                    <a:t> </a:t>
                  </a:r>
                </a:p>
              </p:txBody>
            </p:sp>
          </mc:Fallback>
        </mc:AlternateContent>
      </p:grpSp>
      <p:grpSp>
        <p:nvGrpSpPr>
          <p:cNvPr id="9" name="组合 8"/>
          <p:cNvGrpSpPr/>
          <p:nvPr/>
        </p:nvGrpSpPr>
        <p:grpSpPr>
          <a:xfrm>
            <a:off x="6094413" y="4076701"/>
            <a:ext cx="1584325" cy="649288"/>
            <a:chOff x="6094413" y="4076701"/>
            <a:chExt cx="1584325" cy="649288"/>
          </a:xfrm>
        </p:grpSpPr>
        <p:sp>
          <p:nvSpPr>
            <p:cNvPr id="22550" name="Oval 51"/>
            <p:cNvSpPr>
              <a:spLocks noChangeArrowheads="1"/>
            </p:cNvSpPr>
            <p:nvPr/>
          </p:nvSpPr>
          <p:spPr bwMode="auto">
            <a:xfrm>
              <a:off x="6094413" y="4076701"/>
              <a:ext cx="1584325" cy="649288"/>
            </a:xfrm>
            <a:prstGeom prst="ellipse">
              <a:avLst/>
            </a:prstGeom>
            <a:noFill/>
            <a:ln w="28575" cap="sq">
              <a:solidFill>
                <a:srgbClr val="FF33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 name="组合 4"/>
            <p:cNvGrpSpPr/>
            <p:nvPr/>
          </p:nvGrpSpPr>
          <p:grpSpPr>
            <a:xfrm>
              <a:off x="6297169" y="4166515"/>
              <a:ext cx="1084238" cy="437772"/>
              <a:chOff x="6297169" y="4166515"/>
              <a:chExt cx="1084238" cy="437772"/>
            </a:xfrm>
          </p:grpSpPr>
          <mc:AlternateContent xmlns:mc="http://schemas.openxmlformats.org/markup-compatibility/2006" xmlns:a14="http://schemas.microsoft.com/office/drawing/2010/main">
            <mc:Choice Requires="a14">
              <p:sp>
                <p:nvSpPr>
                  <p:cNvPr id="68" name="文本框 67"/>
                  <p:cNvSpPr txBox="1"/>
                  <p:nvPr/>
                </p:nvSpPr>
                <p:spPr>
                  <a:xfrm>
                    <a:off x="6297169" y="4166515"/>
                    <a:ext cx="62010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𝑚</m:t>
                          </m:r>
                        </m:oMath>
                      </m:oMathPara>
                    </a14:m>
                    <a:endParaRPr lang="zh-CN" altLang="en-US" sz="2800" i="1" dirty="0"/>
                  </a:p>
                </p:txBody>
              </p:sp>
            </mc:Choice>
            <mc:Fallback xmlns="">
              <p:sp>
                <p:nvSpPr>
                  <p:cNvPr id="68" name="文本框 67"/>
                  <p:cNvSpPr txBox="1">
                    <a:spLocks noRot="1" noChangeAspect="1" noMove="1" noResize="1" noEditPoints="1" noAdjustHandles="1" noChangeArrowheads="1" noChangeShapeType="1" noTextEdit="1"/>
                  </p:cNvSpPr>
                  <p:nvPr/>
                </p:nvSpPr>
                <p:spPr>
                  <a:xfrm>
                    <a:off x="6297169" y="4166515"/>
                    <a:ext cx="620105"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7029451" y="4173400"/>
                    <a:ext cx="35195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𝑄</m:t>
                          </m:r>
                        </m:oMath>
                      </m:oMathPara>
                    </a14:m>
                    <a:endParaRPr lang="zh-CN" altLang="en-US" sz="2800" i="1" dirty="0"/>
                  </a:p>
                </p:txBody>
              </p:sp>
            </mc:Choice>
            <mc:Fallback xmlns="">
              <p:sp>
                <p:nvSpPr>
                  <p:cNvPr id="69" name="文本框 68"/>
                  <p:cNvSpPr txBox="1">
                    <a:spLocks noRot="1" noChangeAspect="1" noMove="1" noResize="1" noEditPoints="1" noAdjustHandles="1" noChangeArrowheads="1" noChangeShapeType="1" noTextEdit="1"/>
                  </p:cNvSpPr>
                  <p:nvPr/>
                </p:nvSpPr>
                <p:spPr>
                  <a:xfrm>
                    <a:off x="7029451" y="4173400"/>
                    <a:ext cx="351956" cy="430887"/>
                  </a:xfrm>
                  <a:prstGeom prst="rect">
                    <a:avLst/>
                  </a:prstGeom>
                  <a:blipFill>
                    <a:blip r:embed="rId15"/>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362109358"/>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5644"/>
                                        </p:tgtEl>
                                        <p:attrNameLst>
                                          <p:attrName>style.visibility</p:attrName>
                                        </p:attrNameLst>
                                      </p:cBhvr>
                                      <p:to>
                                        <p:strVal val="visible"/>
                                      </p:to>
                                    </p:set>
                                    <p:animEffect transition="in" filter="wipe(left)">
                                      <p:cBhvr>
                                        <p:cTn id="7" dur="500"/>
                                        <p:tgtEl>
                                          <p:spTgt spid="25644"/>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645"/>
                                        </p:tgtEl>
                                        <p:attrNameLst>
                                          <p:attrName>style.visibility</p:attrName>
                                        </p:attrNameLst>
                                      </p:cBhvr>
                                      <p:to>
                                        <p:strVal val="visible"/>
                                      </p:to>
                                    </p:set>
                                    <p:animEffect transition="in" filter="wipe(left)">
                                      <p:cBhvr>
                                        <p:cTn id="11" dur="500"/>
                                        <p:tgtEl>
                                          <p:spTgt spid="25645"/>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546"/>
                                        </p:tgtEl>
                                        <p:attrNameLst>
                                          <p:attrName>style.visibility</p:attrName>
                                        </p:attrNameLst>
                                      </p:cBhvr>
                                      <p:to>
                                        <p:strVal val="visible"/>
                                      </p:to>
                                    </p:set>
                                    <p:animEffect transition="in" filter="wipe(left)">
                                      <p:cBhvr>
                                        <p:cTn id="16" dur="500"/>
                                        <p:tgtEl>
                                          <p:spTgt spid="2254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5647"/>
                                        </p:tgtEl>
                                        <p:attrNameLst>
                                          <p:attrName>style.visibility</p:attrName>
                                        </p:attrNameLst>
                                      </p:cBhvr>
                                      <p:to>
                                        <p:strVal val="visible"/>
                                      </p:to>
                                    </p:set>
                                    <p:animEffect transition="in" filter="wipe(left)">
                                      <p:cBhvr>
                                        <p:cTn id="21" dur="500"/>
                                        <p:tgtEl>
                                          <p:spTgt spid="25647"/>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5640"/>
                                        </p:tgtEl>
                                        <p:attrNameLst>
                                          <p:attrName>style.visibility</p:attrName>
                                        </p:attrNameLst>
                                      </p:cBhvr>
                                      <p:to>
                                        <p:strVal val="visible"/>
                                      </p:to>
                                    </p:set>
                                    <p:animEffect transition="in" filter="wipe(left)">
                                      <p:cBhvr>
                                        <p:cTn id="26" dur="500"/>
                                        <p:tgtEl>
                                          <p:spTgt spid="2564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642"/>
                                        </p:tgtEl>
                                        <p:attrNameLst>
                                          <p:attrName>style.visibility</p:attrName>
                                        </p:attrNameLst>
                                      </p:cBhvr>
                                      <p:to>
                                        <p:strVal val="visible"/>
                                      </p:to>
                                    </p:set>
                                    <p:animEffect transition="in" filter="wipe(left)">
                                      <p:cBhvr>
                                        <p:cTn id="31" dur="500"/>
                                        <p:tgtEl>
                                          <p:spTgt spid="2564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5643"/>
                                        </p:tgtEl>
                                        <p:attrNameLst>
                                          <p:attrName>style.visibility</p:attrName>
                                        </p:attrNameLst>
                                      </p:cBhvr>
                                      <p:to>
                                        <p:strVal val="visible"/>
                                      </p:to>
                                    </p:set>
                                    <p:animEffect transition="in" filter="wipe(left)">
                                      <p:cBhvr>
                                        <p:cTn id="36" dur="500"/>
                                        <p:tgtEl>
                                          <p:spTgt spid="2564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25637"/>
                                        </p:tgtEl>
                                        <p:attrNameLst>
                                          <p:attrName>style.visibility</p:attrName>
                                        </p:attrNameLst>
                                      </p:cBhvr>
                                      <p:to>
                                        <p:strVal val="visible"/>
                                      </p:to>
                                    </p:set>
                                    <p:animEffect transition="in" filter="wipe(right)">
                                      <p:cBhvr>
                                        <p:cTn id="46" dur="500"/>
                                        <p:tgtEl>
                                          <p:spTgt spid="25637"/>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left)">
                                      <p:cBhvr>
                                        <p:cTn id="51" dur="500"/>
                                        <p:tgtEl>
                                          <p:spTgt spid="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wipe(left)">
                                      <p:cBhvr>
                                        <p:cTn id="56" dur="500"/>
                                        <p:tgtEl>
                                          <p:spTgt spid="6"/>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4" fill="hold" nodeType="clickEffect">
                                  <p:stCondLst>
                                    <p:cond delay="0"/>
                                  </p:stCondLst>
                                  <p:childTnLst>
                                    <p:set>
                                      <p:cBhvr>
                                        <p:cTn id="60" dur="1" fill="hold">
                                          <p:stCondLst>
                                            <p:cond delay="0"/>
                                          </p:stCondLst>
                                        </p:cTn>
                                        <p:tgtEl>
                                          <p:spTgt spid="25638"/>
                                        </p:tgtEl>
                                        <p:attrNameLst>
                                          <p:attrName>style.visibility</p:attrName>
                                        </p:attrNameLst>
                                      </p:cBhvr>
                                      <p:to>
                                        <p:strVal val="visible"/>
                                      </p:to>
                                    </p:set>
                                    <p:animEffect transition="in" filter="wipe(down)">
                                      <p:cBhvr>
                                        <p:cTn id="61" dur="500"/>
                                        <p:tgtEl>
                                          <p:spTgt spid="2563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wipe(left)">
                                      <p:cBhvr>
                                        <p:cTn id="66" dur="500"/>
                                        <p:tgtEl>
                                          <p:spTgt spid="3"/>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wipe(left)">
                                      <p:cBhvr>
                                        <p:cTn id="71" dur="500"/>
                                        <p:tgtEl>
                                          <p:spTgt spid="7"/>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nodeType="clickEffect">
                                  <p:stCondLst>
                                    <p:cond delay="0"/>
                                  </p:stCondLst>
                                  <p:childTnLst>
                                    <p:set>
                                      <p:cBhvr>
                                        <p:cTn id="75" dur="1" fill="hold">
                                          <p:stCondLst>
                                            <p:cond delay="0"/>
                                          </p:stCondLst>
                                        </p:cTn>
                                        <p:tgtEl>
                                          <p:spTgt spid="25639"/>
                                        </p:tgtEl>
                                        <p:attrNameLst>
                                          <p:attrName>style.visibility</p:attrName>
                                        </p:attrNameLst>
                                      </p:cBhvr>
                                      <p:to>
                                        <p:strVal val="visible"/>
                                      </p:to>
                                    </p:set>
                                    <p:animEffect transition="in" filter="wipe(left)">
                                      <p:cBhvr>
                                        <p:cTn id="76" dur="500"/>
                                        <p:tgtEl>
                                          <p:spTgt spid="25639"/>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2" presetClass="entr" presetSubtype="8" fill="hold" nodeType="clickEffect">
                                  <p:stCondLst>
                                    <p:cond delay="0"/>
                                  </p:stCondLst>
                                  <p:childTnLst>
                                    <p:set>
                                      <p:cBhvr>
                                        <p:cTn id="80" dur="1" fill="hold">
                                          <p:stCondLst>
                                            <p:cond delay="0"/>
                                          </p:stCondLst>
                                        </p:cTn>
                                        <p:tgtEl>
                                          <p:spTgt spid="4"/>
                                        </p:tgtEl>
                                        <p:attrNameLst>
                                          <p:attrName>style.visibility</p:attrName>
                                        </p:attrNameLst>
                                      </p:cBhvr>
                                      <p:to>
                                        <p:strVal val="visible"/>
                                      </p:to>
                                    </p:set>
                                    <p:animEffect transition="in" filter="wipe(left)">
                                      <p:cBhvr>
                                        <p:cTn id="81" dur="500"/>
                                        <p:tgtEl>
                                          <p:spTgt spid="4"/>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8"/>
                                        </p:tgtEl>
                                        <p:attrNameLst>
                                          <p:attrName>style.visibility</p:attrName>
                                        </p:attrNameLst>
                                      </p:cBhvr>
                                      <p:to>
                                        <p:strVal val="visible"/>
                                      </p:to>
                                    </p:set>
                                    <p:animEffect transition="in" filter="wipe(left)">
                                      <p:cBhvr>
                                        <p:cTn id="8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40" grpId="0" animBg="1"/>
      <p:bldP spid="22546" grpId="0" animBg="1"/>
      <p:bldP spid="25642" grpId="0"/>
      <p:bldP spid="25643" grpId="0"/>
      <p:bldP spid="25645" grpId="0"/>
      <p:bldP spid="256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Text Box 4"/>
          <p:cNvSpPr txBox="1">
            <a:spLocks noChangeArrowheads="1"/>
          </p:cNvSpPr>
          <p:nvPr/>
        </p:nvSpPr>
        <p:spPr bwMode="auto">
          <a:xfrm>
            <a:off x="701042" y="1783575"/>
            <a:ext cx="880076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平衡态：一定质量的气体在一定容积的容器中，与外界没有能量交换，内部也没有任何形式的能量转换，终将达到气体内部具有相同温度和相同压强的状态，而且长期维持这一状态不变。</a:t>
            </a:r>
          </a:p>
        </p:txBody>
      </p:sp>
      <p:sp>
        <p:nvSpPr>
          <p:cNvPr id="9" name="Rectangle 3"/>
          <p:cNvSpPr>
            <a:spLocks noChangeArrowheads="1"/>
          </p:cNvSpPr>
          <p:nvPr/>
        </p:nvSpPr>
        <p:spPr bwMode="auto">
          <a:xfrm>
            <a:off x="1569500" y="768858"/>
            <a:ext cx="25146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dirty="0">
                <a:solidFill>
                  <a:srgbClr val="FFFF00"/>
                </a:solidFill>
                <a:latin typeface="微软雅黑" panose="020B0503020204020204" pitchFamily="34" charset="-122"/>
                <a:ea typeface="微软雅黑" panose="020B0503020204020204" pitchFamily="34" charset="-122"/>
              </a:rPr>
              <a:t>热力学状态</a:t>
            </a:r>
          </a:p>
        </p:txBody>
      </p:sp>
      <p:sp>
        <p:nvSpPr>
          <p:cNvPr id="10" name="Rectangle 4"/>
          <p:cNvSpPr>
            <a:spLocks noChangeArrowheads="1"/>
          </p:cNvSpPr>
          <p:nvPr/>
        </p:nvSpPr>
        <p:spPr bwMode="auto">
          <a:xfrm>
            <a:off x="4723075" y="458587"/>
            <a:ext cx="2514600" cy="533400"/>
          </a:xfrm>
          <a:prstGeom prst="rect">
            <a:avLst/>
          </a:prstGeom>
          <a:solidFill>
            <a:srgbClr val="8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a:solidFill>
                  <a:srgbClr val="FFFF00"/>
                </a:solidFill>
                <a:latin typeface="微软雅黑" panose="020B0503020204020204" pitchFamily="34" charset="-122"/>
                <a:ea typeface="微软雅黑" panose="020B0503020204020204" pitchFamily="34" charset="-122"/>
              </a:rPr>
              <a:t>平衡态</a:t>
            </a:r>
          </a:p>
        </p:txBody>
      </p:sp>
      <p:sp>
        <p:nvSpPr>
          <p:cNvPr id="12" name="Rectangle 5"/>
          <p:cNvSpPr>
            <a:spLocks noChangeArrowheads="1"/>
          </p:cNvSpPr>
          <p:nvPr/>
        </p:nvSpPr>
        <p:spPr bwMode="auto">
          <a:xfrm>
            <a:off x="4723075" y="1187793"/>
            <a:ext cx="2514600" cy="533400"/>
          </a:xfrm>
          <a:prstGeom prst="rect">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dirty="0">
                <a:solidFill>
                  <a:srgbClr val="FFFF00"/>
                </a:solidFill>
                <a:latin typeface="微软雅黑" panose="020B0503020204020204" pitchFamily="34" charset="-122"/>
                <a:ea typeface="微软雅黑" panose="020B0503020204020204" pitchFamily="34" charset="-122"/>
              </a:rPr>
              <a:t>非平衡态</a:t>
            </a:r>
          </a:p>
        </p:txBody>
      </p:sp>
      <p:sp>
        <p:nvSpPr>
          <p:cNvPr id="13" name="Line 6"/>
          <p:cNvSpPr>
            <a:spLocks noChangeShapeType="1"/>
          </p:cNvSpPr>
          <p:nvPr/>
        </p:nvSpPr>
        <p:spPr bwMode="auto">
          <a:xfrm>
            <a:off x="4084100" y="1077166"/>
            <a:ext cx="381000" cy="0"/>
          </a:xfrm>
          <a:prstGeom prst="line">
            <a:avLst/>
          </a:prstGeom>
          <a:noFill/>
          <a:ln w="28575">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14" name="Group 7"/>
          <p:cNvGrpSpPr>
            <a:grpSpLocks/>
          </p:cNvGrpSpPr>
          <p:nvPr/>
        </p:nvGrpSpPr>
        <p:grpSpPr bwMode="auto">
          <a:xfrm>
            <a:off x="4475039" y="725287"/>
            <a:ext cx="228600" cy="762000"/>
            <a:chOff x="2304" y="672"/>
            <a:chExt cx="144" cy="480"/>
          </a:xfrm>
        </p:grpSpPr>
        <p:sp>
          <p:nvSpPr>
            <p:cNvPr id="15" name="Line 8"/>
            <p:cNvSpPr>
              <a:spLocks noChangeShapeType="1"/>
            </p:cNvSpPr>
            <p:nvPr/>
          </p:nvSpPr>
          <p:spPr bwMode="auto">
            <a:xfrm flipH="1" flipV="1">
              <a:off x="2304" y="672"/>
              <a:ext cx="0" cy="480"/>
            </a:xfrm>
            <a:prstGeom prst="line">
              <a:avLst/>
            </a:prstGeom>
            <a:noFill/>
            <a:ln w="28575">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9"/>
            <p:cNvSpPr>
              <a:spLocks noChangeShapeType="1"/>
            </p:cNvSpPr>
            <p:nvPr/>
          </p:nvSpPr>
          <p:spPr bwMode="auto">
            <a:xfrm>
              <a:off x="2304" y="672"/>
              <a:ext cx="144" cy="0"/>
            </a:xfrm>
            <a:prstGeom prst="line">
              <a:avLst/>
            </a:prstGeom>
            <a:noFill/>
            <a:ln w="28575">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7" name="Group 10"/>
          <p:cNvGrpSpPr>
            <a:grpSpLocks/>
          </p:cNvGrpSpPr>
          <p:nvPr/>
        </p:nvGrpSpPr>
        <p:grpSpPr bwMode="auto">
          <a:xfrm>
            <a:off x="4475039" y="711543"/>
            <a:ext cx="228600" cy="762000"/>
            <a:chOff x="2256" y="1536"/>
            <a:chExt cx="144" cy="480"/>
          </a:xfrm>
        </p:grpSpPr>
        <p:sp>
          <p:nvSpPr>
            <p:cNvPr id="18" name="Line 11"/>
            <p:cNvSpPr>
              <a:spLocks noChangeShapeType="1"/>
            </p:cNvSpPr>
            <p:nvPr/>
          </p:nvSpPr>
          <p:spPr bwMode="auto">
            <a:xfrm>
              <a:off x="2256" y="2016"/>
              <a:ext cx="144" cy="0"/>
            </a:xfrm>
            <a:prstGeom prst="line">
              <a:avLst/>
            </a:prstGeom>
            <a:noFill/>
            <a:ln w="28575">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2"/>
            <p:cNvSpPr>
              <a:spLocks noChangeShapeType="1"/>
            </p:cNvSpPr>
            <p:nvPr/>
          </p:nvSpPr>
          <p:spPr bwMode="auto">
            <a:xfrm>
              <a:off x="2256" y="1536"/>
              <a:ext cx="0" cy="480"/>
            </a:xfrm>
            <a:prstGeom prst="line">
              <a:avLst/>
            </a:prstGeom>
            <a:noFill/>
            <a:ln w="28575">
              <a:solidFill>
                <a:srgbClr val="000066"/>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20" name="组合 10"/>
          <p:cNvGrpSpPr>
            <a:grpSpLocks/>
          </p:cNvGrpSpPr>
          <p:nvPr/>
        </p:nvGrpSpPr>
        <p:grpSpPr bwMode="auto">
          <a:xfrm>
            <a:off x="907222" y="3434299"/>
            <a:ext cx="8458200" cy="1828800"/>
            <a:chOff x="1066800" y="1643063"/>
            <a:chExt cx="7010400" cy="1828800"/>
          </a:xfrm>
        </p:grpSpPr>
        <p:sp>
          <p:nvSpPr>
            <p:cNvPr id="21" name="AutoShape 2" descr="画布"/>
            <p:cNvSpPr>
              <a:spLocks noChangeArrowheads="1"/>
            </p:cNvSpPr>
            <p:nvPr/>
          </p:nvSpPr>
          <p:spPr bwMode="auto">
            <a:xfrm>
              <a:off x="1066800" y="1643063"/>
              <a:ext cx="7010400" cy="1828800"/>
            </a:xfrm>
            <a:prstGeom prst="horizontalScroll">
              <a:avLst>
                <a:gd name="adj" fmla="val 12500"/>
              </a:avLst>
            </a:prstGeom>
            <a:blipFill dpi="0" rotWithShape="1">
              <a:blip r:embed="rId3"/>
              <a:srcRect/>
              <a:tile tx="0" ty="0" sx="100000" sy="100000" flip="none" algn="tl"/>
            </a:blipFill>
            <a:ln w="12700" cap="sq">
              <a:solidFill>
                <a:schemeClr val="tx1"/>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Rectangle 4"/>
            <p:cNvSpPr>
              <a:spLocks noChangeArrowheads="1"/>
            </p:cNvSpPr>
            <p:nvPr/>
          </p:nvSpPr>
          <p:spPr bwMode="auto">
            <a:xfrm>
              <a:off x="1500166" y="2098675"/>
              <a:ext cx="642942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在不受外界影响的条件下，系统的宏观性质不随时间改变的状态，称为</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平衡态</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grpSp>
        <p:nvGrpSpPr>
          <p:cNvPr id="23" name="Group 5"/>
          <p:cNvGrpSpPr>
            <a:grpSpLocks/>
          </p:cNvGrpSpPr>
          <p:nvPr/>
        </p:nvGrpSpPr>
        <p:grpSpPr bwMode="auto">
          <a:xfrm>
            <a:off x="701041" y="5414471"/>
            <a:ext cx="9291638" cy="523875"/>
            <a:chOff x="748" y="1389"/>
            <a:chExt cx="5853" cy="330"/>
          </a:xfrm>
        </p:grpSpPr>
        <p:pic>
          <p:nvPicPr>
            <p:cNvPr id="24" name="Picture 6"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 y="1389"/>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7"/>
            <p:cNvSpPr>
              <a:spLocks noChangeArrowheads="1"/>
            </p:cNvSpPr>
            <p:nvPr/>
          </p:nvSpPr>
          <p:spPr bwMode="auto">
            <a:xfrm>
              <a:off x="1020" y="1389"/>
              <a:ext cx="558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平衡态表征了系统物态的稳定性</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与时间无关</a:t>
              </a:r>
            </a:p>
          </p:txBody>
        </p:sp>
      </p:grpSp>
      <p:grpSp>
        <p:nvGrpSpPr>
          <p:cNvPr id="26" name="Group 8"/>
          <p:cNvGrpSpPr>
            <a:grpSpLocks/>
          </p:cNvGrpSpPr>
          <p:nvPr/>
        </p:nvGrpSpPr>
        <p:grpSpPr bwMode="auto">
          <a:xfrm>
            <a:off x="701041" y="5981583"/>
            <a:ext cx="5934075" cy="523875"/>
            <a:chOff x="748" y="1676"/>
            <a:chExt cx="3004" cy="330"/>
          </a:xfrm>
        </p:grpSpPr>
        <p:pic>
          <p:nvPicPr>
            <p:cNvPr id="27" name="Picture 9" descr="BD14868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 y="1706"/>
              <a:ext cx="219"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10"/>
            <p:cNvSpPr>
              <a:spLocks noChangeArrowheads="1"/>
            </p:cNvSpPr>
            <p:nvPr/>
          </p:nvSpPr>
          <p:spPr bwMode="auto">
            <a:xfrm>
              <a:off x="984" y="1676"/>
              <a:ext cx="276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kumimoji="1"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平衡态是系统自发过程的终点</a:t>
              </a:r>
            </a:p>
          </p:txBody>
        </p:sp>
      </p:grpSp>
    </p:spTree>
    <p:extLst>
      <p:ext uri="{BB962C8B-B14F-4D97-AF65-F5344CB8AC3E}">
        <p14:creationId xmlns:p14="http://schemas.microsoft.com/office/powerpoint/2010/main" val="152936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Left)">
                                      <p:cBhvr>
                                        <p:cTn id="7" dur="500"/>
                                        <p:tgtEl>
                                          <p:spTgt spid="9"/>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slide(from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lide(fromBottom)">
                                      <p:cBhvr>
                                        <p:cTn id="16" dur="500"/>
                                        <p:tgtEl>
                                          <p:spTgt spid="14"/>
                                        </p:tgtEl>
                                      </p:cBhvr>
                                    </p:animEffect>
                                  </p:childTnLst>
                                </p:cTn>
                              </p:par>
                            </p:childTnLst>
                          </p:cTn>
                        </p:par>
                        <p:par>
                          <p:cTn id="17" fill="hold">
                            <p:stCondLst>
                              <p:cond delay="500"/>
                            </p:stCondLst>
                            <p:childTnLst>
                              <p:par>
                                <p:cTn id="18" presetID="1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slide(from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slide(fromTop)">
                                      <p:cBhvr>
                                        <p:cTn id="25" dur="500"/>
                                        <p:tgtEl>
                                          <p:spTgt spid="17"/>
                                        </p:tgtEl>
                                      </p:cBhvr>
                                    </p:animEffect>
                                  </p:childTnLst>
                                </p:cTn>
                              </p:par>
                            </p:childTnLst>
                          </p:cTn>
                        </p:par>
                        <p:par>
                          <p:cTn id="26" fill="hold">
                            <p:stCondLst>
                              <p:cond delay="500"/>
                            </p:stCondLst>
                            <p:childTnLst>
                              <p:par>
                                <p:cTn id="27" presetID="12" presetClass="entr" presetSubtype="8"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slide(from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22884"/>
                                        </p:tgtEl>
                                        <p:attrNameLst>
                                          <p:attrName>style.visibility</p:attrName>
                                        </p:attrNameLst>
                                      </p:cBhvr>
                                      <p:to>
                                        <p:strVal val="visible"/>
                                      </p:to>
                                    </p:set>
                                    <p:animEffect transition="in" filter="wipe(left)">
                                      <p:cBhvr>
                                        <p:cTn id="34" dur="500"/>
                                        <p:tgtEl>
                                          <p:spTgt spid="12288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left)">
                                      <p:cBhvr>
                                        <p:cTn id="39" dur="500"/>
                                        <p:tgtEl>
                                          <p:spTgt spid="2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wipe(left)">
                                      <p:cBhvr>
                                        <p:cTn id="44" dur="500"/>
                                        <p:tgtEl>
                                          <p:spTgt spid="2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4" grpId="0"/>
      <p:bldP spid="9" grpId="0" animBg="1" autoUpdateAnimBg="0"/>
      <p:bldP spid="10" grpId="0" animBg="1" autoUpdateAnimBg="0"/>
      <p:bldP spid="12" grpId="0" animBg="1" autoUpdateAnimBg="0"/>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1308101" y="558801"/>
            <a:ext cx="6035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42900" indent="-342900"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lvl="2"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平衡态是一种动态平衡</a:t>
            </a:r>
          </a:p>
        </p:txBody>
      </p:sp>
      <p:pic>
        <p:nvPicPr>
          <p:cNvPr id="27651" name="Picture 3"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01" y="609601"/>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Rectangle 4"/>
          <p:cNvSpPr>
            <a:spLocks noChangeArrowheads="1"/>
          </p:cNvSpPr>
          <p:nvPr/>
        </p:nvSpPr>
        <p:spPr bwMode="auto">
          <a:xfrm>
            <a:off x="2236788" y="1344613"/>
            <a:ext cx="9244012"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处在平衡态的大量分子仍在作热运动，而且因为碰撞，每个分子的速度经常在变，但是系统的宏观量不随时间改变。这称为</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动态平衡</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2" name="Group 5"/>
          <p:cNvGrpSpPr>
            <a:grpSpLocks/>
          </p:cNvGrpSpPr>
          <p:nvPr/>
        </p:nvGrpSpPr>
        <p:grpSpPr bwMode="auto">
          <a:xfrm>
            <a:off x="1384301" y="2917826"/>
            <a:ext cx="6424613" cy="523875"/>
            <a:chOff x="476" y="3022"/>
            <a:chExt cx="4047" cy="330"/>
          </a:xfrm>
        </p:grpSpPr>
        <p:sp>
          <p:nvSpPr>
            <p:cNvPr id="27655" name="Rectangle 6"/>
            <p:cNvSpPr>
              <a:spLocks noChangeArrowheads="1"/>
            </p:cNvSpPr>
            <p:nvPr/>
          </p:nvSpPr>
          <p:spPr bwMode="auto">
            <a:xfrm>
              <a:off x="476" y="3022"/>
              <a:ext cx="404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marL="342900" indent="-342900"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marL="812800" lvl="2"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系统处于平衡态时仍有涨落现象</a:t>
              </a:r>
            </a:p>
          </p:txBody>
        </p:sp>
        <p:pic>
          <p:nvPicPr>
            <p:cNvPr id="27656" name="Picture 7"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 y="3053"/>
              <a:ext cx="23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30726" name="Rectangle 8"/>
              <p:cNvSpPr>
                <a:spLocks noChangeArrowheads="1"/>
              </p:cNvSpPr>
              <p:nvPr/>
            </p:nvSpPr>
            <p:spPr bwMode="auto">
              <a:xfrm>
                <a:off x="2236788" y="3759201"/>
                <a:ext cx="9244012" cy="1815882"/>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lvl1pPr marL="342900" indent="-342900"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marL="0" lvl="2"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处在平衡态的系统的宏观量，如压强</a:t>
                </a:r>
                <a14:m>
                  <m:oMath xmlns:m="http://schemas.openxmlformats.org/officeDocument/2006/math">
                    <m:r>
                      <a:rPr lang="en-US" altLang="zh-CN" sz="2800" b="0" i="1" smtClean="0">
                        <a:solidFill>
                          <a:srgbClr val="0000FF"/>
                        </a:solidFill>
                        <a:latin typeface="Cambria Math" panose="02040503050406030204" pitchFamily="18" charset="0"/>
                      </a:rPr>
                      <m:t>𝑃</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，不随时间改变，但不能保证任何时刻大量分子撞击器壁的情况完全一样，这称为</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涨落现象</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，分子数越多，涨落就越小。布朗运动是可观测的涨落现象之一。</a:t>
                </a:r>
              </a:p>
            </p:txBody>
          </p:sp>
        </mc:Choice>
        <mc:Fallback xmlns="">
          <p:sp>
            <p:nvSpPr>
              <p:cNvPr id="30726" name="Rectangle 8"/>
              <p:cNvSpPr>
                <a:spLocks noRot="1" noChangeAspect="1" noMove="1" noResize="1" noEditPoints="1" noAdjustHandles="1" noChangeArrowheads="1" noChangeShapeType="1" noTextEdit="1"/>
              </p:cNvSpPr>
              <p:nvPr/>
            </p:nvSpPr>
            <p:spPr bwMode="auto">
              <a:xfrm>
                <a:off x="2236788" y="3759201"/>
                <a:ext cx="9244012" cy="1815882"/>
              </a:xfrm>
              <a:prstGeom prst="rect">
                <a:avLst/>
              </a:prstGeom>
              <a:blipFill>
                <a:blip r:embed="rId4"/>
                <a:stretch>
                  <a:fillRect l="-1385" t="-3691" r="-1319"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938412130"/>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7651"/>
                                        </p:tgtEl>
                                        <p:attrNameLst>
                                          <p:attrName>style.visibility</p:attrName>
                                        </p:attrNameLst>
                                      </p:cBhvr>
                                      <p:to>
                                        <p:strVal val="visible"/>
                                      </p:to>
                                    </p:set>
                                    <p:animEffect transition="in" filter="wipe(left)">
                                      <p:cBhvr>
                                        <p:cTn id="7" dur="500"/>
                                        <p:tgtEl>
                                          <p:spTgt spid="2765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22"/>
                                        </p:tgtEl>
                                        <p:attrNameLst>
                                          <p:attrName>style.visibility</p:attrName>
                                        </p:attrNameLst>
                                      </p:cBhvr>
                                      <p:to>
                                        <p:strVal val="visible"/>
                                      </p:to>
                                    </p:set>
                                    <p:animEffect transition="in" filter="wipe(left)">
                                      <p:cBhvr>
                                        <p:cTn id="11" dur="500"/>
                                        <p:tgtEl>
                                          <p:spTgt spid="3072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0724"/>
                                        </p:tgtEl>
                                        <p:attrNameLst>
                                          <p:attrName>style.visibility</p:attrName>
                                        </p:attrNameLst>
                                      </p:cBhvr>
                                      <p:to>
                                        <p:strVal val="visible"/>
                                      </p:to>
                                    </p:set>
                                    <p:animEffect transition="in" filter="wipe(left)">
                                      <p:cBhvr>
                                        <p:cTn id="16" dur="500"/>
                                        <p:tgtEl>
                                          <p:spTgt spid="30724"/>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0726"/>
                                        </p:tgtEl>
                                        <p:attrNameLst>
                                          <p:attrName>style.visibility</p:attrName>
                                        </p:attrNameLst>
                                      </p:cBhvr>
                                      <p:to>
                                        <p:strVal val="visible"/>
                                      </p:to>
                                    </p:set>
                                    <p:animEffect transition="in" filter="wipe(left)">
                                      <p:cBhvr>
                                        <p:cTn id="26" dur="500"/>
                                        <p:tgtEl>
                                          <p:spTgt spid="307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24" grpId="0"/>
      <p:bldP spid="307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7"/>
          <p:cNvGrpSpPr>
            <a:grpSpLocks/>
          </p:cNvGrpSpPr>
          <p:nvPr/>
        </p:nvGrpSpPr>
        <p:grpSpPr bwMode="auto">
          <a:xfrm>
            <a:off x="2166939" y="571501"/>
            <a:ext cx="7343775" cy="523875"/>
            <a:chOff x="642910" y="571480"/>
            <a:chExt cx="7343775" cy="523220"/>
          </a:xfrm>
        </p:grpSpPr>
        <p:pic>
          <p:nvPicPr>
            <p:cNvPr id="28700" name="Picture 2"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10" y="577830"/>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701" name="Rectangle 3"/>
            <p:cNvSpPr>
              <a:spLocks noChangeArrowheads="1"/>
            </p:cNvSpPr>
            <p:nvPr/>
          </p:nvSpPr>
          <p:spPr bwMode="auto">
            <a:xfrm>
              <a:off x="1074710" y="571480"/>
              <a:ext cx="69119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处于平衡态的系统有一组确定的状态参量</a:t>
              </a:r>
            </a:p>
          </p:txBody>
        </p:sp>
      </p:grpSp>
      <mc:AlternateContent xmlns:mc="http://schemas.openxmlformats.org/markup-compatibility/2006" xmlns:a14="http://schemas.microsoft.com/office/drawing/2010/main">
        <mc:Choice Requires="a14">
          <p:sp>
            <p:nvSpPr>
              <p:cNvPr id="27" name="矩形 26"/>
              <p:cNvSpPr>
                <a:spLocks noChangeArrowheads="1"/>
              </p:cNvSpPr>
              <p:nvPr/>
            </p:nvSpPr>
            <p:spPr bwMode="auto">
              <a:xfrm>
                <a:off x="2166939" y="1214439"/>
                <a:ext cx="9199561" cy="9540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如气体系统可用一组确定的</a:t>
                </a:r>
                <a14:m>
                  <m:oMath xmlns:m="http://schemas.openxmlformats.org/officeDocument/2006/math">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e>
                    </m:d>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表示，</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𝑃𝑉</m:t>
                    </m:r>
                  </m:oMath>
                </a14:m>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图上的一点代表了气体系统的一个稳定的平衡态</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27" name="矩形 26"/>
              <p:cNvSpPr>
                <a:spLocks noRot="1" noChangeAspect="1" noMove="1" noResize="1" noEditPoints="1" noAdjustHandles="1" noChangeArrowheads="1" noChangeShapeType="1" noTextEdit="1"/>
              </p:cNvSpPr>
              <p:nvPr/>
            </p:nvSpPr>
            <p:spPr bwMode="auto">
              <a:xfrm>
                <a:off x="2166939" y="1214439"/>
                <a:ext cx="9199561" cy="954087"/>
              </a:xfrm>
              <a:prstGeom prst="rect">
                <a:avLst/>
              </a:prstGeom>
              <a:blipFill>
                <a:blip r:embed="rId4"/>
                <a:stretch>
                  <a:fillRect l="-1325" t="-7643" r="-1325"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组合 2"/>
          <p:cNvGrpSpPr/>
          <p:nvPr/>
        </p:nvGrpSpPr>
        <p:grpSpPr>
          <a:xfrm>
            <a:off x="3182939" y="2426808"/>
            <a:ext cx="7920037" cy="4013200"/>
            <a:chOff x="3182939" y="2426808"/>
            <a:chExt cx="7920037" cy="4013200"/>
          </a:xfrm>
        </p:grpSpPr>
        <p:grpSp>
          <p:nvGrpSpPr>
            <p:cNvPr id="28677" name="Group 4"/>
            <p:cNvGrpSpPr>
              <a:grpSpLocks/>
            </p:cNvGrpSpPr>
            <p:nvPr/>
          </p:nvGrpSpPr>
          <p:grpSpPr bwMode="auto">
            <a:xfrm>
              <a:off x="3182939" y="2426808"/>
              <a:ext cx="7920037" cy="4013200"/>
              <a:chOff x="476" y="1525"/>
              <a:chExt cx="4989" cy="2528"/>
            </a:xfrm>
          </p:grpSpPr>
          <p:sp>
            <p:nvSpPr>
              <p:cNvPr id="28680" name="Rectangle 5"/>
              <p:cNvSpPr>
                <a:spLocks noChangeArrowheads="1"/>
              </p:cNvSpPr>
              <p:nvPr/>
            </p:nvSpPr>
            <p:spPr bwMode="auto">
              <a:xfrm>
                <a:off x="476" y="1525"/>
                <a:ext cx="4989" cy="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1" name="AutoShape 6"/>
              <p:cNvSpPr>
                <a:spLocks noChangeArrowheads="1"/>
              </p:cNvSpPr>
              <p:nvPr/>
            </p:nvSpPr>
            <p:spPr bwMode="auto">
              <a:xfrm>
                <a:off x="3420" y="1740"/>
                <a:ext cx="1746" cy="861"/>
              </a:xfrm>
              <a:prstGeom prst="bevel">
                <a:avLst>
                  <a:gd name="adj" fmla="val 12500"/>
                </a:avLst>
              </a:prstGeom>
              <a:solidFill>
                <a:srgbClr val="808000"/>
              </a:solidFill>
              <a:ln w="9525">
                <a:solidFill>
                  <a:schemeClr val="tx1"/>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2" name="Rectangle 7"/>
              <p:cNvSpPr>
                <a:spLocks noChangeArrowheads="1"/>
              </p:cNvSpPr>
              <p:nvPr/>
            </p:nvSpPr>
            <p:spPr bwMode="auto">
              <a:xfrm>
                <a:off x="3519" y="1848"/>
                <a:ext cx="1547" cy="645"/>
              </a:xfrm>
              <a:prstGeom prst="rect">
                <a:avLst/>
              </a:prstGeom>
              <a:solidFill>
                <a:srgbClr val="E1F9FB"/>
              </a:solidFill>
              <a:ln w="9525">
                <a:solidFill>
                  <a:schemeClr val="tx1"/>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3" name="Rectangle 8" descr="小纸屑"/>
              <p:cNvSpPr>
                <a:spLocks noChangeArrowheads="1"/>
              </p:cNvSpPr>
              <p:nvPr/>
            </p:nvSpPr>
            <p:spPr bwMode="auto">
              <a:xfrm>
                <a:off x="3519" y="1848"/>
                <a:ext cx="799" cy="645"/>
              </a:xfrm>
              <a:prstGeom prst="rect">
                <a:avLst/>
              </a:prstGeom>
              <a:pattFill prst="smConfetti">
                <a:fgClr>
                  <a:schemeClr val="tx1"/>
                </a:fgClr>
                <a:bgClr>
                  <a:schemeClr val="accent2"/>
                </a:bgClr>
              </a:pattFill>
              <a:ln w="9525">
                <a:solidFill>
                  <a:schemeClr val="tx1"/>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4" name="Line 9"/>
              <p:cNvSpPr>
                <a:spLocks noChangeShapeType="1"/>
              </p:cNvSpPr>
              <p:nvPr/>
            </p:nvSpPr>
            <p:spPr bwMode="auto">
              <a:xfrm flipV="1">
                <a:off x="4318" y="1579"/>
                <a:ext cx="0" cy="914"/>
              </a:xfrm>
              <a:prstGeom prst="line">
                <a:avLst/>
              </a:prstGeom>
              <a:noFill/>
              <a:ln w="76200">
                <a:solidFill>
                  <a:srgbClr val="8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5" name="Line 10"/>
              <p:cNvSpPr>
                <a:spLocks noChangeShapeType="1"/>
              </p:cNvSpPr>
              <p:nvPr/>
            </p:nvSpPr>
            <p:spPr bwMode="auto">
              <a:xfrm>
                <a:off x="4218" y="1579"/>
                <a:ext cx="199" cy="0"/>
              </a:xfrm>
              <a:prstGeom prst="line">
                <a:avLst/>
              </a:prstGeom>
              <a:noFill/>
              <a:ln w="57150">
                <a:solidFill>
                  <a:srgbClr val="808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7" name="AutoShape 12"/>
              <p:cNvSpPr>
                <a:spLocks noChangeArrowheads="1"/>
              </p:cNvSpPr>
              <p:nvPr/>
            </p:nvSpPr>
            <p:spPr bwMode="auto">
              <a:xfrm>
                <a:off x="3420" y="3139"/>
                <a:ext cx="1746" cy="860"/>
              </a:xfrm>
              <a:prstGeom prst="bevel">
                <a:avLst>
                  <a:gd name="adj" fmla="val 12500"/>
                </a:avLst>
              </a:prstGeom>
              <a:solidFill>
                <a:srgbClr val="808000"/>
              </a:solidFill>
              <a:ln w="9525">
                <a:solidFill>
                  <a:schemeClr val="tx1"/>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8" name="Rectangle 13"/>
              <p:cNvSpPr>
                <a:spLocks noChangeArrowheads="1"/>
              </p:cNvSpPr>
              <p:nvPr/>
            </p:nvSpPr>
            <p:spPr bwMode="auto">
              <a:xfrm>
                <a:off x="3519" y="3246"/>
                <a:ext cx="1547" cy="646"/>
              </a:xfrm>
              <a:prstGeom prst="rect">
                <a:avLst/>
              </a:prstGeom>
              <a:solidFill>
                <a:srgbClr val="E1F9FB"/>
              </a:solidFill>
              <a:ln w="9525">
                <a:solidFill>
                  <a:schemeClr val="tx1"/>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89" name="Rectangle 14" descr="5%"/>
              <p:cNvSpPr>
                <a:spLocks noChangeArrowheads="1"/>
              </p:cNvSpPr>
              <p:nvPr/>
            </p:nvSpPr>
            <p:spPr bwMode="auto">
              <a:xfrm>
                <a:off x="3519" y="3246"/>
                <a:ext cx="1547" cy="646"/>
              </a:xfrm>
              <a:prstGeom prst="rect">
                <a:avLst/>
              </a:prstGeom>
              <a:pattFill prst="pct5">
                <a:fgClr>
                  <a:srgbClr val="CC0000"/>
                </a:fgClr>
                <a:bgClr>
                  <a:srgbClr val="E1F9FB"/>
                </a:bgClr>
              </a:pattFill>
              <a:ln w="9525">
                <a:solidFill>
                  <a:schemeClr val="tx1"/>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91" name="AutoShape 16"/>
              <p:cNvSpPr>
                <a:spLocks noChangeArrowheads="1"/>
              </p:cNvSpPr>
              <p:nvPr/>
            </p:nvSpPr>
            <p:spPr bwMode="auto">
              <a:xfrm>
                <a:off x="4218" y="2655"/>
                <a:ext cx="199" cy="484"/>
              </a:xfrm>
              <a:prstGeom prst="downArrow">
                <a:avLst>
                  <a:gd name="adj1" fmla="val 47185"/>
                  <a:gd name="adj2" fmla="val 113163"/>
                </a:avLst>
              </a:prstGeom>
              <a:gradFill rotWithShape="0">
                <a:gsLst>
                  <a:gs pos="0">
                    <a:srgbClr val="DDEBCF"/>
                  </a:gs>
                  <a:gs pos="25000">
                    <a:srgbClr val="9CB86E"/>
                  </a:gs>
                  <a:gs pos="50000">
                    <a:srgbClr val="156B13"/>
                  </a:gs>
                  <a:gs pos="75000">
                    <a:srgbClr val="9CB86E"/>
                  </a:gs>
                  <a:gs pos="100000">
                    <a:srgbClr val="DDEBCF"/>
                  </a:gs>
                </a:gsLst>
                <a:lin ang="0" scaled="1"/>
              </a:gradFill>
              <a:ln w="19050">
                <a:solidFill>
                  <a:srgbClr val="009900"/>
                </a:solidFill>
                <a:miter lim="800000"/>
                <a:headEnd/>
                <a:tailEnd/>
              </a:ln>
            </p:spPr>
            <p:txBody>
              <a:bodyPr vert="eaVert"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92" name="Rectangle 17"/>
              <p:cNvSpPr>
                <a:spLocks noChangeArrowheads="1"/>
              </p:cNvSpPr>
              <p:nvPr/>
            </p:nvSpPr>
            <p:spPr bwMode="auto">
              <a:xfrm>
                <a:off x="1540" y="1666"/>
                <a:ext cx="1191" cy="330"/>
              </a:xfrm>
              <a:prstGeom prst="rect">
                <a:avLst/>
              </a:prstGeom>
              <a:solidFill>
                <a:schemeClr val="accent1"/>
              </a:solidFill>
              <a:ln w="9525">
                <a:solidFill>
                  <a:schemeClr val="tx1"/>
                </a:solidFill>
                <a:miter lim="800000"/>
                <a:headEnd/>
                <a:tailEnd/>
              </a:ln>
            </p:spPr>
            <p:txBody>
              <a:bodyPr wrap="non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真 空 膨 胀</a:t>
                </a:r>
              </a:p>
            </p:txBody>
          </p:sp>
          <p:sp>
            <p:nvSpPr>
              <p:cNvPr id="28693" name="Line 18"/>
              <p:cNvSpPr>
                <a:spLocks noChangeShapeType="1"/>
              </p:cNvSpPr>
              <p:nvPr/>
            </p:nvSpPr>
            <p:spPr bwMode="auto">
              <a:xfrm>
                <a:off x="829" y="3707"/>
                <a:ext cx="1846" cy="0"/>
              </a:xfrm>
              <a:prstGeom prst="line">
                <a:avLst/>
              </a:prstGeom>
              <a:noFill/>
              <a:ln w="28575">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94" name="Line 19"/>
              <p:cNvSpPr>
                <a:spLocks noChangeShapeType="1"/>
              </p:cNvSpPr>
              <p:nvPr/>
            </p:nvSpPr>
            <p:spPr bwMode="auto">
              <a:xfrm flipV="1">
                <a:off x="829" y="1878"/>
                <a:ext cx="0" cy="1829"/>
              </a:xfrm>
              <a:prstGeom prst="line">
                <a:avLst/>
              </a:prstGeom>
              <a:noFill/>
              <a:ln w="28575">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95" name="Oval 20"/>
              <p:cNvSpPr>
                <a:spLocks noChangeArrowheads="1"/>
              </p:cNvSpPr>
              <p:nvPr/>
            </p:nvSpPr>
            <p:spPr bwMode="auto">
              <a:xfrm>
                <a:off x="1245" y="2633"/>
                <a:ext cx="49" cy="54"/>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8696" name="Oval 21"/>
              <p:cNvSpPr>
                <a:spLocks noChangeArrowheads="1"/>
              </p:cNvSpPr>
              <p:nvPr/>
            </p:nvSpPr>
            <p:spPr bwMode="auto">
              <a:xfrm>
                <a:off x="1695" y="3191"/>
                <a:ext cx="50" cy="53"/>
              </a:xfrm>
              <a:prstGeom prst="ellipse">
                <a:avLst/>
              </a:prstGeom>
              <a:solidFill>
                <a:srgbClr val="FF0000"/>
              </a:solidFill>
              <a:ln w="9525">
                <a:solidFill>
                  <a:schemeClr val="tx1"/>
                </a:solidFill>
                <a:round/>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0" name="文本框 29"/>
                <p:cNvSpPr txBox="1"/>
                <p:nvPr/>
              </p:nvSpPr>
              <p:spPr>
                <a:xfrm>
                  <a:off x="4573330" y="3950808"/>
                  <a:ext cx="13530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30" name="文本框 29"/>
                <p:cNvSpPr txBox="1">
                  <a:spLocks noRot="1" noChangeAspect="1" noMove="1" noResize="1" noEditPoints="1" noAdjustHandles="1" noChangeArrowheads="1" noChangeShapeType="1" noTextEdit="1"/>
                </p:cNvSpPr>
                <p:nvPr/>
              </p:nvSpPr>
              <p:spPr>
                <a:xfrm>
                  <a:off x="4573330" y="3950808"/>
                  <a:ext cx="1353063"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5354638" y="4884235"/>
                  <a:ext cx="1518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31" name="文本框 30"/>
                <p:cNvSpPr txBox="1">
                  <a:spLocks noRot="1" noChangeAspect="1" noMove="1" noResize="1" noEditPoints="1" noAdjustHandles="1" noChangeArrowheads="1" noChangeShapeType="1" noTextEdit="1"/>
                </p:cNvSpPr>
                <p:nvPr/>
              </p:nvSpPr>
              <p:spPr>
                <a:xfrm>
                  <a:off x="5354638" y="4884235"/>
                  <a:ext cx="1518814"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7957087" y="3280884"/>
                  <a:ext cx="13530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32" name="文本框 31"/>
                <p:cNvSpPr txBox="1">
                  <a:spLocks noRot="1" noChangeAspect="1" noMove="1" noResize="1" noEditPoints="1" noAdjustHandles="1" noChangeArrowheads="1" noChangeShapeType="1" noTextEdit="1"/>
                </p:cNvSpPr>
                <p:nvPr/>
              </p:nvSpPr>
              <p:spPr>
                <a:xfrm>
                  <a:off x="7957087" y="3280884"/>
                  <a:ext cx="1353063"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8484763" y="5454758"/>
                  <a:ext cx="151881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e>
                        </m:d>
                      </m:oMath>
                    </m:oMathPara>
                  </a14:m>
                  <a:endParaRPr lang="zh-CN" altLang="en-US" sz="2800" i="1" dirty="0"/>
                </a:p>
              </p:txBody>
            </p:sp>
          </mc:Choice>
          <mc:Fallback xmlns="">
            <p:sp>
              <p:nvSpPr>
                <p:cNvPr id="33" name="文本框 32"/>
                <p:cNvSpPr txBox="1">
                  <a:spLocks noRot="1" noChangeAspect="1" noMove="1" noResize="1" noEditPoints="1" noAdjustHandles="1" noChangeArrowheads="1" noChangeShapeType="1" noTextEdit="1"/>
                </p:cNvSpPr>
                <p:nvPr/>
              </p:nvSpPr>
              <p:spPr>
                <a:xfrm>
                  <a:off x="8484763" y="5454758"/>
                  <a:ext cx="151881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3794532" y="2805066"/>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34" name="文本框 33"/>
                <p:cNvSpPr txBox="1">
                  <a:spLocks noRot="1" noChangeAspect="1" noMove="1" noResize="1" noEditPoints="1" noAdjustHandles="1" noChangeArrowheads="1" noChangeShapeType="1" noTextEdit="1"/>
                </p:cNvSpPr>
                <p:nvPr/>
              </p:nvSpPr>
              <p:spPr>
                <a:xfrm>
                  <a:off x="3794532" y="2805066"/>
                  <a:ext cx="330988"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6506241" y="5386666"/>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35" name="文本框 34"/>
                <p:cNvSpPr txBox="1">
                  <a:spLocks noRot="1" noChangeAspect="1" noMove="1" noResize="1" noEditPoints="1" noAdjustHandles="1" noChangeArrowheads="1" noChangeShapeType="1" noTextEdit="1"/>
                </p:cNvSpPr>
                <p:nvPr/>
              </p:nvSpPr>
              <p:spPr>
                <a:xfrm>
                  <a:off x="6506241" y="5386666"/>
                  <a:ext cx="335220"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341897" y="5670201"/>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341897" y="5670201"/>
                  <a:ext cx="350224" cy="430887"/>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905737894"/>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Text Box 2"/>
          <p:cNvSpPr txBox="1">
            <a:spLocks noChangeArrowheads="1"/>
          </p:cNvSpPr>
          <p:nvPr/>
        </p:nvSpPr>
        <p:spPr bwMode="auto">
          <a:xfrm>
            <a:off x="1665288" y="477045"/>
            <a:ext cx="7200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en-US" altLang="zh-CN" sz="2800" dirty="0">
                <a:solidFill>
                  <a:srgbClr val="0000FF"/>
                </a:solidFill>
                <a:latin typeface="+mn-ea"/>
                <a:ea typeface="+mn-ea"/>
                <a:cs typeface="Times New Roman" panose="02020603050405020304" pitchFamily="18" charset="0"/>
              </a:rPr>
              <a:t>2</a:t>
            </a:r>
            <a:r>
              <a:rPr lang="zh-CN" altLang="en-US" sz="2800" dirty="0">
                <a:solidFill>
                  <a:srgbClr val="0000FF"/>
                </a:solidFill>
                <a:latin typeface="+mn-ea"/>
                <a:ea typeface="+mn-ea"/>
                <a:cs typeface="Times New Roman" panose="02020603050405020304" pitchFamily="18" charset="0"/>
              </a:rPr>
              <a:t>、准静态过程（</a:t>
            </a:r>
            <a:r>
              <a:rPr lang="en-US" altLang="zh-CN" sz="2800" dirty="0">
                <a:solidFill>
                  <a:srgbClr val="0000FF"/>
                </a:solidFill>
                <a:latin typeface="+mn-ea"/>
                <a:ea typeface="+mn-ea"/>
                <a:cs typeface="Times New Roman" panose="02020603050405020304" pitchFamily="18" charset="0"/>
              </a:rPr>
              <a:t>process)</a:t>
            </a:r>
          </a:p>
        </p:txBody>
      </p:sp>
      <p:sp>
        <p:nvSpPr>
          <p:cNvPr id="31748" name="Text Box 3"/>
          <p:cNvSpPr txBox="1">
            <a:spLocks noChangeArrowheads="1"/>
          </p:cNvSpPr>
          <p:nvPr/>
        </p:nvSpPr>
        <p:spPr bwMode="auto">
          <a:xfrm>
            <a:off x="1670844" y="1240235"/>
            <a:ext cx="9822656" cy="954107"/>
          </a:xfrm>
          <a:prstGeom prst="rect">
            <a:avLst/>
          </a:prstGeom>
          <a:noFill/>
          <a:ln w="12700" cap="sq">
            <a:noFill/>
            <a:miter lim="800000"/>
            <a:headEnd type="none" w="sm" len="sm"/>
            <a:tailEnd type="none" w="sm" len="sm"/>
          </a:ln>
        </p:spPr>
        <p:txBody>
          <a:bodyPr wrap="square">
            <a:spAutoFit/>
          </a:bodyPr>
          <a:lstStyle/>
          <a:p>
            <a:pPr algn="just">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系统从一个稳定的平衡态变化到另一个稳定的平衡态时所经历的所有</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中间状态的集合</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构成了系统状态变化的</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热力学过程</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2" name="Group 4"/>
          <p:cNvGrpSpPr>
            <a:grpSpLocks/>
          </p:cNvGrpSpPr>
          <p:nvPr/>
        </p:nvGrpSpPr>
        <p:grpSpPr bwMode="auto">
          <a:xfrm>
            <a:off x="2834482" y="3886438"/>
            <a:ext cx="6983412" cy="2033588"/>
            <a:chOff x="695" y="1970"/>
            <a:chExt cx="4399" cy="1281"/>
          </a:xfrm>
        </p:grpSpPr>
        <p:sp>
          <p:nvSpPr>
            <p:cNvPr id="29705" name="Freeform 5"/>
            <p:cNvSpPr>
              <a:spLocks/>
            </p:cNvSpPr>
            <p:nvPr/>
          </p:nvSpPr>
          <p:spPr bwMode="auto">
            <a:xfrm>
              <a:off x="1701" y="2114"/>
              <a:ext cx="2736" cy="148"/>
            </a:xfrm>
            <a:custGeom>
              <a:avLst/>
              <a:gdLst>
                <a:gd name="T0" fmla="*/ 0 w 2736"/>
                <a:gd name="T1" fmla="*/ 0 h 148"/>
                <a:gd name="T2" fmla="*/ 408 w 2736"/>
                <a:gd name="T3" fmla="*/ 120 h 148"/>
                <a:gd name="T4" fmla="*/ 912 w 2736"/>
                <a:gd name="T5" fmla="*/ 144 h 148"/>
                <a:gd name="T6" fmla="*/ 1464 w 2736"/>
                <a:gd name="T7" fmla="*/ 144 h 148"/>
                <a:gd name="T8" fmla="*/ 2088 w 2736"/>
                <a:gd name="T9" fmla="*/ 144 h 148"/>
                <a:gd name="T10" fmla="*/ 2736 w 2736"/>
                <a:gd name="T11" fmla="*/ 144 h 148"/>
                <a:gd name="T12" fmla="*/ 0 60000 65536"/>
                <a:gd name="T13" fmla="*/ 0 60000 65536"/>
                <a:gd name="T14" fmla="*/ 0 60000 65536"/>
                <a:gd name="T15" fmla="*/ 0 60000 65536"/>
                <a:gd name="T16" fmla="*/ 0 60000 65536"/>
                <a:gd name="T17" fmla="*/ 0 60000 65536"/>
                <a:gd name="T18" fmla="*/ 0 w 2736"/>
                <a:gd name="T19" fmla="*/ 0 h 148"/>
                <a:gd name="T20" fmla="*/ 2736 w 2736"/>
                <a:gd name="T21" fmla="*/ 148 h 148"/>
              </a:gdLst>
              <a:ahLst/>
              <a:cxnLst>
                <a:cxn ang="T12">
                  <a:pos x="T0" y="T1"/>
                </a:cxn>
                <a:cxn ang="T13">
                  <a:pos x="T2" y="T3"/>
                </a:cxn>
                <a:cxn ang="T14">
                  <a:pos x="T4" y="T5"/>
                </a:cxn>
                <a:cxn ang="T15">
                  <a:pos x="T6" y="T7"/>
                </a:cxn>
                <a:cxn ang="T16">
                  <a:pos x="T8" y="T9"/>
                </a:cxn>
                <a:cxn ang="T17">
                  <a:pos x="T10" y="T11"/>
                </a:cxn>
              </a:cxnLst>
              <a:rect l="T18" t="T19" r="T20" b="T21"/>
              <a:pathLst>
                <a:path w="2736" h="148">
                  <a:moveTo>
                    <a:pt x="0" y="0"/>
                  </a:moveTo>
                  <a:cubicBezTo>
                    <a:pt x="128" y="48"/>
                    <a:pt x="256" y="96"/>
                    <a:pt x="408" y="120"/>
                  </a:cubicBezTo>
                  <a:cubicBezTo>
                    <a:pt x="560" y="144"/>
                    <a:pt x="736" y="140"/>
                    <a:pt x="912" y="144"/>
                  </a:cubicBezTo>
                  <a:cubicBezTo>
                    <a:pt x="1088" y="148"/>
                    <a:pt x="1268" y="144"/>
                    <a:pt x="1464" y="144"/>
                  </a:cubicBezTo>
                  <a:cubicBezTo>
                    <a:pt x="1660" y="144"/>
                    <a:pt x="1876" y="144"/>
                    <a:pt x="2088" y="144"/>
                  </a:cubicBezTo>
                  <a:cubicBezTo>
                    <a:pt x="2300" y="144"/>
                    <a:pt x="2628" y="144"/>
                    <a:pt x="2736" y="144"/>
                  </a:cubicBezTo>
                </a:path>
              </a:pathLst>
            </a:custGeom>
            <a:noFill/>
            <a:ln w="12700" cap="sq" cmpd="sng">
              <a:solidFill>
                <a:srgbClr val="FFFFFF"/>
              </a:solidFill>
              <a:prstDash val="solid"/>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06" name="Oval 6"/>
            <p:cNvSpPr>
              <a:spLocks noChangeArrowheads="1"/>
            </p:cNvSpPr>
            <p:nvPr/>
          </p:nvSpPr>
          <p:spPr bwMode="auto">
            <a:xfrm>
              <a:off x="1525" y="1970"/>
              <a:ext cx="176" cy="180"/>
            </a:xfrm>
            <a:prstGeom prst="ellipse">
              <a:avLst/>
            </a:prstGeom>
            <a:solidFill>
              <a:srgbClr val="00FFFF"/>
            </a:solidFill>
            <a:ln w="12700" cap="sq">
              <a:solidFill>
                <a:srgbClr val="FF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r>
                <a:rPr kumimoji="1"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29707" name="Oval 7"/>
            <p:cNvSpPr>
              <a:spLocks noChangeArrowheads="1"/>
            </p:cNvSpPr>
            <p:nvPr/>
          </p:nvSpPr>
          <p:spPr bwMode="auto">
            <a:xfrm>
              <a:off x="3696" y="2160"/>
              <a:ext cx="176" cy="180"/>
            </a:xfrm>
            <a:prstGeom prst="ellipse">
              <a:avLst/>
            </a:prstGeom>
            <a:solidFill>
              <a:srgbClr val="00FFFF"/>
            </a:solidFill>
            <a:ln w="12700" cap="sq">
              <a:solidFill>
                <a:srgbClr val="FF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08" name="Oval 8"/>
            <p:cNvSpPr>
              <a:spLocks noChangeArrowheads="1"/>
            </p:cNvSpPr>
            <p:nvPr/>
          </p:nvSpPr>
          <p:spPr bwMode="auto">
            <a:xfrm>
              <a:off x="2048" y="2122"/>
              <a:ext cx="176" cy="180"/>
            </a:xfrm>
            <a:prstGeom prst="ellipse">
              <a:avLst/>
            </a:prstGeom>
            <a:solidFill>
              <a:srgbClr val="00FFFF"/>
            </a:solidFill>
            <a:ln w="12700" cap="sq">
              <a:solidFill>
                <a:srgbClr val="FF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09" name="Oval 9"/>
            <p:cNvSpPr>
              <a:spLocks noChangeArrowheads="1"/>
            </p:cNvSpPr>
            <p:nvPr/>
          </p:nvSpPr>
          <p:spPr bwMode="auto">
            <a:xfrm>
              <a:off x="2562" y="2160"/>
              <a:ext cx="176" cy="180"/>
            </a:xfrm>
            <a:prstGeom prst="ellipse">
              <a:avLst/>
            </a:prstGeom>
            <a:solidFill>
              <a:srgbClr val="00FFFF"/>
            </a:solidFill>
            <a:ln w="12700" cap="sq">
              <a:solidFill>
                <a:srgbClr val="FF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0" name="Oval 10"/>
            <p:cNvSpPr>
              <a:spLocks noChangeArrowheads="1"/>
            </p:cNvSpPr>
            <p:nvPr/>
          </p:nvSpPr>
          <p:spPr bwMode="auto">
            <a:xfrm>
              <a:off x="3061" y="2160"/>
              <a:ext cx="176" cy="180"/>
            </a:xfrm>
            <a:prstGeom prst="ellipse">
              <a:avLst/>
            </a:prstGeom>
            <a:solidFill>
              <a:srgbClr val="00FFFF"/>
            </a:solidFill>
            <a:ln w="12700" cap="sq">
              <a:solidFill>
                <a:srgbClr val="FF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1" name="Oval 11"/>
            <p:cNvSpPr>
              <a:spLocks noChangeArrowheads="1"/>
            </p:cNvSpPr>
            <p:nvPr/>
          </p:nvSpPr>
          <p:spPr bwMode="auto">
            <a:xfrm>
              <a:off x="4405" y="2150"/>
              <a:ext cx="176" cy="180"/>
            </a:xfrm>
            <a:prstGeom prst="ellipse">
              <a:avLst/>
            </a:prstGeom>
            <a:solidFill>
              <a:srgbClr val="00FFFF"/>
            </a:solidFill>
            <a:ln w="12700" cap="sq">
              <a:solidFill>
                <a:srgbClr val="FF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r>
                <a:rPr kumimoji="1"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29712" name="Line 12"/>
            <p:cNvSpPr>
              <a:spLocks noChangeShapeType="1"/>
            </p:cNvSpPr>
            <p:nvPr/>
          </p:nvSpPr>
          <p:spPr bwMode="auto">
            <a:xfrm rot="-284561">
              <a:off x="1765" y="2131"/>
              <a:ext cx="176" cy="72"/>
            </a:xfrm>
            <a:prstGeom prst="line">
              <a:avLst/>
            </a:prstGeom>
            <a:noFill/>
            <a:ln w="38100" cap="sq">
              <a:solidFill>
                <a:srgbClr val="FF9900"/>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3" name="Line 13"/>
            <p:cNvSpPr>
              <a:spLocks noChangeShapeType="1"/>
            </p:cNvSpPr>
            <p:nvPr/>
          </p:nvSpPr>
          <p:spPr bwMode="auto">
            <a:xfrm>
              <a:off x="2290" y="2253"/>
              <a:ext cx="150" cy="0"/>
            </a:xfrm>
            <a:prstGeom prst="line">
              <a:avLst/>
            </a:prstGeom>
            <a:noFill/>
            <a:ln w="38100" cap="sq">
              <a:solidFill>
                <a:srgbClr val="FF9900"/>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4" name="Line 14"/>
            <p:cNvSpPr>
              <a:spLocks noChangeShapeType="1"/>
            </p:cNvSpPr>
            <p:nvPr/>
          </p:nvSpPr>
          <p:spPr bwMode="auto">
            <a:xfrm>
              <a:off x="4059" y="2260"/>
              <a:ext cx="150" cy="0"/>
            </a:xfrm>
            <a:prstGeom prst="line">
              <a:avLst/>
            </a:prstGeom>
            <a:noFill/>
            <a:ln w="38100" cap="sq">
              <a:solidFill>
                <a:srgbClr val="FF9900"/>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5" name="Rectangle 15" descr="5%"/>
            <p:cNvSpPr>
              <a:spLocks noChangeArrowheads="1"/>
            </p:cNvSpPr>
            <p:nvPr/>
          </p:nvSpPr>
          <p:spPr bwMode="auto">
            <a:xfrm rot="5400000">
              <a:off x="3884" y="2017"/>
              <a:ext cx="659" cy="1761"/>
            </a:xfrm>
            <a:prstGeom prst="rect">
              <a:avLst/>
            </a:prstGeom>
            <a:pattFill prst="pct5">
              <a:fgClr>
                <a:srgbClr val="000000"/>
              </a:fgClr>
              <a:bgClr>
                <a:srgbClr val="FFFFFF"/>
              </a:bgClr>
            </a:pattFill>
            <a:ln w="76200" cap="sq">
              <a:solidFill>
                <a:srgbClr val="969696"/>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6" name="Rectangle 16"/>
            <p:cNvSpPr>
              <a:spLocks noChangeArrowheads="1"/>
            </p:cNvSpPr>
            <p:nvPr/>
          </p:nvSpPr>
          <p:spPr bwMode="auto">
            <a:xfrm rot="5400000">
              <a:off x="3710" y="2827"/>
              <a:ext cx="627" cy="149"/>
            </a:xfrm>
            <a:prstGeom prst="rect">
              <a:avLst/>
            </a:prstGeom>
            <a:gradFill rotWithShape="0">
              <a:gsLst>
                <a:gs pos="0">
                  <a:srgbClr val="765E2F"/>
                </a:gs>
                <a:gs pos="50000">
                  <a:srgbClr val="FFCC66"/>
                </a:gs>
                <a:gs pos="100000">
                  <a:srgbClr val="765E2F"/>
                </a:gs>
              </a:gsLst>
              <a:lin ang="5400000" scaled="1"/>
            </a:gra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7" name="Rectangle 17"/>
            <p:cNvSpPr>
              <a:spLocks noChangeArrowheads="1"/>
            </p:cNvSpPr>
            <p:nvPr/>
          </p:nvSpPr>
          <p:spPr bwMode="auto">
            <a:xfrm>
              <a:off x="3312" y="2592"/>
              <a:ext cx="637" cy="605"/>
            </a:xfrm>
            <a:prstGeom prst="rect">
              <a:avLst/>
            </a:prstGeom>
            <a:solidFill>
              <a:srgbClr val="FFFFFF"/>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8" name="AutoShape 18"/>
            <p:cNvSpPr>
              <a:spLocks noChangeArrowheads="1"/>
            </p:cNvSpPr>
            <p:nvPr/>
          </p:nvSpPr>
          <p:spPr bwMode="auto">
            <a:xfrm rot="5400000">
              <a:off x="3647" y="2758"/>
              <a:ext cx="305" cy="297"/>
            </a:xfrm>
            <a:prstGeom prst="upArrow">
              <a:avLst>
                <a:gd name="adj1" fmla="val 39185"/>
                <a:gd name="adj2" fmla="val 47213"/>
              </a:avLst>
            </a:prstGeom>
            <a:solidFill>
              <a:srgbClr val="FF0033"/>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9" name="Oval 19"/>
            <p:cNvSpPr>
              <a:spLocks noChangeArrowheads="1"/>
            </p:cNvSpPr>
            <p:nvPr/>
          </p:nvSpPr>
          <p:spPr bwMode="auto">
            <a:xfrm>
              <a:off x="4512" y="2813"/>
              <a:ext cx="176" cy="180"/>
            </a:xfrm>
            <a:prstGeom prst="ellipse">
              <a:avLst/>
            </a:prstGeom>
            <a:solidFill>
              <a:srgbClr val="00FFFF"/>
            </a:solidFill>
            <a:ln w="12700" cap="sq">
              <a:solidFill>
                <a:srgbClr val="FF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r>
                <a:rPr kumimoji="1"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p>
          </p:txBody>
        </p:sp>
        <p:sp>
          <p:nvSpPr>
            <p:cNvPr id="29720" name="Rectangle 20" descr="5%"/>
            <p:cNvSpPr>
              <a:spLocks noChangeArrowheads="1"/>
            </p:cNvSpPr>
            <p:nvPr/>
          </p:nvSpPr>
          <p:spPr bwMode="auto">
            <a:xfrm rot="5400000">
              <a:off x="1580" y="2041"/>
              <a:ext cx="659" cy="1761"/>
            </a:xfrm>
            <a:prstGeom prst="rect">
              <a:avLst/>
            </a:prstGeom>
            <a:pattFill prst="pct5">
              <a:fgClr>
                <a:srgbClr val="000000"/>
              </a:fgClr>
              <a:bgClr>
                <a:srgbClr val="FFFFFF"/>
              </a:bgClr>
            </a:pattFill>
            <a:ln w="76200" cap="sq">
              <a:solidFill>
                <a:srgbClr val="969696"/>
              </a:solidFill>
              <a:miter lim="800000"/>
              <a:headEnd type="none" w="sm" len="sm"/>
              <a:tailEnd type="none" w="sm" len="sm"/>
            </a:ln>
          </p:spPr>
          <p:txBody>
            <a:bodyPr rot="10800000" vert="eaVert"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21" name="Rectangle 21"/>
            <p:cNvSpPr>
              <a:spLocks noChangeArrowheads="1"/>
            </p:cNvSpPr>
            <p:nvPr/>
          </p:nvSpPr>
          <p:spPr bwMode="auto">
            <a:xfrm rot="5400000">
              <a:off x="766" y="2855"/>
              <a:ext cx="627" cy="149"/>
            </a:xfrm>
            <a:prstGeom prst="rect">
              <a:avLst/>
            </a:prstGeom>
            <a:gradFill rotWithShape="0">
              <a:gsLst>
                <a:gs pos="0">
                  <a:srgbClr val="765E2F"/>
                </a:gs>
                <a:gs pos="50000">
                  <a:srgbClr val="FFCC66"/>
                </a:gs>
                <a:gs pos="100000">
                  <a:srgbClr val="765E2F"/>
                </a:gs>
              </a:gsLst>
              <a:lin ang="5400000" scaled="1"/>
            </a:gra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22" name="AutoShape 22"/>
            <p:cNvSpPr>
              <a:spLocks noChangeArrowheads="1"/>
            </p:cNvSpPr>
            <p:nvPr/>
          </p:nvSpPr>
          <p:spPr bwMode="auto">
            <a:xfrm rot="5400000">
              <a:off x="691" y="2758"/>
              <a:ext cx="305" cy="297"/>
            </a:xfrm>
            <a:prstGeom prst="upArrow">
              <a:avLst>
                <a:gd name="adj1" fmla="val 39185"/>
                <a:gd name="adj2" fmla="val 47213"/>
              </a:avLst>
            </a:prstGeom>
            <a:solidFill>
              <a:srgbClr val="FF0033"/>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23" name="Oval 23"/>
            <p:cNvSpPr>
              <a:spLocks noChangeArrowheads="1"/>
            </p:cNvSpPr>
            <p:nvPr/>
          </p:nvSpPr>
          <p:spPr bwMode="auto">
            <a:xfrm>
              <a:off x="1912" y="2813"/>
              <a:ext cx="176" cy="180"/>
            </a:xfrm>
            <a:prstGeom prst="ellipse">
              <a:avLst/>
            </a:prstGeom>
            <a:solidFill>
              <a:srgbClr val="00FFFF"/>
            </a:solidFill>
            <a:ln w="12700" cap="sq">
              <a:solidFill>
                <a:srgbClr val="FF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r>
                <a:rPr kumimoji="1"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29724" name="Line 24"/>
            <p:cNvSpPr>
              <a:spLocks noChangeShapeType="1"/>
            </p:cNvSpPr>
            <p:nvPr/>
          </p:nvSpPr>
          <p:spPr bwMode="auto">
            <a:xfrm>
              <a:off x="3410" y="2257"/>
              <a:ext cx="150" cy="0"/>
            </a:xfrm>
            <a:prstGeom prst="line">
              <a:avLst/>
            </a:prstGeom>
            <a:noFill/>
            <a:ln w="38100">
              <a:solidFill>
                <a:srgbClr val="FF9900"/>
              </a:solidFill>
              <a:prstDash val="dash"/>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25" name="Line 25"/>
            <p:cNvSpPr>
              <a:spLocks noChangeShapeType="1"/>
            </p:cNvSpPr>
            <p:nvPr/>
          </p:nvSpPr>
          <p:spPr bwMode="auto">
            <a:xfrm>
              <a:off x="2821" y="2260"/>
              <a:ext cx="150" cy="0"/>
            </a:xfrm>
            <a:prstGeom prst="line">
              <a:avLst/>
            </a:prstGeom>
            <a:noFill/>
            <a:ln w="38100" cap="sq">
              <a:solidFill>
                <a:srgbClr val="FF9900"/>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 name="组合 28"/>
          <p:cNvGrpSpPr>
            <a:grpSpLocks/>
          </p:cNvGrpSpPr>
          <p:nvPr/>
        </p:nvGrpSpPr>
        <p:grpSpPr bwMode="auto">
          <a:xfrm>
            <a:off x="2110582" y="2497515"/>
            <a:ext cx="1447800" cy="1143000"/>
            <a:chOff x="801688" y="2640013"/>
            <a:chExt cx="1447800" cy="1143000"/>
          </a:xfrm>
        </p:grpSpPr>
        <p:sp>
          <p:nvSpPr>
            <p:cNvPr id="29703" name="AutoShape 27"/>
            <p:cNvSpPr>
              <a:spLocks noChangeArrowheads="1"/>
            </p:cNvSpPr>
            <p:nvPr/>
          </p:nvSpPr>
          <p:spPr bwMode="auto">
            <a:xfrm>
              <a:off x="801688" y="2640013"/>
              <a:ext cx="1447800" cy="1143000"/>
            </a:xfrm>
            <a:prstGeom prst="irregularSeal1">
              <a:avLst/>
            </a:pr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04" name="Text Box 26"/>
            <p:cNvSpPr txBox="1">
              <a:spLocks noChangeArrowheads="1"/>
            </p:cNvSpPr>
            <p:nvPr/>
          </p:nvSpPr>
          <p:spPr bwMode="auto">
            <a:xfrm>
              <a:off x="1069975" y="2924175"/>
              <a:ext cx="10271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举例</a:t>
              </a:r>
            </a:p>
          </p:txBody>
        </p:sp>
      </p:grpSp>
      <p:sp>
        <p:nvSpPr>
          <p:cNvPr id="31751" name="Rectangle 28"/>
          <p:cNvSpPr>
            <a:spLocks noChangeArrowheads="1"/>
          </p:cNvSpPr>
          <p:nvPr/>
        </p:nvSpPr>
        <p:spPr bwMode="auto">
          <a:xfrm>
            <a:off x="3800872" y="2778780"/>
            <a:ext cx="6079728" cy="523220"/>
          </a:xfrm>
          <a:prstGeom prst="rect">
            <a:avLst/>
          </a:prstGeom>
          <a:noFill/>
          <a:ln w="9525">
            <a:noFill/>
            <a:miter lim="800000"/>
            <a:headEnd/>
            <a:tailEnd/>
          </a:ln>
        </p:spPr>
        <p:txBody>
          <a:bodyPr wrap="square">
            <a:spAutoFit/>
          </a:bodyPr>
          <a:lstStyle/>
          <a:p>
            <a:pPr>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气体从状态</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变化到状态</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的过程</a:t>
            </a:r>
          </a:p>
        </p:txBody>
      </p:sp>
    </p:spTree>
    <p:extLst>
      <p:ext uri="{BB962C8B-B14F-4D97-AF65-F5344CB8AC3E}">
        <p14:creationId xmlns:p14="http://schemas.microsoft.com/office/powerpoint/2010/main" val="2007419536"/>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wipe(left)">
                                      <p:cBhvr>
                                        <p:cTn id="7" dur="500"/>
                                        <p:tgtEl>
                                          <p:spTgt spid="3174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748"/>
                                        </p:tgtEl>
                                        <p:attrNameLst>
                                          <p:attrName>style.visibility</p:attrName>
                                        </p:attrNameLst>
                                      </p:cBhvr>
                                      <p:to>
                                        <p:strVal val="visible"/>
                                      </p:to>
                                    </p:set>
                                    <p:animEffect transition="in" filter="wipe(left)">
                                      <p:cBhvr>
                                        <p:cTn id="12" dur="500"/>
                                        <p:tgtEl>
                                          <p:spTgt spid="317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751"/>
                                        </p:tgtEl>
                                        <p:attrNameLst>
                                          <p:attrName>style.visibility</p:attrName>
                                        </p:attrNameLst>
                                      </p:cBhvr>
                                      <p:to>
                                        <p:strVal val="visible"/>
                                      </p:to>
                                    </p:set>
                                    <p:animEffect transition="in" filter="wipe(left)">
                                      <p:cBhvr>
                                        <p:cTn id="22" dur="500"/>
                                        <p:tgtEl>
                                          <p:spTgt spid="3175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p:bldP spid="31748" grpId="0"/>
      <p:bldP spid="3175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5"/>
          <p:cNvGrpSpPr>
            <a:grpSpLocks/>
          </p:cNvGrpSpPr>
          <p:nvPr/>
        </p:nvGrpSpPr>
        <p:grpSpPr bwMode="auto">
          <a:xfrm>
            <a:off x="1952624" y="1214439"/>
            <a:ext cx="9825394" cy="1078385"/>
            <a:chOff x="428625" y="1214438"/>
            <a:chExt cx="8126815" cy="1078385"/>
          </a:xfrm>
        </p:grpSpPr>
        <p:sp>
          <p:nvSpPr>
            <p:cNvPr id="30747" name="AutoShape 26" descr="胡桃"/>
            <p:cNvSpPr>
              <a:spLocks noChangeArrowheads="1"/>
            </p:cNvSpPr>
            <p:nvPr/>
          </p:nvSpPr>
          <p:spPr bwMode="auto">
            <a:xfrm>
              <a:off x="428625" y="1214438"/>
              <a:ext cx="8126815" cy="1078385"/>
            </a:xfrm>
            <a:prstGeom prst="roundRect">
              <a:avLst>
                <a:gd name="adj" fmla="val 16667"/>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748" name="Rectangle 3"/>
            <p:cNvSpPr>
              <a:spLocks noChangeArrowheads="1"/>
            </p:cNvSpPr>
            <p:nvPr/>
          </p:nvSpPr>
          <p:spPr bwMode="auto">
            <a:xfrm>
              <a:off x="500063" y="1268413"/>
              <a:ext cx="798150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准静态过程：</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系统在状态变化中所经历的所有中间状态都无限地接近于平衡态的变化过程，</a:t>
              </a:r>
              <a:r>
                <a:rPr lang="zh-CN" altLang="en-US" sz="2800" dirty="0">
                  <a:solidFill>
                    <a:srgbClr val="0000FF"/>
                  </a:solidFill>
                  <a:ea typeface="微软雅黑" panose="020B0503020204020204" pitchFamily="34" charset="-122"/>
                  <a:cs typeface="Times New Roman" panose="02020603050405020304" pitchFamily="18" charset="0"/>
                </a:rPr>
                <a:t>也叫</a:t>
              </a:r>
              <a:r>
                <a:rPr lang="zh-CN" altLang="en-US" sz="2800" dirty="0">
                  <a:solidFill>
                    <a:srgbClr val="FF0000"/>
                  </a:solidFill>
                  <a:ea typeface="微软雅黑" panose="020B0503020204020204" pitchFamily="34" charset="-122"/>
                  <a:cs typeface="Times New Roman" panose="02020603050405020304" pitchFamily="18" charset="0"/>
                </a:rPr>
                <a:t>平衡过程</a:t>
              </a:r>
              <a:endPar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6" name="Text Box 31"/>
          <p:cNvSpPr txBox="1">
            <a:spLocks noChangeArrowheads="1"/>
          </p:cNvSpPr>
          <p:nvPr/>
        </p:nvSpPr>
        <p:spPr bwMode="auto">
          <a:xfrm>
            <a:off x="1967946" y="414358"/>
            <a:ext cx="97207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ea"/>
                <a:ea typeface="+mn-ea"/>
              </a:rPr>
              <a:t>非静态过程：在热力学过程中系统经历的是一系列非平衡态 </a:t>
            </a:r>
          </a:p>
        </p:txBody>
      </p:sp>
      <p:grpSp>
        <p:nvGrpSpPr>
          <p:cNvPr id="27" name="Group 210"/>
          <p:cNvGrpSpPr>
            <a:grpSpLocks/>
          </p:cNvGrpSpPr>
          <p:nvPr/>
        </p:nvGrpSpPr>
        <p:grpSpPr bwMode="auto">
          <a:xfrm>
            <a:off x="3403383" y="2732254"/>
            <a:ext cx="7848600" cy="3276600"/>
            <a:chOff x="384" y="1824"/>
            <a:chExt cx="4944" cy="2064"/>
          </a:xfrm>
        </p:grpSpPr>
        <p:sp>
          <p:nvSpPr>
            <p:cNvPr id="28" name="Rectangle 211"/>
            <p:cNvSpPr>
              <a:spLocks noChangeArrowheads="1"/>
            </p:cNvSpPr>
            <p:nvPr/>
          </p:nvSpPr>
          <p:spPr bwMode="auto">
            <a:xfrm>
              <a:off x="384" y="1824"/>
              <a:ext cx="4944" cy="2064"/>
            </a:xfrm>
            <a:prstGeom prst="rect">
              <a:avLst/>
            </a:prstGeom>
            <a:no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grpSp>
          <p:nvGrpSpPr>
            <p:cNvPr id="29" name="Group 212"/>
            <p:cNvGrpSpPr>
              <a:grpSpLocks/>
            </p:cNvGrpSpPr>
            <p:nvPr/>
          </p:nvGrpSpPr>
          <p:grpSpPr bwMode="auto">
            <a:xfrm>
              <a:off x="528" y="2112"/>
              <a:ext cx="1920" cy="1632"/>
              <a:chOff x="528" y="2112"/>
              <a:chExt cx="1920" cy="1632"/>
            </a:xfrm>
          </p:grpSpPr>
          <p:grpSp>
            <p:nvGrpSpPr>
              <p:cNvPr id="30" name="Group 213"/>
              <p:cNvGrpSpPr>
                <a:grpSpLocks/>
              </p:cNvGrpSpPr>
              <p:nvPr/>
            </p:nvGrpSpPr>
            <p:grpSpPr bwMode="auto">
              <a:xfrm>
                <a:off x="1344" y="2112"/>
                <a:ext cx="1104" cy="1632"/>
                <a:chOff x="1344" y="2256"/>
                <a:chExt cx="1104" cy="1632"/>
              </a:xfrm>
            </p:grpSpPr>
            <p:sp>
              <p:nvSpPr>
                <p:cNvPr id="37" name="AutoShape 214"/>
                <p:cNvSpPr>
                  <a:spLocks noChangeArrowheads="1"/>
                </p:cNvSpPr>
                <p:nvPr/>
              </p:nvSpPr>
              <p:spPr bwMode="auto">
                <a:xfrm>
                  <a:off x="1344" y="2256"/>
                  <a:ext cx="1104" cy="1632"/>
                </a:xfrm>
                <a:prstGeom prst="bevel">
                  <a:avLst>
                    <a:gd name="adj" fmla="val 12500"/>
                  </a:avLst>
                </a:prstGeom>
                <a:solidFill>
                  <a:srgbClr val="D1A273"/>
                </a:solidFill>
                <a:ln w="9525">
                  <a:solidFill>
                    <a:srgbClr val="996633"/>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38" name="Rectangle 215"/>
                <p:cNvSpPr>
                  <a:spLocks noChangeArrowheads="1"/>
                </p:cNvSpPr>
                <p:nvPr/>
              </p:nvSpPr>
              <p:spPr bwMode="auto">
                <a:xfrm>
                  <a:off x="1488" y="2256"/>
                  <a:ext cx="816" cy="148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39" name="Rectangle 216"/>
                <p:cNvSpPr>
                  <a:spLocks noChangeArrowheads="1"/>
                </p:cNvSpPr>
                <p:nvPr/>
              </p:nvSpPr>
              <p:spPr bwMode="auto">
                <a:xfrm>
                  <a:off x="1488" y="2880"/>
                  <a:ext cx="816" cy="144"/>
                </a:xfrm>
                <a:prstGeom prst="rect">
                  <a:avLst/>
                </a:prstGeom>
                <a:gradFill rotWithShape="0">
                  <a:gsLst>
                    <a:gs pos="0">
                      <a:schemeClr val="accent1">
                        <a:gamma/>
                        <a:shade val="35686"/>
                        <a:invGamma/>
                      </a:schemeClr>
                    </a:gs>
                    <a:gs pos="50000">
                      <a:schemeClr val="accent1"/>
                    </a:gs>
                    <a:gs pos="100000">
                      <a:schemeClr val="accent1">
                        <a:gamma/>
                        <a:shade val="35686"/>
                        <a:invGamma/>
                      </a:schemeClr>
                    </a:gs>
                  </a:gsLst>
                  <a:lin ang="0" scaled="1"/>
                </a:gradFill>
                <a:ln w="9525">
                  <a:solidFill>
                    <a:srgbClr val="996633"/>
                  </a:solidFill>
                  <a:miter lim="800000"/>
                  <a:headEnd/>
                  <a:tailEnd/>
                </a:ln>
                <a:effectLst/>
              </p:spPr>
              <p:txBody>
                <a:bodyPr wrap="none" anchor="ctr"/>
                <a:lstStyle/>
                <a:p>
                  <a:pPr algn="ctr" eaLnBrk="1" hangingPunct="1">
                    <a:spcBef>
                      <a:spcPct val="50000"/>
                    </a:spcBef>
                    <a:defRPr/>
                  </a:pPr>
                  <a:endParaRPr lang="zh-CN" altLang="en-US"/>
                </a:p>
              </p:txBody>
            </p:sp>
            <p:sp>
              <p:nvSpPr>
                <p:cNvPr id="40" name="Rectangle 217" descr="大纸屑"/>
                <p:cNvSpPr>
                  <a:spLocks noChangeArrowheads="1"/>
                </p:cNvSpPr>
                <p:nvPr/>
              </p:nvSpPr>
              <p:spPr bwMode="auto">
                <a:xfrm>
                  <a:off x="1488" y="3024"/>
                  <a:ext cx="816" cy="720"/>
                </a:xfrm>
                <a:prstGeom prst="rect">
                  <a:avLst/>
                </a:prstGeom>
                <a:blipFill dpi="0" rotWithShape="0">
                  <a:blip r:embed="rId4"/>
                  <a:srcRect/>
                  <a:tile tx="0" ty="0" sx="100000" sy="100000" flip="none" algn="tl"/>
                </a:blip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1" name="Oval 218"/>
                <p:cNvSpPr>
                  <a:spLocks noChangeArrowheads="1"/>
                </p:cNvSpPr>
                <p:nvPr/>
              </p:nvSpPr>
              <p:spPr bwMode="auto">
                <a:xfrm>
                  <a:off x="1824"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2" name="Oval 219"/>
                <p:cNvSpPr>
                  <a:spLocks noChangeArrowheads="1"/>
                </p:cNvSpPr>
                <p:nvPr/>
              </p:nvSpPr>
              <p:spPr bwMode="auto">
                <a:xfrm>
                  <a:off x="1968"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3" name="Oval 220"/>
                <p:cNvSpPr>
                  <a:spLocks noChangeArrowheads="1"/>
                </p:cNvSpPr>
                <p:nvPr/>
              </p:nvSpPr>
              <p:spPr bwMode="auto">
                <a:xfrm>
                  <a:off x="2016"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4" name="Oval 221"/>
                <p:cNvSpPr>
                  <a:spLocks noChangeArrowheads="1"/>
                </p:cNvSpPr>
                <p:nvPr/>
              </p:nvSpPr>
              <p:spPr bwMode="auto">
                <a:xfrm>
                  <a:off x="1776"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5" name="Oval 222"/>
                <p:cNvSpPr>
                  <a:spLocks noChangeArrowheads="1"/>
                </p:cNvSpPr>
                <p:nvPr/>
              </p:nvSpPr>
              <p:spPr bwMode="auto">
                <a:xfrm>
                  <a:off x="2112"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6" name="Oval 223"/>
                <p:cNvSpPr>
                  <a:spLocks noChangeArrowheads="1"/>
                </p:cNvSpPr>
                <p:nvPr/>
              </p:nvSpPr>
              <p:spPr bwMode="auto">
                <a:xfrm>
                  <a:off x="1824"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7" name="Oval 224"/>
                <p:cNvSpPr>
                  <a:spLocks noChangeArrowheads="1"/>
                </p:cNvSpPr>
                <p:nvPr/>
              </p:nvSpPr>
              <p:spPr bwMode="auto">
                <a:xfrm>
                  <a:off x="1920"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8" name="Oval 225"/>
                <p:cNvSpPr>
                  <a:spLocks noChangeArrowheads="1"/>
                </p:cNvSpPr>
                <p:nvPr/>
              </p:nvSpPr>
              <p:spPr bwMode="auto">
                <a:xfrm>
                  <a:off x="1968"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9" name="Oval 226"/>
                <p:cNvSpPr>
                  <a:spLocks noChangeArrowheads="1"/>
                </p:cNvSpPr>
                <p:nvPr/>
              </p:nvSpPr>
              <p:spPr bwMode="auto">
                <a:xfrm>
                  <a:off x="2016"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0" name="Oval 227"/>
                <p:cNvSpPr>
                  <a:spLocks noChangeArrowheads="1"/>
                </p:cNvSpPr>
                <p:nvPr/>
              </p:nvSpPr>
              <p:spPr bwMode="auto">
                <a:xfrm>
                  <a:off x="1776"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1" name="Oval 228"/>
                <p:cNvSpPr>
                  <a:spLocks noChangeArrowheads="1"/>
                </p:cNvSpPr>
                <p:nvPr/>
              </p:nvSpPr>
              <p:spPr bwMode="auto">
                <a:xfrm>
                  <a:off x="1680"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2" name="Oval 229"/>
                <p:cNvSpPr>
                  <a:spLocks noChangeArrowheads="1"/>
                </p:cNvSpPr>
                <p:nvPr/>
              </p:nvSpPr>
              <p:spPr bwMode="auto">
                <a:xfrm>
                  <a:off x="1680"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3" name="Oval 230"/>
                <p:cNvSpPr>
                  <a:spLocks noChangeArrowheads="1"/>
                </p:cNvSpPr>
                <p:nvPr/>
              </p:nvSpPr>
              <p:spPr bwMode="auto">
                <a:xfrm>
                  <a:off x="1920"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4" name="Oval 231"/>
                <p:cNvSpPr>
                  <a:spLocks noChangeArrowheads="1"/>
                </p:cNvSpPr>
                <p:nvPr/>
              </p:nvSpPr>
              <p:spPr bwMode="auto">
                <a:xfrm>
                  <a:off x="1584"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5" name="Oval 232"/>
                <p:cNvSpPr>
                  <a:spLocks noChangeArrowheads="1"/>
                </p:cNvSpPr>
                <p:nvPr/>
              </p:nvSpPr>
              <p:spPr bwMode="auto">
                <a:xfrm>
                  <a:off x="1728"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6" name="Oval 233"/>
                <p:cNvSpPr>
                  <a:spLocks noChangeArrowheads="1"/>
                </p:cNvSpPr>
                <p:nvPr/>
              </p:nvSpPr>
              <p:spPr bwMode="auto">
                <a:xfrm>
                  <a:off x="1728"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7" name="Oval 234"/>
                <p:cNvSpPr>
                  <a:spLocks noChangeArrowheads="1"/>
                </p:cNvSpPr>
                <p:nvPr/>
              </p:nvSpPr>
              <p:spPr bwMode="auto">
                <a:xfrm>
                  <a:off x="1872"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8" name="Oval 235"/>
                <p:cNvSpPr>
                  <a:spLocks noChangeArrowheads="1"/>
                </p:cNvSpPr>
                <p:nvPr/>
              </p:nvSpPr>
              <p:spPr bwMode="auto">
                <a:xfrm>
                  <a:off x="1920"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59" name="Oval 236"/>
                <p:cNvSpPr>
                  <a:spLocks noChangeArrowheads="1"/>
                </p:cNvSpPr>
                <p:nvPr/>
              </p:nvSpPr>
              <p:spPr bwMode="auto">
                <a:xfrm>
                  <a:off x="1824"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0" name="Oval 237"/>
                <p:cNvSpPr>
                  <a:spLocks noChangeArrowheads="1"/>
                </p:cNvSpPr>
                <p:nvPr/>
              </p:nvSpPr>
              <p:spPr bwMode="auto">
                <a:xfrm>
                  <a:off x="1824"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1" name="Oval 238"/>
                <p:cNvSpPr>
                  <a:spLocks noChangeArrowheads="1"/>
                </p:cNvSpPr>
                <p:nvPr/>
              </p:nvSpPr>
              <p:spPr bwMode="auto">
                <a:xfrm>
                  <a:off x="1920"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2" name="Oval 239"/>
                <p:cNvSpPr>
                  <a:spLocks noChangeArrowheads="1"/>
                </p:cNvSpPr>
                <p:nvPr/>
              </p:nvSpPr>
              <p:spPr bwMode="auto">
                <a:xfrm>
                  <a:off x="1728"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3" name="Oval 240"/>
                <p:cNvSpPr>
                  <a:spLocks noChangeArrowheads="1"/>
                </p:cNvSpPr>
                <p:nvPr/>
              </p:nvSpPr>
              <p:spPr bwMode="auto">
                <a:xfrm>
                  <a:off x="1632"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4" name="Oval 241"/>
                <p:cNvSpPr>
                  <a:spLocks noChangeArrowheads="1"/>
                </p:cNvSpPr>
                <p:nvPr/>
              </p:nvSpPr>
              <p:spPr bwMode="auto">
                <a:xfrm>
                  <a:off x="2016"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5" name="Oval 242"/>
                <p:cNvSpPr>
                  <a:spLocks noChangeArrowheads="1"/>
                </p:cNvSpPr>
                <p:nvPr/>
              </p:nvSpPr>
              <p:spPr bwMode="auto">
                <a:xfrm>
                  <a:off x="2064"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6" name="Oval 243"/>
                <p:cNvSpPr>
                  <a:spLocks noChangeArrowheads="1"/>
                </p:cNvSpPr>
                <p:nvPr/>
              </p:nvSpPr>
              <p:spPr bwMode="auto">
                <a:xfrm>
                  <a:off x="2064"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7" name="Oval 244"/>
                <p:cNvSpPr>
                  <a:spLocks noChangeArrowheads="1"/>
                </p:cNvSpPr>
                <p:nvPr/>
              </p:nvSpPr>
              <p:spPr bwMode="auto">
                <a:xfrm>
                  <a:off x="1920"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8" name="Oval 245"/>
                <p:cNvSpPr>
                  <a:spLocks noChangeArrowheads="1"/>
                </p:cNvSpPr>
                <p:nvPr/>
              </p:nvSpPr>
              <p:spPr bwMode="auto">
                <a:xfrm>
                  <a:off x="2160"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9" name="Oval 246"/>
                <p:cNvSpPr>
                  <a:spLocks noChangeArrowheads="1"/>
                </p:cNvSpPr>
                <p:nvPr/>
              </p:nvSpPr>
              <p:spPr bwMode="auto">
                <a:xfrm>
                  <a:off x="1872"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0" name="Oval 247"/>
                <p:cNvSpPr>
                  <a:spLocks noChangeArrowheads="1"/>
                </p:cNvSpPr>
                <p:nvPr/>
              </p:nvSpPr>
              <p:spPr bwMode="auto">
                <a:xfrm>
                  <a:off x="2112"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1" name="Oval 248"/>
                <p:cNvSpPr>
                  <a:spLocks noChangeArrowheads="1"/>
                </p:cNvSpPr>
                <p:nvPr/>
              </p:nvSpPr>
              <p:spPr bwMode="auto">
                <a:xfrm>
                  <a:off x="1872"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2" name="Oval 249"/>
                <p:cNvSpPr>
                  <a:spLocks noChangeArrowheads="1"/>
                </p:cNvSpPr>
                <p:nvPr/>
              </p:nvSpPr>
              <p:spPr bwMode="auto">
                <a:xfrm>
                  <a:off x="1776"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3" name="Oval 250"/>
                <p:cNvSpPr>
                  <a:spLocks noChangeArrowheads="1"/>
                </p:cNvSpPr>
                <p:nvPr/>
              </p:nvSpPr>
              <p:spPr bwMode="auto">
                <a:xfrm>
                  <a:off x="1968"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4" name="Oval 251"/>
                <p:cNvSpPr>
                  <a:spLocks noChangeArrowheads="1"/>
                </p:cNvSpPr>
                <p:nvPr/>
              </p:nvSpPr>
              <p:spPr bwMode="auto">
                <a:xfrm>
                  <a:off x="2064"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5" name="Oval 252"/>
                <p:cNvSpPr>
                  <a:spLocks noChangeArrowheads="1"/>
                </p:cNvSpPr>
                <p:nvPr/>
              </p:nvSpPr>
              <p:spPr bwMode="auto">
                <a:xfrm>
                  <a:off x="2016"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6" name="Oval 253"/>
                <p:cNvSpPr>
                  <a:spLocks noChangeArrowheads="1"/>
                </p:cNvSpPr>
                <p:nvPr/>
              </p:nvSpPr>
              <p:spPr bwMode="auto">
                <a:xfrm>
                  <a:off x="1824"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7" name="Oval 254"/>
                <p:cNvSpPr>
                  <a:spLocks noChangeArrowheads="1"/>
                </p:cNvSpPr>
                <p:nvPr/>
              </p:nvSpPr>
              <p:spPr bwMode="auto">
                <a:xfrm>
                  <a:off x="1776"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8" name="Oval 255"/>
                <p:cNvSpPr>
                  <a:spLocks noChangeArrowheads="1"/>
                </p:cNvSpPr>
                <p:nvPr/>
              </p:nvSpPr>
              <p:spPr bwMode="auto">
                <a:xfrm>
                  <a:off x="1872"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9" name="Oval 256"/>
                <p:cNvSpPr>
                  <a:spLocks noChangeArrowheads="1"/>
                </p:cNvSpPr>
                <p:nvPr/>
              </p:nvSpPr>
              <p:spPr bwMode="auto">
                <a:xfrm>
                  <a:off x="1968"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0" name="Oval 257"/>
                <p:cNvSpPr>
                  <a:spLocks noChangeArrowheads="1"/>
                </p:cNvSpPr>
                <p:nvPr/>
              </p:nvSpPr>
              <p:spPr bwMode="auto">
                <a:xfrm>
                  <a:off x="1968"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1" name="Oval 258"/>
                <p:cNvSpPr>
                  <a:spLocks noChangeArrowheads="1"/>
                </p:cNvSpPr>
                <p:nvPr/>
              </p:nvSpPr>
              <p:spPr bwMode="auto">
                <a:xfrm>
                  <a:off x="1824"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2" name="Oval 259"/>
                <p:cNvSpPr>
                  <a:spLocks noChangeArrowheads="1"/>
                </p:cNvSpPr>
                <p:nvPr/>
              </p:nvSpPr>
              <p:spPr bwMode="auto">
                <a:xfrm>
                  <a:off x="1872"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3" name="Oval 260"/>
                <p:cNvSpPr>
                  <a:spLocks noChangeArrowheads="1"/>
                </p:cNvSpPr>
                <p:nvPr/>
              </p:nvSpPr>
              <p:spPr bwMode="auto">
                <a:xfrm>
                  <a:off x="1968"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4" name="Oval 261"/>
                <p:cNvSpPr>
                  <a:spLocks noChangeArrowheads="1"/>
                </p:cNvSpPr>
                <p:nvPr/>
              </p:nvSpPr>
              <p:spPr bwMode="auto">
                <a:xfrm>
                  <a:off x="1872"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5" name="Oval 262"/>
                <p:cNvSpPr>
                  <a:spLocks noChangeArrowheads="1"/>
                </p:cNvSpPr>
                <p:nvPr/>
              </p:nvSpPr>
              <p:spPr bwMode="auto">
                <a:xfrm>
                  <a:off x="1920"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6" name="Oval 263"/>
                <p:cNvSpPr>
                  <a:spLocks noChangeArrowheads="1"/>
                </p:cNvSpPr>
                <p:nvPr/>
              </p:nvSpPr>
              <p:spPr bwMode="auto">
                <a:xfrm>
                  <a:off x="1872" y="254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7" name="Oval 264"/>
                <p:cNvSpPr>
                  <a:spLocks noChangeArrowheads="1"/>
                </p:cNvSpPr>
                <p:nvPr/>
              </p:nvSpPr>
              <p:spPr bwMode="auto">
                <a:xfrm>
                  <a:off x="1776"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8" name="Oval 265"/>
                <p:cNvSpPr>
                  <a:spLocks noChangeArrowheads="1"/>
                </p:cNvSpPr>
                <p:nvPr/>
              </p:nvSpPr>
              <p:spPr bwMode="auto">
                <a:xfrm>
                  <a:off x="1824"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89" name="Oval 266"/>
                <p:cNvSpPr>
                  <a:spLocks noChangeArrowheads="1"/>
                </p:cNvSpPr>
                <p:nvPr/>
              </p:nvSpPr>
              <p:spPr bwMode="auto">
                <a:xfrm>
                  <a:off x="1776"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0" name="Oval 267"/>
                <p:cNvSpPr>
                  <a:spLocks noChangeArrowheads="1"/>
                </p:cNvSpPr>
                <p:nvPr/>
              </p:nvSpPr>
              <p:spPr bwMode="auto">
                <a:xfrm>
                  <a:off x="2208"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1" name="Oval 268"/>
                <p:cNvSpPr>
                  <a:spLocks noChangeArrowheads="1"/>
                </p:cNvSpPr>
                <p:nvPr/>
              </p:nvSpPr>
              <p:spPr bwMode="auto">
                <a:xfrm>
                  <a:off x="2160"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2" name="Oval 269"/>
                <p:cNvSpPr>
                  <a:spLocks noChangeArrowheads="1"/>
                </p:cNvSpPr>
                <p:nvPr/>
              </p:nvSpPr>
              <p:spPr bwMode="auto">
                <a:xfrm>
                  <a:off x="2112"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3" name="Oval 270"/>
                <p:cNvSpPr>
                  <a:spLocks noChangeArrowheads="1"/>
                </p:cNvSpPr>
                <p:nvPr/>
              </p:nvSpPr>
              <p:spPr bwMode="auto">
                <a:xfrm>
                  <a:off x="2112"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4" name="Oval 271"/>
                <p:cNvSpPr>
                  <a:spLocks noChangeArrowheads="1"/>
                </p:cNvSpPr>
                <p:nvPr/>
              </p:nvSpPr>
              <p:spPr bwMode="auto">
                <a:xfrm>
                  <a:off x="2064"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5" name="Oval 272"/>
                <p:cNvSpPr>
                  <a:spLocks noChangeArrowheads="1"/>
                </p:cNvSpPr>
                <p:nvPr/>
              </p:nvSpPr>
              <p:spPr bwMode="auto">
                <a:xfrm>
                  <a:off x="2064"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6" name="Oval 273"/>
                <p:cNvSpPr>
                  <a:spLocks noChangeArrowheads="1"/>
                </p:cNvSpPr>
                <p:nvPr/>
              </p:nvSpPr>
              <p:spPr bwMode="auto">
                <a:xfrm>
                  <a:off x="2016"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7" name="Oval 274"/>
                <p:cNvSpPr>
                  <a:spLocks noChangeArrowheads="1"/>
                </p:cNvSpPr>
                <p:nvPr/>
              </p:nvSpPr>
              <p:spPr bwMode="auto">
                <a:xfrm>
                  <a:off x="1968"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8" name="Oval 275"/>
                <p:cNvSpPr>
                  <a:spLocks noChangeArrowheads="1"/>
                </p:cNvSpPr>
                <p:nvPr/>
              </p:nvSpPr>
              <p:spPr bwMode="auto">
                <a:xfrm>
                  <a:off x="2016" y="259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99" name="Oval 276"/>
                <p:cNvSpPr>
                  <a:spLocks noChangeArrowheads="1"/>
                </p:cNvSpPr>
                <p:nvPr/>
              </p:nvSpPr>
              <p:spPr bwMode="auto">
                <a:xfrm>
                  <a:off x="1968" y="254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0" name="Oval 277"/>
                <p:cNvSpPr>
                  <a:spLocks noChangeArrowheads="1"/>
                </p:cNvSpPr>
                <p:nvPr/>
              </p:nvSpPr>
              <p:spPr bwMode="auto">
                <a:xfrm>
                  <a:off x="1920" y="254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1" name="Oval 278"/>
                <p:cNvSpPr>
                  <a:spLocks noChangeArrowheads="1"/>
                </p:cNvSpPr>
                <p:nvPr/>
              </p:nvSpPr>
              <p:spPr bwMode="auto">
                <a:xfrm>
                  <a:off x="1632"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2" name="Oval 279"/>
                <p:cNvSpPr>
                  <a:spLocks noChangeArrowheads="1"/>
                </p:cNvSpPr>
                <p:nvPr/>
              </p:nvSpPr>
              <p:spPr bwMode="auto">
                <a:xfrm flipV="1">
                  <a:off x="1728" y="2640"/>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3" name="Oval 280"/>
                <p:cNvSpPr>
                  <a:spLocks noChangeArrowheads="1"/>
                </p:cNvSpPr>
                <p:nvPr/>
              </p:nvSpPr>
              <p:spPr bwMode="auto">
                <a:xfrm>
                  <a:off x="1824" y="254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4" name="Oval 281"/>
                <p:cNvSpPr>
                  <a:spLocks noChangeArrowheads="1"/>
                </p:cNvSpPr>
                <p:nvPr/>
              </p:nvSpPr>
              <p:spPr bwMode="auto">
                <a:xfrm>
                  <a:off x="1872" y="249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5" name="Oval 282"/>
                <p:cNvSpPr>
                  <a:spLocks noChangeArrowheads="1"/>
                </p:cNvSpPr>
                <p:nvPr/>
              </p:nvSpPr>
              <p:spPr bwMode="auto">
                <a:xfrm>
                  <a:off x="1920" y="249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6" name="Oval 283"/>
                <p:cNvSpPr>
                  <a:spLocks noChangeArrowheads="1"/>
                </p:cNvSpPr>
                <p:nvPr/>
              </p:nvSpPr>
              <p:spPr bwMode="auto">
                <a:xfrm>
                  <a:off x="1680" y="2688"/>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7" name="Oval 284"/>
                <p:cNvSpPr>
                  <a:spLocks noChangeArrowheads="1"/>
                </p:cNvSpPr>
                <p:nvPr/>
              </p:nvSpPr>
              <p:spPr bwMode="auto">
                <a:xfrm>
                  <a:off x="1728" y="2736"/>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8" name="Oval 285"/>
                <p:cNvSpPr>
                  <a:spLocks noChangeArrowheads="1"/>
                </p:cNvSpPr>
                <p:nvPr/>
              </p:nvSpPr>
              <p:spPr bwMode="auto">
                <a:xfrm>
                  <a:off x="1584"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09" name="Oval 286"/>
                <p:cNvSpPr>
                  <a:spLocks noChangeArrowheads="1"/>
                </p:cNvSpPr>
                <p:nvPr/>
              </p:nvSpPr>
              <p:spPr bwMode="auto">
                <a:xfrm>
                  <a:off x="1536"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10" name="Oval 287"/>
                <p:cNvSpPr>
                  <a:spLocks noChangeArrowheads="1"/>
                </p:cNvSpPr>
                <p:nvPr/>
              </p:nvSpPr>
              <p:spPr bwMode="auto">
                <a:xfrm>
                  <a:off x="1680" y="2784"/>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11" name="Oval 288"/>
                <p:cNvSpPr>
                  <a:spLocks noChangeArrowheads="1"/>
                </p:cNvSpPr>
                <p:nvPr/>
              </p:nvSpPr>
              <p:spPr bwMode="auto">
                <a:xfrm>
                  <a:off x="1632"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12" name="Oval 289"/>
                <p:cNvSpPr>
                  <a:spLocks noChangeArrowheads="1"/>
                </p:cNvSpPr>
                <p:nvPr/>
              </p:nvSpPr>
              <p:spPr bwMode="auto">
                <a:xfrm>
                  <a:off x="1728" y="2832"/>
                  <a:ext cx="48" cy="48"/>
                </a:xfrm>
                <a:prstGeom prst="ellipse">
                  <a:avLst/>
                </a:prstGeom>
                <a:solidFill>
                  <a:srgbClr val="AF9F5B"/>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grpSp>
          <p:sp>
            <p:nvSpPr>
              <p:cNvPr id="31" name="Text Box 290"/>
              <p:cNvSpPr txBox="1">
                <a:spLocks noChangeArrowheads="1"/>
              </p:cNvSpPr>
              <p:nvPr/>
            </p:nvSpPr>
            <p:spPr bwMode="auto">
              <a:xfrm>
                <a:off x="528" y="3216"/>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mn-ea"/>
                    <a:ea typeface="+mn-ea"/>
                  </a:rPr>
                  <a:t>气体</a:t>
                </a:r>
              </a:p>
            </p:txBody>
          </p:sp>
          <p:sp>
            <p:nvSpPr>
              <p:cNvPr id="32" name="Line 291"/>
              <p:cNvSpPr>
                <a:spLocks noChangeShapeType="1"/>
              </p:cNvSpPr>
              <p:nvPr/>
            </p:nvSpPr>
            <p:spPr bwMode="auto">
              <a:xfrm flipV="1">
                <a:off x="1056" y="3264"/>
                <a:ext cx="720" cy="96"/>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Text Box 292"/>
              <p:cNvSpPr txBox="1">
                <a:spLocks noChangeArrowheads="1"/>
              </p:cNvSpPr>
              <p:nvPr/>
            </p:nvSpPr>
            <p:spPr bwMode="auto">
              <a:xfrm>
                <a:off x="528" y="2640"/>
                <a:ext cx="8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latin typeface="+mn-ea"/>
                    <a:ea typeface="+mn-ea"/>
                  </a:rPr>
                  <a:t>活塞</a:t>
                </a:r>
              </a:p>
            </p:txBody>
          </p:sp>
          <p:sp>
            <p:nvSpPr>
              <p:cNvPr id="34" name="Line 293"/>
              <p:cNvSpPr>
                <a:spLocks noChangeShapeType="1"/>
              </p:cNvSpPr>
              <p:nvPr/>
            </p:nvSpPr>
            <p:spPr bwMode="auto">
              <a:xfrm>
                <a:off x="1056" y="2784"/>
                <a:ext cx="624" cy="0"/>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Text Box 294"/>
              <p:cNvSpPr txBox="1">
                <a:spLocks noChangeArrowheads="1"/>
              </p:cNvSpPr>
              <p:nvPr/>
            </p:nvSpPr>
            <p:spPr bwMode="auto">
              <a:xfrm>
                <a:off x="528" y="2112"/>
                <a:ext cx="8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ea"/>
                    <a:ea typeface="+mn-ea"/>
                  </a:rPr>
                  <a:t>砂子</a:t>
                </a:r>
              </a:p>
            </p:txBody>
          </p:sp>
          <p:sp>
            <p:nvSpPr>
              <p:cNvPr id="36" name="Line 295"/>
              <p:cNvSpPr>
                <a:spLocks noChangeShapeType="1"/>
              </p:cNvSpPr>
              <p:nvPr/>
            </p:nvSpPr>
            <p:spPr bwMode="auto">
              <a:xfrm>
                <a:off x="1008" y="2304"/>
                <a:ext cx="823" cy="240"/>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grpSp>
        <p:nvGrpSpPr>
          <p:cNvPr id="4" name="组合 3"/>
          <p:cNvGrpSpPr/>
          <p:nvPr/>
        </p:nvGrpSpPr>
        <p:grpSpPr>
          <a:xfrm>
            <a:off x="7264812" y="2749426"/>
            <a:ext cx="3936266" cy="3131971"/>
            <a:chOff x="7264812" y="2749426"/>
            <a:chExt cx="3936266" cy="3131971"/>
          </a:xfrm>
        </p:grpSpPr>
        <p:grpSp>
          <p:nvGrpSpPr>
            <p:cNvPr id="113" name="Group 296"/>
            <p:cNvGrpSpPr>
              <a:grpSpLocks/>
            </p:cNvGrpSpPr>
            <p:nvPr/>
          </p:nvGrpSpPr>
          <p:grpSpPr bwMode="auto">
            <a:xfrm>
              <a:off x="7718208" y="2884654"/>
              <a:ext cx="2819400" cy="2590800"/>
              <a:chOff x="3091" y="1920"/>
              <a:chExt cx="1776" cy="1632"/>
            </a:xfrm>
          </p:grpSpPr>
          <p:sp>
            <p:nvSpPr>
              <p:cNvPr id="114" name="Line 297"/>
              <p:cNvSpPr>
                <a:spLocks noChangeShapeType="1"/>
              </p:cNvSpPr>
              <p:nvPr/>
            </p:nvSpPr>
            <p:spPr bwMode="auto">
              <a:xfrm>
                <a:off x="3091" y="3552"/>
                <a:ext cx="1776" cy="0"/>
              </a:xfrm>
              <a:prstGeom prst="line">
                <a:avLst/>
              </a:prstGeom>
              <a:noFill/>
              <a:ln w="19050">
                <a:solidFill>
                  <a:srgbClr val="080808"/>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5" name="Line 298"/>
              <p:cNvSpPr>
                <a:spLocks noChangeShapeType="1"/>
              </p:cNvSpPr>
              <p:nvPr/>
            </p:nvSpPr>
            <p:spPr bwMode="auto">
              <a:xfrm flipV="1">
                <a:off x="3091" y="1920"/>
                <a:ext cx="0" cy="1632"/>
              </a:xfrm>
              <a:prstGeom prst="line">
                <a:avLst/>
              </a:prstGeom>
              <a:noFill/>
              <a:ln w="19050">
                <a:solidFill>
                  <a:srgbClr val="080808"/>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6" name="Oval 299"/>
              <p:cNvSpPr>
                <a:spLocks noChangeArrowheads="1"/>
              </p:cNvSpPr>
              <p:nvPr/>
            </p:nvSpPr>
            <p:spPr bwMode="auto">
              <a:xfrm>
                <a:off x="3523" y="2352"/>
                <a:ext cx="48" cy="48"/>
              </a:xfrm>
              <a:prstGeom prst="ellipse">
                <a:avLst/>
              </a:prstGeom>
              <a:solidFill>
                <a:srgbClr val="CC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17" name="Oval 300"/>
              <p:cNvSpPr>
                <a:spLocks noChangeArrowheads="1"/>
              </p:cNvSpPr>
              <p:nvPr/>
            </p:nvSpPr>
            <p:spPr bwMode="auto">
              <a:xfrm>
                <a:off x="4147" y="3024"/>
                <a:ext cx="48" cy="48"/>
              </a:xfrm>
              <a:prstGeom prst="ellipse">
                <a:avLst/>
              </a:prstGeom>
              <a:solidFill>
                <a:srgbClr val="CC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120" name="Line 303"/>
              <p:cNvSpPr>
                <a:spLocks noChangeShapeType="1"/>
              </p:cNvSpPr>
              <p:nvPr/>
            </p:nvSpPr>
            <p:spPr bwMode="auto">
              <a:xfrm>
                <a:off x="3552" y="2352"/>
                <a:ext cx="0" cy="1200"/>
              </a:xfrm>
              <a:prstGeom prst="line">
                <a:avLst/>
              </a:prstGeom>
              <a:noFill/>
              <a:ln w="12700">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1" name="Line 304"/>
              <p:cNvSpPr>
                <a:spLocks noChangeShapeType="1"/>
              </p:cNvSpPr>
              <p:nvPr/>
            </p:nvSpPr>
            <p:spPr bwMode="auto">
              <a:xfrm>
                <a:off x="4195" y="3072"/>
                <a:ext cx="0" cy="480"/>
              </a:xfrm>
              <a:prstGeom prst="line">
                <a:avLst/>
              </a:prstGeom>
              <a:noFill/>
              <a:ln w="12700">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2" name="Line 305"/>
              <p:cNvSpPr>
                <a:spLocks noChangeShapeType="1"/>
              </p:cNvSpPr>
              <p:nvPr/>
            </p:nvSpPr>
            <p:spPr bwMode="auto">
              <a:xfrm flipH="1">
                <a:off x="3091" y="2352"/>
                <a:ext cx="480" cy="0"/>
              </a:xfrm>
              <a:prstGeom prst="line">
                <a:avLst/>
              </a:prstGeom>
              <a:noFill/>
              <a:ln w="12700">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3" name="Line 306"/>
              <p:cNvSpPr>
                <a:spLocks noChangeShapeType="1"/>
              </p:cNvSpPr>
              <p:nvPr/>
            </p:nvSpPr>
            <p:spPr bwMode="auto">
              <a:xfrm flipH="1">
                <a:off x="3091" y="3072"/>
                <a:ext cx="1104" cy="0"/>
              </a:xfrm>
              <a:prstGeom prst="line">
                <a:avLst/>
              </a:prstGeom>
              <a:noFill/>
              <a:ln w="12700">
                <a:solidFill>
                  <a:srgbClr val="080808"/>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8" name="Freeform 311"/>
              <p:cNvSpPr>
                <a:spLocks/>
              </p:cNvSpPr>
              <p:nvPr/>
            </p:nvSpPr>
            <p:spPr bwMode="auto">
              <a:xfrm>
                <a:off x="3552" y="2352"/>
                <a:ext cx="624" cy="720"/>
              </a:xfrm>
              <a:custGeom>
                <a:avLst/>
                <a:gdLst>
                  <a:gd name="T0" fmla="*/ 0 w 624"/>
                  <a:gd name="T1" fmla="*/ 0 h 720"/>
                  <a:gd name="T2" fmla="*/ 144 w 624"/>
                  <a:gd name="T3" fmla="*/ 336 h 720"/>
                  <a:gd name="T4" fmla="*/ 336 w 624"/>
                  <a:gd name="T5" fmla="*/ 576 h 720"/>
                  <a:gd name="T6" fmla="*/ 624 w 624"/>
                  <a:gd name="T7" fmla="*/ 720 h 720"/>
                  <a:gd name="T8" fmla="*/ 0 60000 65536"/>
                  <a:gd name="T9" fmla="*/ 0 60000 65536"/>
                  <a:gd name="T10" fmla="*/ 0 60000 65536"/>
                  <a:gd name="T11" fmla="*/ 0 60000 65536"/>
                  <a:gd name="T12" fmla="*/ 0 w 624"/>
                  <a:gd name="T13" fmla="*/ 0 h 720"/>
                  <a:gd name="T14" fmla="*/ 624 w 624"/>
                  <a:gd name="T15" fmla="*/ 720 h 720"/>
                </a:gdLst>
                <a:ahLst/>
                <a:cxnLst>
                  <a:cxn ang="T8">
                    <a:pos x="T0" y="T1"/>
                  </a:cxn>
                  <a:cxn ang="T9">
                    <a:pos x="T2" y="T3"/>
                  </a:cxn>
                  <a:cxn ang="T10">
                    <a:pos x="T4" y="T5"/>
                  </a:cxn>
                  <a:cxn ang="T11">
                    <a:pos x="T6" y="T7"/>
                  </a:cxn>
                </a:cxnLst>
                <a:rect l="T12" t="T13" r="T14" b="T15"/>
                <a:pathLst>
                  <a:path w="624" h="720">
                    <a:moveTo>
                      <a:pt x="0" y="0"/>
                    </a:moveTo>
                    <a:cubicBezTo>
                      <a:pt x="44" y="120"/>
                      <a:pt x="88" y="240"/>
                      <a:pt x="144" y="336"/>
                    </a:cubicBezTo>
                    <a:cubicBezTo>
                      <a:pt x="200" y="432"/>
                      <a:pt x="256" y="512"/>
                      <a:pt x="336" y="576"/>
                    </a:cubicBezTo>
                    <a:cubicBezTo>
                      <a:pt x="416" y="640"/>
                      <a:pt x="576" y="696"/>
                      <a:pt x="624" y="720"/>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9" name="Line 312"/>
              <p:cNvSpPr>
                <a:spLocks noChangeShapeType="1"/>
              </p:cNvSpPr>
              <p:nvPr/>
            </p:nvSpPr>
            <p:spPr bwMode="auto">
              <a:xfrm>
                <a:off x="3696" y="2688"/>
                <a:ext cx="96" cy="14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3" name="Text Box 316"/>
              <p:cNvSpPr txBox="1">
                <a:spLocks noChangeArrowheads="1"/>
              </p:cNvSpPr>
              <p:nvPr/>
            </p:nvSpPr>
            <p:spPr bwMode="auto">
              <a:xfrm>
                <a:off x="3427" y="207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b="1" dirty="0">
                    <a:solidFill>
                      <a:srgbClr val="0000FF"/>
                    </a:solidFill>
                  </a:rPr>
                  <a:t>1</a:t>
                </a:r>
              </a:p>
            </p:txBody>
          </p:sp>
          <p:sp>
            <p:nvSpPr>
              <p:cNvPr id="134" name="Text Box 317"/>
              <p:cNvSpPr txBox="1">
                <a:spLocks noChangeArrowheads="1"/>
              </p:cNvSpPr>
              <p:nvPr/>
            </p:nvSpPr>
            <p:spPr bwMode="auto">
              <a:xfrm>
                <a:off x="4066" y="2736"/>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b="1" dirty="0">
                    <a:solidFill>
                      <a:srgbClr val="0000FF"/>
                    </a:solidFill>
                  </a:rPr>
                  <a:t>2</a:t>
                </a:r>
              </a:p>
            </p:txBody>
          </p:sp>
        </p:grpSp>
        <mc:AlternateContent xmlns:mc="http://schemas.openxmlformats.org/markup-compatibility/2006" xmlns:a14="http://schemas.microsoft.com/office/drawing/2010/main">
          <mc:Choice Requires="a14">
            <p:sp>
              <p:nvSpPr>
                <p:cNvPr id="135" name="文本框 134"/>
                <p:cNvSpPr txBox="1"/>
                <p:nvPr/>
              </p:nvSpPr>
              <p:spPr>
                <a:xfrm>
                  <a:off x="7264812" y="3355010"/>
                  <a:ext cx="44249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135" name="文本框 134"/>
                <p:cNvSpPr txBox="1">
                  <a:spLocks noRot="1" noChangeAspect="1" noMove="1" noResize="1" noEditPoints="1" noAdjustHandles="1" noChangeArrowheads="1" noChangeShapeType="1" noTextEdit="1"/>
                </p:cNvSpPr>
                <p:nvPr/>
              </p:nvSpPr>
              <p:spPr>
                <a:xfrm>
                  <a:off x="7264812" y="3355010"/>
                  <a:ext cx="442493"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文本框 135"/>
                <p:cNvSpPr txBox="1"/>
                <p:nvPr/>
              </p:nvSpPr>
              <p:spPr>
                <a:xfrm>
                  <a:off x="10358337" y="5021886"/>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136" name="文本框 135"/>
                <p:cNvSpPr txBox="1">
                  <a:spLocks noRot="1" noChangeAspect="1" noMove="1" noResize="1" noEditPoints="1" noAdjustHandles="1" noChangeArrowheads="1" noChangeShapeType="1" noTextEdit="1"/>
                </p:cNvSpPr>
                <p:nvPr/>
              </p:nvSpPr>
              <p:spPr>
                <a:xfrm>
                  <a:off x="10358337" y="5021886"/>
                  <a:ext cx="335220"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文本框 136"/>
                <p:cNvSpPr txBox="1"/>
                <p:nvPr/>
              </p:nvSpPr>
              <p:spPr>
                <a:xfrm>
                  <a:off x="7743074" y="2749426"/>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137" name="文本框 136"/>
                <p:cNvSpPr txBox="1">
                  <a:spLocks noRot="1" noChangeAspect="1" noMove="1" noResize="1" noEditPoints="1" noAdjustHandles="1" noChangeArrowheads="1" noChangeShapeType="1" noTextEdit="1"/>
                </p:cNvSpPr>
                <p:nvPr/>
              </p:nvSpPr>
              <p:spPr>
                <a:xfrm>
                  <a:off x="7743074" y="2749426"/>
                  <a:ext cx="330988"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文本框 137"/>
                <p:cNvSpPr txBox="1"/>
                <p:nvPr/>
              </p:nvSpPr>
              <p:spPr>
                <a:xfrm>
                  <a:off x="7264812" y="4471697"/>
                  <a:ext cx="4507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138" name="文本框 137"/>
                <p:cNvSpPr txBox="1">
                  <a:spLocks noRot="1" noChangeAspect="1" noMove="1" noResize="1" noEditPoints="1" noAdjustHandles="1" noChangeArrowheads="1" noChangeShapeType="1" noTextEdit="1"/>
                </p:cNvSpPr>
                <p:nvPr/>
              </p:nvSpPr>
              <p:spPr>
                <a:xfrm>
                  <a:off x="7264812" y="4471697"/>
                  <a:ext cx="45076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文本框 138"/>
                <p:cNvSpPr txBox="1"/>
                <p:nvPr/>
              </p:nvSpPr>
              <p:spPr>
                <a:xfrm>
                  <a:off x="9311368" y="5450510"/>
                  <a:ext cx="4432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139" name="文本框 138"/>
                <p:cNvSpPr txBox="1">
                  <a:spLocks noRot="1" noChangeAspect="1" noMove="1" noResize="1" noEditPoints="1" noAdjustHandles="1" noChangeArrowheads="1" noChangeShapeType="1" noTextEdit="1"/>
                </p:cNvSpPr>
                <p:nvPr/>
              </p:nvSpPr>
              <p:spPr>
                <a:xfrm>
                  <a:off x="9311368" y="5450510"/>
                  <a:ext cx="443263"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文本框 139"/>
                <p:cNvSpPr txBox="1"/>
                <p:nvPr/>
              </p:nvSpPr>
              <p:spPr>
                <a:xfrm>
                  <a:off x="8265551" y="5439002"/>
                  <a:ext cx="4349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140" name="文本框 139"/>
                <p:cNvSpPr txBox="1">
                  <a:spLocks noRot="1" noChangeAspect="1" noMove="1" noResize="1" noEditPoints="1" noAdjustHandles="1" noChangeArrowheads="1" noChangeShapeType="1" noTextEdit="1"/>
                </p:cNvSpPr>
                <p:nvPr/>
              </p:nvSpPr>
              <p:spPr>
                <a:xfrm>
                  <a:off x="8265551" y="5439002"/>
                  <a:ext cx="434991"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1" name="文本框 140"/>
                <p:cNvSpPr txBox="1"/>
                <p:nvPr/>
              </p:nvSpPr>
              <p:spPr>
                <a:xfrm>
                  <a:off x="7387448" y="5359120"/>
                  <a:ext cx="335220"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141" name="文本框 140"/>
                <p:cNvSpPr txBox="1">
                  <a:spLocks noRot="1" noChangeAspect="1" noMove="1" noResize="1" noEditPoints="1" noAdjustHandles="1" noChangeArrowheads="1" noChangeShapeType="1" noTextEdit="1"/>
                </p:cNvSpPr>
                <p:nvPr/>
              </p:nvSpPr>
              <p:spPr>
                <a:xfrm>
                  <a:off x="7387448" y="5359120"/>
                  <a:ext cx="335220"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8615675" y="3329281"/>
                  <a:ext cx="166725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8615675" y="3329281"/>
                  <a:ext cx="1667251"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 name="文本框 142"/>
                <p:cNvSpPr txBox="1"/>
                <p:nvPr/>
              </p:nvSpPr>
              <p:spPr>
                <a:xfrm>
                  <a:off x="9509012" y="4451477"/>
                  <a:ext cx="169206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143" name="文本框 142"/>
                <p:cNvSpPr txBox="1">
                  <a:spLocks noRot="1" noChangeAspect="1" noMove="1" noResize="1" noEditPoints="1" noAdjustHandles="1" noChangeArrowheads="1" noChangeShapeType="1" noTextEdit="1"/>
                </p:cNvSpPr>
                <p:nvPr/>
              </p:nvSpPr>
              <p:spPr>
                <a:xfrm>
                  <a:off x="9509012" y="4451477"/>
                  <a:ext cx="1692066" cy="430887"/>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8404959"/>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box(ou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2814639" y="714375"/>
            <a:ext cx="878046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准静态过程要求过程无限缓慢，因而，</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准静态过程是一个理想过程</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，实际系统是非准静态过程。</a:t>
            </a:r>
          </a:p>
        </p:txBody>
      </p:sp>
      <p:pic>
        <p:nvPicPr>
          <p:cNvPr id="32771" name="Picture 3"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864" y="790576"/>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4"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9814" y="1827214"/>
            <a:ext cx="377825"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2773" name="Rectangle 5"/>
              <p:cNvSpPr>
                <a:spLocks noChangeArrowheads="1"/>
              </p:cNvSpPr>
              <p:nvPr/>
            </p:nvSpPr>
            <p:spPr bwMode="auto">
              <a:xfrm>
                <a:off x="2814639" y="1827214"/>
                <a:ext cx="8780461" cy="954087"/>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对气体系统，</a:t>
                </a:r>
                <a14:m>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𝑃𝑉</m:t>
                    </m:r>
                  </m:oMath>
                </a14:m>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图上的一条连续曲线代表了一个准静态过程</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32773" name="Rectangle 5"/>
              <p:cNvSpPr>
                <a:spLocks noRot="1" noChangeAspect="1" noMove="1" noResize="1" noEditPoints="1" noAdjustHandles="1" noChangeArrowheads="1" noChangeShapeType="1" noTextEdit="1"/>
              </p:cNvSpPr>
              <p:nvPr/>
            </p:nvSpPr>
            <p:spPr bwMode="auto">
              <a:xfrm>
                <a:off x="2814639" y="1827214"/>
                <a:ext cx="8780461" cy="954087"/>
              </a:xfrm>
              <a:prstGeom prst="rect">
                <a:avLst/>
              </a:prstGeom>
              <a:blipFill>
                <a:blip r:embed="rId4"/>
                <a:stretch>
                  <a:fillRect l="-1458" t="-7051" r="-1389"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4" name="组合 3"/>
          <p:cNvGrpSpPr/>
          <p:nvPr/>
        </p:nvGrpSpPr>
        <p:grpSpPr>
          <a:xfrm>
            <a:off x="5514407" y="2205039"/>
            <a:ext cx="3377973" cy="4017963"/>
            <a:chOff x="5514407" y="2205039"/>
            <a:chExt cx="3377973" cy="4017963"/>
          </a:xfrm>
        </p:grpSpPr>
        <p:grpSp>
          <p:nvGrpSpPr>
            <p:cNvPr id="2" name="Group 6"/>
            <p:cNvGrpSpPr>
              <a:grpSpLocks/>
            </p:cNvGrpSpPr>
            <p:nvPr/>
          </p:nvGrpSpPr>
          <p:grpSpPr bwMode="auto">
            <a:xfrm>
              <a:off x="5749131" y="2205039"/>
              <a:ext cx="3143249" cy="4017963"/>
              <a:chOff x="1381" y="1616"/>
              <a:chExt cx="1980" cy="2531"/>
            </a:xfrm>
          </p:grpSpPr>
          <p:sp>
            <p:nvSpPr>
              <p:cNvPr id="31752" name="Line 7"/>
              <p:cNvSpPr>
                <a:spLocks noChangeShapeType="1"/>
              </p:cNvSpPr>
              <p:nvPr/>
            </p:nvSpPr>
            <p:spPr bwMode="auto">
              <a:xfrm flipV="1">
                <a:off x="1474" y="3612"/>
                <a:ext cx="1725" cy="0"/>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53" name="Line 8"/>
              <p:cNvSpPr>
                <a:spLocks noChangeShapeType="1"/>
              </p:cNvSpPr>
              <p:nvPr/>
            </p:nvSpPr>
            <p:spPr bwMode="auto">
              <a:xfrm flipH="1" flipV="1">
                <a:off x="1474" y="2148"/>
                <a:ext cx="0" cy="1476"/>
              </a:xfrm>
              <a:prstGeom prst="line">
                <a:avLst/>
              </a:prstGeom>
              <a:noFill/>
              <a:ln w="2857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57" name="Arc 12"/>
              <p:cNvSpPr>
                <a:spLocks/>
              </p:cNvSpPr>
              <p:nvPr/>
            </p:nvSpPr>
            <p:spPr bwMode="auto">
              <a:xfrm>
                <a:off x="1653" y="1616"/>
                <a:ext cx="1409" cy="1745"/>
              </a:xfrm>
              <a:custGeom>
                <a:avLst/>
                <a:gdLst>
                  <a:gd name="T0" fmla="*/ 0 w 20524"/>
                  <a:gd name="T1" fmla="*/ 0 h 21600"/>
                  <a:gd name="T2" fmla="*/ 0 w 20524"/>
                  <a:gd name="T3" fmla="*/ 0 h 21600"/>
                  <a:gd name="T4" fmla="*/ 0 w 20524"/>
                  <a:gd name="T5" fmla="*/ 0 h 21600"/>
                  <a:gd name="T6" fmla="*/ 0 60000 65536"/>
                  <a:gd name="T7" fmla="*/ 0 60000 65536"/>
                  <a:gd name="T8" fmla="*/ 0 60000 65536"/>
                  <a:gd name="T9" fmla="*/ 0 w 20524"/>
                  <a:gd name="T10" fmla="*/ 0 h 21600"/>
                  <a:gd name="T11" fmla="*/ 20524 w 20524"/>
                  <a:gd name="T12" fmla="*/ 21600 h 21600"/>
                </a:gdLst>
                <a:ahLst/>
                <a:cxnLst>
                  <a:cxn ang="T6">
                    <a:pos x="T0" y="T1"/>
                  </a:cxn>
                  <a:cxn ang="T7">
                    <a:pos x="T2" y="T3"/>
                  </a:cxn>
                  <a:cxn ang="T8">
                    <a:pos x="T4" y="T5"/>
                  </a:cxn>
                </a:cxnLst>
                <a:rect l="T9" t="T10" r="T11" b="T12"/>
                <a:pathLst>
                  <a:path w="20524" h="21600" fill="none" extrusionOk="0">
                    <a:moveTo>
                      <a:pt x="20523" y="21597"/>
                    </a:moveTo>
                    <a:cubicBezTo>
                      <a:pt x="20422" y="21599"/>
                      <a:pt x="20320" y="21599"/>
                      <a:pt x="20218" y="21600"/>
                    </a:cubicBezTo>
                    <a:cubicBezTo>
                      <a:pt x="11221" y="21600"/>
                      <a:pt x="3166" y="16023"/>
                      <a:pt x="0" y="7602"/>
                    </a:cubicBezTo>
                  </a:path>
                  <a:path w="20524" h="21600" stroke="0" extrusionOk="0">
                    <a:moveTo>
                      <a:pt x="20523" y="21597"/>
                    </a:moveTo>
                    <a:cubicBezTo>
                      <a:pt x="20422" y="21599"/>
                      <a:pt x="20320" y="21599"/>
                      <a:pt x="20218" y="21600"/>
                    </a:cubicBezTo>
                    <a:cubicBezTo>
                      <a:pt x="11221" y="21600"/>
                      <a:pt x="3166" y="16023"/>
                      <a:pt x="0" y="7602"/>
                    </a:cubicBezTo>
                    <a:lnTo>
                      <a:pt x="20218" y="0"/>
                    </a:lnTo>
                    <a:lnTo>
                      <a:pt x="20523" y="21597"/>
                    </a:lnTo>
                    <a:close/>
                  </a:path>
                </a:pathLst>
              </a:custGeom>
              <a:noFill/>
              <a:ln w="38100">
                <a:solidFill>
                  <a:srgbClr val="FC505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58" name="Oval 13"/>
              <p:cNvSpPr>
                <a:spLocks noChangeArrowheads="1"/>
              </p:cNvSpPr>
              <p:nvPr/>
            </p:nvSpPr>
            <p:spPr bwMode="auto">
              <a:xfrm>
                <a:off x="1710" y="2432"/>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59" name="Oval 14"/>
              <p:cNvSpPr>
                <a:spLocks noChangeArrowheads="1"/>
              </p:cNvSpPr>
              <p:nvPr/>
            </p:nvSpPr>
            <p:spPr bwMode="auto">
              <a:xfrm>
                <a:off x="1810" y="2614"/>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0" name="Oval 15"/>
              <p:cNvSpPr>
                <a:spLocks noChangeArrowheads="1"/>
              </p:cNvSpPr>
              <p:nvPr/>
            </p:nvSpPr>
            <p:spPr bwMode="auto">
              <a:xfrm>
                <a:off x="1638" y="2251"/>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1" name="Oval 16"/>
              <p:cNvSpPr>
                <a:spLocks noChangeArrowheads="1"/>
              </p:cNvSpPr>
              <p:nvPr/>
            </p:nvSpPr>
            <p:spPr bwMode="auto">
              <a:xfrm>
                <a:off x="2016" y="2886"/>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2" name="Oval 17"/>
              <p:cNvSpPr>
                <a:spLocks noChangeArrowheads="1"/>
              </p:cNvSpPr>
              <p:nvPr/>
            </p:nvSpPr>
            <p:spPr bwMode="auto">
              <a:xfrm>
                <a:off x="2173" y="3022"/>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3" name="Oval 18"/>
              <p:cNvSpPr>
                <a:spLocks noChangeArrowheads="1"/>
              </p:cNvSpPr>
              <p:nvPr/>
            </p:nvSpPr>
            <p:spPr bwMode="auto">
              <a:xfrm>
                <a:off x="2334" y="3135"/>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4" name="Oval 19"/>
              <p:cNvSpPr>
                <a:spLocks noChangeArrowheads="1"/>
              </p:cNvSpPr>
              <p:nvPr/>
            </p:nvSpPr>
            <p:spPr bwMode="auto">
              <a:xfrm>
                <a:off x="2508" y="3221"/>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5" name="Oval 20"/>
              <p:cNvSpPr>
                <a:spLocks noChangeArrowheads="1"/>
              </p:cNvSpPr>
              <p:nvPr/>
            </p:nvSpPr>
            <p:spPr bwMode="auto">
              <a:xfrm>
                <a:off x="2697" y="3294"/>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6" name="Oval 21"/>
              <p:cNvSpPr>
                <a:spLocks noChangeArrowheads="1"/>
              </p:cNvSpPr>
              <p:nvPr/>
            </p:nvSpPr>
            <p:spPr bwMode="auto">
              <a:xfrm>
                <a:off x="2923" y="3321"/>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7" name="Oval 22"/>
              <p:cNvSpPr>
                <a:spLocks noChangeArrowheads="1"/>
              </p:cNvSpPr>
              <p:nvPr/>
            </p:nvSpPr>
            <p:spPr bwMode="auto">
              <a:xfrm>
                <a:off x="1905" y="2750"/>
                <a:ext cx="68" cy="68"/>
              </a:xfrm>
              <a:prstGeom prst="ellipse">
                <a:avLst/>
              </a:prstGeom>
              <a:solidFill>
                <a:srgbClr val="66FFFF"/>
              </a:solidFill>
              <a:ln w="12700" cap="sq">
                <a:solidFill>
                  <a:srgbClr val="66FFFF"/>
                </a:solidFill>
                <a:miter lim="800000"/>
                <a:headEnd type="none" w="sm" len="sm"/>
                <a:tailEnd type="none" w="sm" len="sm"/>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ctr" eaLnBrk="1" hangingPunct="1"/>
                <a:endParaRPr kumimoji="1"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768" name="Text Box 23"/>
              <p:cNvSpPr txBox="1">
                <a:spLocks noChangeArrowheads="1"/>
              </p:cNvSpPr>
              <p:nvPr/>
            </p:nvSpPr>
            <p:spPr bwMode="auto">
              <a:xfrm>
                <a:off x="1381" y="3817"/>
                <a:ext cx="19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气体的等温膨胀</a:t>
                </a:r>
              </a:p>
            </p:txBody>
          </p:sp>
        </p:grpSp>
        <p:grpSp>
          <p:nvGrpSpPr>
            <p:cNvPr id="3" name="组合 2"/>
            <p:cNvGrpSpPr/>
            <p:nvPr/>
          </p:nvGrpSpPr>
          <p:grpSpPr>
            <a:xfrm>
              <a:off x="5514407" y="2885404"/>
              <a:ext cx="3347682" cy="2938222"/>
              <a:chOff x="5514407" y="2885404"/>
              <a:chExt cx="3347682" cy="2938222"/>
            </a:xfrm>
          </p:grpSpPr>
          <mc:AlternateContent xmlns:mc="http://schemas.openxmlformats.org/markup-compatibility/2006" xmlns:a14="http://schemas.microsoft.com/office/drawing/2010/main">
            <mc:Choice Requires="a14">
              <p:sp>
                <p:nvSpPr>
                  <p:cNvPr id="24" name="文本框 23"/>
                  <p:cNvSpPr txBox="1"/>
                  <p:nvPr/>
                </p:nvSpPr>
                <p:spPr>
                  <a:xfrm>
                    <a:off x="5514407" y="2885404"/>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514407" y="2885404"/>
                    <a:ext cx="330988"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8526869" y="539273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8526869" y="5392739"/>
                    <a:ext cx="335220"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5546544" y="5270499"/>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5546544" y="5270499"/>
                    <a:ext cx="350224" cy="430887"/>
                  </a:xfrm>
                  <a:prstGeom prst="rect">
                    <a:avLst/>
                  </a:prstGeom>
                  <a:blipFill>
                    <a:blip r:embed="rId7"/>
                    <a:stretch>
                      <a:fillRect/>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3845872723"/>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2770"/>
                                        </p:tgtEl>
                                        <p:attrNameLst>
                                          <p:attrName>style.visibility</p:attrName>
                                        </p:attrNameLst>
                                      </p:cBhvr>
                                      <p:to>
                                        <p:strVal val="visible"/>
                                      </p:to>
                                    </p:set>
                                    <p:animEffect transition="in" filter="wipe(left)">
                                      <p:cBhvr>
                                        <p:cTn id="11" dur="500"/>
                                        <p:tgtEl>
                                          <p:spTgt spid="3277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32772"/>
                                        </p:tgtEl>
                                        <p:attrNameLst>
                                          <p:attrName>style.visibility</p:attrName>
                                        </p:attrNameLst>
                                      </p:cBhvr>
                                      <p:to>
                                        <p:strVal val="visible"/>
                                      </p:to>
                                    </p:set>
                                    <p:animEffect transition="in" filter="wipe(left)">
                                      <p:cBhvr>
                                        <p:cTn id="16" dur="500"/>
                                        <p:tgtEl>
                                          <p:spTgt spid="3277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2773"/>
                                        </p:tgtEl>
                                        <p:attrNameLst>
                                          <p:attrName>style.visibility</p:attrName>
                                        </p:attrNameLst>
                                      </p:cBhvr>
                                      <p:to>
                                        <p:strVal val="visible"/>
                                      </p:to>
                                    </p:set>
                                    <p:animEffect transition="in" filter="wipe(left)">
                                      <p:cBhvr>
                                        <p:cTn id="21" dur="500"/>
                                        <p:tgtEl>
                                          <p:spTgt spid="3277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3277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206" name="Text Box 6"/>
              <p:cNvSpPr txBox="1">
                <a:spLocks noChangeArrowheads="1"/>
              </p:cNvSpPr>
              <p:nvPr/>
            </p:nvSpPr>
            <p:spPr bwMode="auto">
              <a:xfrm>
                <a:off x="646430" y="1074104"/>
                <a:ext cx="10814050" cy="954107"/>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defPPr>
                  <a:defRPr lang="zh-CN"/>
                </a:defPPr>
                <a:lvl1pPr algn="just" eaLnBrk="1" hangingPunct="1">
                  <a:spcBef>
                    <a:spcPct val="50000"/>
                  </a:spcBef>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eaLnBrk="0" hangingPunct="0">
                  <a:defRPr>
                    <a:latin typeface="Garamond" panose="02020404030301010803" pitchFamily="18" charset="0"/>
                    <a:ea typeface="仿宋_GB2312" pitchFamily="49" charset="-122"/>
                  </a:defRPr>
                </a:lvl2pPr>
                <a:lvl3pPr marL="1143000" indent="-228600" eaLnBrk="0" hangingPunct="0">
                  <a:defRPr>
                    <a:latin typeface="Garamond" panose="02020404030301010803" pitchFamily="18" charset="0"/>
                    <a:ea typeface="仿宋_GB2312" pitchFamily="49" charset="-122"/>
                  </a:defRPr>
                </a:lvl3pPr>
                <a:lvl4pPr marL="1600200" indent="-228600" eaLnBrk="0" hangingPunct="0">
                  <a:defRPr>
                    <a:latin typeface="Garamond" panose="02020404030301010803" pitchFamily="18" charset="0"/>
                    <a:ea typeface="仿宋_GB2312" pitchFamily="49" charset="-122"/>
                  </a:defRPr>
                </a:lvl4pPr>
                <a:lvl5pPr marL="2057400" indent="-228600" eaLnBrk="0" hangingPunct="0">
                  <a:defRPr>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latin typeface="Garamond" panose="02020404030301010803" pitchFamily="18" charset="0"/>
                    <a:ea typeface="仿宋_GB2312" pitchFamily="49" charset="-122"/>
                  </a:defRPr>
                </a:lvl9pPr>
              </a:lstStyle>
              <a:p>
                <a:r>
                  <a:rPr lang="zh-CN" altLang="en-US" dirty="0"/>
                  <a:t>处于平衡态的一定量气体的三个参量</a:t>
                </a:r>
                <a14:m>
                  <m:oMath xmlns:m="http://schemas.openxmlformats.org/officeDocument/2006/math">
                    <m:r>
                      <a:rPr lang="en-US" altLang="zh-CN" i="1">
                        <a:latin typeface="Cambria Math" panose="02040503050406030204" pitchFamily="18" charset="0"/>
                        <a:ea typeface="Cambria Math" panose="02040503050406030204" pitchFamily="18" charset="0"/>
                      </a:rPr>
                      <m:t>𝑃</m:t>
                    </m:r>
                  </m:oMath>
                </a14:m>
                <a:r>
                  <a:rPr lang="zh-CN" altLang="en-US" dirty="0"/>
                  <a:t>、</a:t>
                </a:r>
                <a14:m>
                  <m:oMath xmlns:m="http://schemas.openxmlformats.org/officeDocument/2006/math">
                    <m:r>
                      <a:rPr lang="en-US" altLang="zh-CN" i="1">
                        <a:latin typeface="Cambria Math" panose="02040503050406030204" pitchFamily="18" charset="0"/>
                        <a:ea typeface="Cambria Math" panose="02040503050406030204" pitchFamily="18" charset="0"/>
                      </a:rPr>
                      <m:t>𝑉</m:t>
                    </m:r>
                  </m:oMath>
                </a14:m>
                <a:r>
                  <a:rPr lang="zh-CN" altLang="en-US" dirty="0"/>
                  <a:t>、</a:t>
                </a:r>
                <a14:m>
                  <m:oMath xmlns:m="http://schemas.openxmlformats.org/officeDocument/2006/math">
                    <m:r>
                      <a:rPr lang="en-US" altLang="zh-CN" i="1">
                        <a:latin typeface="Cambria Math" panose="02040503050406030204" pitchFamily="18" charset="0"/>
                      </a:rPr>
                      <m:t>𝑇</m:t>
                    </m:r>
                  </m:oMath>
                </a14:m>
                <a:r>
                  <a:rPr lang="zh-CN" altLang="en-US" dirty="0"/>
                  <a:t>之间存在着一定的关系，这个关系式就是气体状态方程。</a:t>
                </a:r>
              </a:p>
            </p:txBody>
          </p:sp>
        </mc:Choice>
        <mc:Fallback xmlns="">
          <p:sp>
            <p:nvSpPr>
              <p:cNvPr id="51206" name="Text Box 6"/>
              <p:cNvSpPr txBox="1">
                <a:spLocks noRot="1" noChangeAspect="1" noMove="1" noResize="1" noEditPoints="1" noAdjustHandles="1" noChangeArrowheads="1" noChangeShapeType="1" noTextEdit="1"/>
              </p:cNvSpPr>
              <p:nvPr/>
            </p:nvSpPr>
            <p:spPr bwMode="auto">
              <a:xfrm>
                <a:off x="646430" y="1074104"/>
                <a:ext cx="10814050" cy="954107"/>
              </a:xfrm>
              <a:prstGeom prst="rect">
                <a:avLst/>
              </a:prstGeom>
              <a:blipFill>
                <a:blip r:embed="rId3"/>
                <a:stretch>
                  <a:fillRect l="-1127" t="-6369" r="-1184"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51209" name="Text Box 9"/>
          <p:cNvSpPr txBox="1">
            <a:spLocks noChangeArrowheads="1"/>
          </p:cNvSpPr>
          <p:nvPr/>
        </p:nvSpPr>
        <p:spPr bwMode="auto">
          <a:xfrm>
            <a:off x="646430" y="5930386"/>
            <a:ext cx="795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defPPr>
              <a:defRPr lang="zh-CN"/>
            </a:defPPr>
            <a:lvl1pPr algn="just" eaLnBrk="1" hangingPunct="1">
              <a:spcBef>
                <a:spcPct val="50000"/>
              </a:spcBef>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eaLnBrk="0" hangingPunct="0">
              <a:defRPr>
                <a:latin typeface="Garamond" panose="02020404030301010803" pitchFamily="18" charset="0"/>
                <a:ea typeface="仿宋_GB2312" pitchFamily="49" charset="-122"/>
              </a:defRPr>
            </a:lvl2pPr>
            <a:lvl3pPr marL="1143000" indent="-228600" eaLnBrk="0" hangingPunct="0">
              <a:defRPr>
                <a:latin typeface="Garamond" panose="02020404030301010803" pitchFamily="18" charset="0"/>
                <a:ea typeface="仿宋_GB2312" pitchFamily="49" charset="-122"/>
              </a:defRPr>
            </a:lvl3pPr>
            <a:lvl4pPr marL="1600200" indent="-228600" eaLnBrk="0" hangingPunct="0">
              <a:defRPr>
                <a:latin typeface="Garamond" panose="02020404030301010803" pitchFamily="18" charset="0"/>
                <a:ea typeface="仿宋_GB2312" pitchFamily="49" charset="-122"/>
              </a:defRPr>
            </a:lvl4pPr>
            <a:lvl5pPr marL="2057400" indent="-228600" eaLnBrk="0" hangingPunct="0">
              <a:defRPr>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latin typeface="Garamond" panose="02020404030301010803" pitchFamily="18" charset="0"/>
                <a:ea typeface="仿宋_GB2312" pitchFamily="49" charset="-122"/>
              </a:defRPr>
            </a:lvl9pPr>
          </a:lstStyle>
          <a:p>
            <a:r>
              <a:rPr lang="zh-CN" altLang="en-US" dirty="0"/>
              <a:t>凡是态参量满足上式的气体叫做理想气体 </a:t>
            </a:r>
          </a:p>
        </p:txBody>
      </p:sp>
      <p:sp>
        <p:nvSpPr>
          <p:cNvPr id="11" name="Text Box 3"/>
          <p:cNvSpPr txBox="1">
            <a:spLocks noChangeArrowheads="1"/>
          </p:cNvSpPr>
          <p:nvPr/>
        </p:nvSpPr>
        <p:spPr bwMode="auto">
          <a:xfrm>
            <a:off x="646430" y="432754"/>
            <a:ext cx="7632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三、理想气体状态方程</a:t>
            </a:r>
          </a:p>
        </p:txBody>
      </p:sp>
      <mc:AlternateContent xmlns:mc="http://schemas.openxmlformats.org/markup-compatibility/2006" xmlns:a14="http://schemas.microsoft.com/office/drawing/2010/main">
        <mc:Choice Requires="a14">
          <p:sp>
            <p:nvSpPr>
              <p:cNvPr id="12" name="Rectangle 1032"/>
              <p:cNvSpPr>
                <a:spLocks noChangeArrowheads="1"/>
              </p:cNvSpPr>
              <p:nvPr/>
            </p:nvSpPr>
            <p:spPr bwMode="auto">
              <a:xfrm>
                <a:off x="5935361" y="5169552"/>
                <a:ext cx="3743285" cy="519113"/>
              </a:xfrm>
              <a:prstGeom prst="rect">
                <a:avLst/>
              </a:prstGeom>
              <a:noFill/>
              <a:ln w="9525">
                <a:noFill/>
                <a:miter lim="800000"/>
                <a:headEnd/>
                <a:tailEnd/>
              </a:ln>
              <a:extLst/>
            </p:spPr>
            <p:txBody>
              <a:bodyPr wrap="square">
                <a:spAutoFit/>
              </a:bodyPr>
              <a:lstStyle/>
              <a:p>
                <a:pPr>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称为玻耳兹曼常量</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2" name="Rectangle 1032"/>
              <p:cNvSpPr>
                <a:spLocks noRot="1" noChangeAspect="1" noMove="1" noResize="1" noEditPoints="1" noAdjustHandles="1" noChangeArrowheads="1" noChangeShapeType="1" noTextEdit="1"/>
              </p:cNvSpPr>
              <p:nvPr/>
            </p:nvSpPr>
            <p:spPr bwMode="auto">
              <a:xfrm>
                <a:off x="5935361" y="5169552"/>
                <a:ext cx="3743285" cy="519113"/>
              </a:xfrm>
              <a:prstGeom prst="rect">
                <a:avLst/>
              </a:prstGeom>
              <a:blipFill>
                <a:blip r:embed="rId4"/>
                <a:stretch>
                  <a:fillRect t="-11765" b="-32941"/>
                </a:stretch>
              </a:blipFill>
              <a:ln w="9525">
                <a:noFill/>
                <a:miter lim="800000"/>
                <a:headEnd/>
                <a:tailEnd/>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306402" y="1986997"/>
                <a:ext cx="2085186"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𝑃𝑉</m:t>
                      </m:r>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𝑀</m:t>
                              </m:r>
                            </m:e>
                            <m:sub>
                              <m:r>
                                <a:rPr lang="en-US" altLang="zh-CN" sz="2800" b="0" i="1" smtClean="0">
                                  <a:solidFill>
                                    <a:srgbClr val="FF0000"/>
                                  </a:solidFill>
                                  <a:latin typeface="Cambria Math" panose="02040503050406030204" pitchFamily="18" charset="0"/>
                                  <a:ea typeface="Cambria Math" panose="02040503050406030204" pitchFamily="18" charset="0"/>
                                </a:rPr>
                                <m:t>𝑚</m:t>
                              </m:r>
                            </m:sub>
                          </m:sSub>
                        </m:den>
                      </m:f>
                      <m:r>
                        <a:rPr lang="en-US" altLang="zh-CN" sz="2800" b="0" i="1" smtClean="0">
                          <a:solidFill>
                            <a:srgbClr val="FF0000"/>
                          </a:solidFill>
                          <a:latin typeface="Cambria Math" panose="02040503050406030204" pitchFamily="18" charset="0"/>
                        </a:rPr>
                        <m:t>𝑅𝑇</m:t>
                      </m:r>
                    </m:oMath>
                  </m:oMathPara>
                </a14:m>
                <a:endParaRPr lang="zh-CN" altLang="en-US" sz="2800" i="1" dirty="0">
                  <a:solidFill>
                    <a:srgbClr val="FF0000"/>
                  </a:solidFill>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306402" y="1986997"/>
                <a:ext cx="2085186" cy="8794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4100469" y="2211257"/>
                <a:ext cx="145200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𝑁𝑚</m:t>
                      </m:r>
                    </m:oMath>
                  </m:oMathPara>
                </a14:m>
                <a:endParaRPr lang="zh-CN" altLang="en-US" sz="2800" i="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4100469" y="2211257"/>
                <a:ext cx="1452001"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065302" y="2130686"/>
                <a:ext cx="192758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6065302" y="2130686"/>
                <a:ext cx="192758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1330414" y="4009022"/>
                <a:ext cx="1935658" cy="879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𝑃𝑉</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𝑁</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16" name="文本框 15"/>
              <p:cNvSpPr txBox="1">
                <a:spLocks noRot="1" noChangeAspect="1" noMove="1" noResize="1" noEditPoints="1" noAdjustHandles="1" noChangeArrowheads="1" noChangeShapeType="1" noTextEdit="1"/>
              </p:cNvSpPr>
              <p:nvPr/>
            </p:nvSpPr>
            <p:spPr>
              <a:xfrm>
                <a:off x="1330414" y="4009022"/>
                <a:ext cx="1935658" cy="87979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3489100" y="4003139"/>
                <a:ext cx="1810880" cy="879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𝑁</m:t>
                          </m:r>
                        </m:num>
                        <m:den>
                          <m:r>
                            <a:rPr lang="en-US" altLang="zh-CN" sz="2800" b="0" i="1" smtClean="0">
                              <a:solidFill>
                                <a:srgbClr val="0000FF"/>
                              </a:solidFill>
                              <a:latin typeface="Cambria Math" panose="02040503050406030204" pitchFamily="18" charset="0"/>
                            </a:rPr>
                            <m:t>𝑉</m:t>
                          </m:r>
                        </m:den>
                      </m:f>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𝑅</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rPr>
                        <m:t>𝑇</m:t>
                      </m:r>
                    </m:oMath>
                  </m:oMathPara>
                </a14:m>
                <a:endParaRPr lang="zh-CN" altLang="en-US" sz="2800" i="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3489100" y="4003139"/>
                <a:ext cx="1810880" cy="87979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5570108" y="4227591"/>
                <a:ext cx="1424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𝑃</m:t>
                      </m:r>
                      <m:r>
                        <a:rPr lang="zh-CN" altLang="en-US" sz="2800" i="0"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𝑛𝑘𝑇</m:t>
                      </m:r>
                    </m:oMath>
                  </m:oMathPara>
                </a14:m>
                <a:endParaRPr lang="zh-CN" altLang="en-US" sz="2800" i="1" dirty="0">
                  <a:solidFill>
                    <a:srgbClr val="FF0000"/>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5570108" y="4227591"/>
                <a:ext cx="1424877"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646430" y="4989213"/>
                <a:ext cx="4669355" cy="879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𝑅</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23</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𝐾</m:t>
                          </m:r>
                        </m:e>
                        <m:sup>
                          <m:r>
                            <a:rPr lang="en-US" altLang="zh-CN" sz="2800" i="1">
                              <a:solidFill>
                                <a:srgbClr val="0000FF"/>
                              </a:solidFill>
                              <a:latin typeface="Cambria Math" panose="02040503050406030204" pitchFamily="18" charset="0"/>
                            </a:rPr>
                            <m:t>−1</m:t>
                          </m:r>
                        </m:sup>
                      </m:sSup>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46430" y="4989213"/>
                <a:ext cx="4669355" cy="87979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608907" y="3450832"/>
                <a:ext cx="5830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𝑁</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Sub>
                      <m:r>
                        <a:rPr lang="en-US" altLang="zh-CN" sz="2800" b="0" i="1" smtClean="0">
                          <a:solidFill>
                            <a:srgbClr val="FF0000"/>
                          </a:solidFill>
                          <a:latin typeface="Cambria Math" panose="02040503050406030204" pitchFamily="18" charset="0"/>
                          <a:ea typeface="Cambria Math" panose="02040503050406030204" pitchFamily="18" charset="0"/>
                        </a:rPr>
                        <m:t>=6.0221367(36)</m:t>
                      </m:r>
                      <m:r>
                        <a:rPr lang="en-US" altLang="zh-CN" sz="2800" i="1">
                          <a:solidFill>
                            <a:srgbClr val="FF0000"/>
                          </a:solidFill>
                          <a:latin typeface="Cambria Math" panose="02040503050406030204" pitchFamily="18" charset="0"/>
                          <a:ea typeface="Cambria Math" panose="02040503050406030204" pitchFamily="18" charset="0"/>
                        </a:rPr>
                        <m:t>×</m:t>
                      </m:r>
                      <m:sSup>
                        <m:sSupPr>
                          <m:ctrlPr>
                            <a:rPr lang="en-US" altLang="zh-CN" sz="2800" i="1">
                              <a:solidFill>
                                <a:srgbClr val="FF0000"/>
                              </a:solidFill>
                              <a:latin typeface="Cambria Math"/>
                              <a:ea typeface="Cambria Math" panose="02040503050406030204" pitchFamily="18" charset="0"/>
                            </a:rPr>
                          </m:ctrlPr>
                        </m:sSupPr>
                        <m:e>
                          <m:r>
                            <a:rPr lang="en-US" altLang="zh-CN" sz="2800" i="1">
                              <a:solidFill>
                                <a:srgbClr val="FF0000"/>
                              </a:solidFill>
                              <a:latin typeface="Cambria Math" panose="02040503050406030204" pitchFamily="18" charset="0"/>
                              <a:ea typeface="Cambria Math" panose="02040503050406030204" pitchFamily="18" charset="0"/>
                            </a:rPr>
                            <m:t>10</m:t>
                          </m:r>
                        </m:e>
                        <m:sup>
                          <m:r>
                            <a:rPr lang="en-US" altLang="zh-CN" sz="2800" b="0" i="1" smtClean="0">
                              <a:solidFill>
                                <a:srgbClr val="FF0000"/>
                              </a:solidFill>
                              <a:latin typeface="Cambria Math" panose="02040503050406030204" pitchFamily="18" charset="0"/>
                              <a:ea typeface="Cambria Math" panose="02040503050406030204" pitchFamily="18" charset="0"/>
                            </a:rPr>
                            <m:t>23</m:t>
                          </m:r>
                        </m:sup>
                      </m:sSup>
                      <m:sSup>
                        <m:sSupPr>
                          <m:ctrlPr>
                            <a:rPr lang="en-US" altLang="zh-CN" sz="2800" i="1">
                              <a:solidFill>
                                <a:srgbClr val="FF0000"/>
                              </a:solidFill>
                              <a:latin typeface="Cambria Math"/>
                            </a:rPr>
                          </m:ctrlPr>
                        </m:sSupPr>
                        <m:e>
                          <m:r>
                            <a:rPr lang="en-US" altLang="zh-CN" sz="2800" b="0" i="1" smtClean="0">
                              <a:solidFill>
                                <a:srgbClr val="FF0000"/>
                              </a:solidFill>
                              <a:latin typeface="Cambria Math" panose="02040503050406030204" pitchFamily="18" charset="0"/>
                            </a:rPr>
                            <m:t>𝑚𝑜𝑙</m:t>
                          </m:r>
                        </m:e>
                        <m:sup>
                          <m:r>
                            <a:rPr lang="en-US" altLang="zh-CN" sz="2800" b="0" i="1" smtClean="0">
                              <a:solidFill>
                                <a:srgbClr val="FF0000"/>
                              </a:solidFill>
                              <a:latin typeface="Cambria Math" panose="02040503050406030204" pitchFamily="18" charset="0"/>
                            </a:rPr>
                            <m:t>−1</m:t>
                          </m:r>
                        </m:sup>
                      </m:sSup>
                    </m:oMath>
                  </m:oMathPara>
                </a14:m>
                <a:endParaRPr lang="zh-CN" altLang="en-US" sz="2800"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4608907" y="3450832"/>
                <a:ext cx="583012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4193123" y="2933445"/>
                <a:ext cx="374435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𝑅</m:t>
                      </m:r>
                      <m:r>
                        <a:rPr lang="en-US" altLang="zh-CN" sz="2800" b="0" i="1" smtClean="0">
                          <a:solidFill>
                            <a:srgbClr val="0000FF"/>
                          </a:solidFill>
                          <a:latin typeface="Cambria Math" panose="02040503050406030204" pitchFamily="18" charset="0"/>
                        </a:rPr>
                        <m:t>=8.31</m:t>
                      </m:r>
                      <m:r>
                        <a:rPr lang="en-US" altLang="zh-CN" sz="2800" b="0" i="1" smtClean="0">
                          <a:solidFill>
                            <a:srgbClr val="0000FF"/>
                          </a:solidFill>
                          <a:latin typeface="Cambria Math" panose="02040503050406030204" pitchFamily="18" charset="0"/>
                        </a:rPr>
                        <m:t>𝐽</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𝑚𝑜𝑙</m:t>
                          </m:r>
                        </m:e>
                        <m:sup>
                          <m:r>
                            <a:rPr lang="en-US" altLang="zh-CN" sz="2800" i="1">
                              <a:solidFill>
                                <a:srgbClr val="0000FF"/>
                              </a:solidFill>
                              <a:latin typeface="Cambria Math" panose="02040503050406030204" pitchFamily="18" charset="0"/>
                            </a:rPr>
                            <m:t>−1</m:t>
                          </m:r>
                        </m:sup>
                      </m:sSup>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𝐾</m:t>
                          </m:r>
                        </m:e>
                        <m:sup>
                          <m:r>
                            <a:rPr lang="en-US" altLang="zh-CN" sz="2800" i="1">
                              <a:solidFill>
                                <a:srgbClr val="0000FF"/>
                              </a:solidFill>
                              <a:latin typeface="Cambria Math" panose="02040503050406030204" pitchFamily="18" charset="0"/>
                            </a:rPr>
                            <m:t>−1</m:t>
                          </m:r>
                        </m:sup>
                      </m:sSup>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4193123" y="2933445"/>
                <a:ext cx="3744358"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Rectangle 1032"/>
              <p:cNvSpPr>
                <a:spLocks noChangeArrowheads="1"/>
              </p:cNvSpPr>
              <p:nvPr/>
            </p:nvSpPr>
            <p:spPr bwMode="auto">
              <a:xfrm>
                <a:off x="646430" y="2896503"/>
                <a:ext cx="3683522" cy="523220"/>
              </a:xfrm>
              <a:prstGeom prst="rect">
                <a:avLst/>
              </a:prstGeom>
              <a:noFill/>
              <a:ln w="9525">
                <a:noFill/>
                <a:miter lim="800000"/>
                <a:headEnd/>
                <a:tailEnd/>
              </a:ln>
              <a:extLst/>
            </p:spPr>
            <p:txBody>
              <a:bodyPr wrap="square">
                <a:spAutoFit/>
              </a:bodyPr>
              <a:lstStyle/>
              <a:p>
                <a:pPr>
                  <a:spcBef>
                    <a:spcPct val="50000"/>
                  </a:spcBef>
                </a:pPr>
                <a14:m>
                  <m:oMath xmlns:m="http://schemas.openxmlformats.org/officeDocument/2006/math">
                    <m:r>
                      <a:rPr lang="en-US" altLang="zh-CN" sz="2800" i="1">
                        <a:solidFill>
                          <a:srgbClr val="0000FF"/>
                        </a:solidFill>
                        <a:latin typeface="Cambria Math" panose="02040503050406030204" pitchFamily="18" charset="0"/>
                      </a:rPr>
                      <m:t>𝑅</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称为摩尔气体常量</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2" name="Rectangle 1032"/>
              <p:cNvSpPr>
                <a:spLocks noRot="1" noChangeAspect="1" noMove="1" noResize="1" noEditPoints="1" noAdjustHandles="1" noChangeArrowheads="1" noChangeShapeType="1" noTextEdit="1"/>
              </p:cNvSpPr>
              <p:nvPr/>
            </p:nvSpPr>
            <p:spPr bwMode="auto">
              <a:xfrm>
                <a:off x="646430" y="2896503"/>
                <a:ext cx="3683522" cy="523220"/>
              </a:xfrm>
              <a:prstGeom prst="rect">
                <a:avLst/>
              </a:prstGeom>
              <a:blipFill>
                <a:blip r:embed="rId14"/>
                <a:stretch>
                  <a:fillRect t="-11628" b="-31395"/>
                </a:stretch>
              </a:blipFill>
              <a:ln w="9525">
                <a:noFill/>
                <a:miter lim="800000"/>
                <a:headEnd/>
                <a:tailEnd/>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Rectangle 1032"/>
              <p:cNvSpPr>
                <a:spLocks noChangeArrowheads="1"/>
              </p:cNvSpPr>
              <p:nvPr/>
            </p:nvSpPr>
            <p:spPr bwMode="auto">
              <a:xfrm>
                <a:off x="646430" y="3449821"/>
                <a:ext cx="3975100" cy="523220"/>
              </a:xfrm>
              <a:prstGeom prst="rect">
                <a:avLst/>
              </a:prstGeom>
              <a:noFill/>
              <a:ln w="9525">
                <a:noFill/>
                <a:miter lim="800000"/>
                <a:headEnd/>
                <a:tailEnd/>
              </a:ln>
              <a:extLst/>
            </p:spPr>
            <p:txBody>
              <a:bodyPr wrap="square">
                <a:spAutoFit/>
              </a:bodyPr>
              <a:lstStyle/>
              <a:p>
                <a:pPr>
                  <a:spcBef>
                    <a:spcPct val="50000"/>
                  </a:spcBef>
                </a:pP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称为阿伏伽德罗常量</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23" name="Rectangle 1032"/>
              <p:cNvSpPr>
                <a:spLocks noRot="1" noChangeAspect="1" noMove="1" noResize="1" noEditPoints="1" noAdjustHandles="1" noChangeArrowheads="1" noChangeShapeType="1" noTextEdit="1"/>
              </p:cNvSpPr>
              <p:nvPr/>
            </p:nvSpPr>
            <p:spPr bwMode="auto">
              <a:xfrm>
                <a:off x="646430" y="3449821"/>
                <a:ext cx="3975100" cy="523220"/>
              </a:xfrm>
              <a:prstGeom prst="rect">
                <a:avLst/>
              </a:prstGeom>
              <a:blipFill>
                <a:blip r:embed="rId15"/>
                <a:stretch>
                  <a:fillRect t="-12791" b="-31395"/>
                </a:stretch>
              </a:blipFill>
              <a:ln w="9525">
                <a:noFill/>
                <a:miter lim="800000"/>
                <a:headEnd/>
                <a:tailEnd/>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标注 1"/>
              <p:cNvSpPr/>
              <p:nvPr/>
            </p:nvSpPr>
            <p:spPr>
              <a:xfrm>
                <a:off x="7523967" y="4269566"/>
                <a:ext cx="3753134" cy="603809"/>
              </a:xfrm>
              <a:prstGeom prst="wedgeRectCallout">
                <a:avLst>
                  <a:gd name="adj1" fmla="val -64745"/>
                  <a:gd name="adj2" fmla="val -13402"/>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CN" sz="2800" i="1" smtClean="0">
                        <a:solidFill>
                          <a:srgbClr val="FF0000"/>
                        </a:solidFill>
                        <a:latin typeface="Cambria Math" panose="02040503050406030204" pitchFamily="18" charset="0"/>
                      </a:rPr>
                      <m:t>𝑛</m:t>
                    </m:r>
                    <m:r>
                      <a:rPr lang="en-US" altLang="zh-CN" sz="280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𝑁</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𝑉</m:t>
                    </m:r>
                  </m:oMath>
                </a14:m>
                <a:r>
                  <a:rPr lang="zh-CN" altLang="en-US" sz="2800" dirty="0">
                    <a:solidFill>
                      <a:srgbClr val="0000FF"/>
                    </a:solidFill>
                  </a:rPr>
                  <a:t>为分子数密度</a:t>
                </a:r>
              </a:p>
            </p:txBody>
          </p:sp>
        </mc:Choice>
        <mc:Fallback xmlns="">
          <p:sp>
            <p:nvSpPr>
              <p:cNvPr id="2" name="矩形标注 1"/>
              <p:cNvSpPr>
                <a:spLocks noRot="1" noChangeAspect="1" noMove="1" noResize="1" noEditPoints="1" noAdjustHandles="1" noChangeArrowheads="1" noChangeShapeType="1" noTextEdit="1"/>
              </p:cNvSpPr>
              <p:nvPr/>
            </p:nvSpPr>
            <p:spPr>
              <a:xfrm>
                <a:off x="7523967" y="4269566"/>
                <a:ext cx="3753134" cy="603809"/>
              </a:xfrm>
              <a:prstGeom prst="wedgeRectCallout">
                <a:avLst>
                  <a:gd name="adj1" fmla="val -64745"/>
                  <a:gd name="adj2" fmla="val -13402"/>
                </a:avLst>
              </a:prstGeom>
              <a:blipFill>
                <a:blip r:embed="rId16"/>
                <a:stretch>
                  <a:fillRect t="-1980" r="-1536" b="-1980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607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06"/>
                                        </p:tgtEl>
                                        <p:attrNameLst>
                                          <p:attrName>style.visibility</p:attrName>
                                        </p:attrNameLst>
                                      </p:cBhvr>
                                      <p:to>
                                        <p:strVal val="visible"/>
                                      </p:to>
                                    </p:set>
                                    <p:animEffect transition="in" filter="wipe(left)">
                                      <p:cBhvr>
                                        <p:cTn id="7" dur="500"/>
                                        <p:tgtEl>
                                          <p:spTgt spid="512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right)">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left)">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1209"/>
                                        </p:tgtEl>
                                        <p:attrNameLst>
                                          <p:attrName>style.visibility</p:attrName>
                                        </p:attrNameLst>
                                      </p:cBhvr>
                                      <p:to>
                                        <p:strVal val="visible"/>
                                      </p:to>
                                    </p:set>
                                    <p:animEffect transition="in" filter="wipe(left)">
                                      <p:cBhvr>
                                        <p:cTn id="77" dur="500"/>
                                        <p:tgtEl>
                                          <p:spTgt spid="51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p:bldP spid="51209" grpId="0"/>
      <p:bldP spid="12" grpId="0"/>
      <p:bldP spid="13" grpId="0"/>
      <p:bldP spid="14" grpId="0"/>
      <p:bldP spid="15" grpId="0"/>
      <p:bldP spid="16" grpId="0"/>
      <p:bldP spid="17" grpId="0"/>
      <p:bldP spid="18" grpId="0"/>
      <p:bldP spid="19" grpId="0"/>
      <p:bldP spid="20" grpId="0"/>
      <p:bldP spid="21" grpId="0"/>
      <p:bldP spid="22" grpId="0"/>
      <p:bldP spid="23" grpId="0"/>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51" name="文本框 50"/>
            <p:cNvSpPr txBox="1"/>
            <p:nvPr/>
          </p:nvSpPr>
          <p:spPr>
            <a:xfrm>
              <a:off x="5751105" y="3077396"/>
              <a:ext cx="6417136"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理想气体的压强公式</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151598429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Text Box 3"/>
          <p:cNvSpPr txBox="1">
            <a:spLocks noChangeArrowheads="1"/>
          </p:cNvSpPr>
          <p:nvPr/>
        </p:nvSpPr>
        <p:spPr bwMode="auto">
          <a:xfrm>
            <a:off x="701040" y="532434"/>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eaLnBrk="1" hangingPunct="1">
              <a:spcBef>
                <a:spcPct val="50000"/>
              </a:spcBef>
              <a:buClrTx/>
              <a:buSzTx/>
              <a:buFontTx/>
              <a:buNone/>
              <a:defRPr kumimoji="0"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solidFill>
                  <a:srgbClr val="6600CC"/>
                </a:solidFill>
              </a:rPr>
              <a:t>一、物质的微观模型</a:t>
            </a:r>
          </a:p>
        </p:txBody>
      </p:sp>
      <p:sp>
        <p:nvSpPr>
          <p:cNvPr id="122884" name="Text Box 4"/>
          <p:cNvSpPr txBox="1">
            <a:spLocks noChangeArrowheads="1"/>
          </p:cNvSpPr>
          <p:nvPr/>
        </p:nvSpPr>
        <p:spPr bwMode="auto">
          <a:xfrm>
            <a:off x="701040" y="1312920"/>
            <a:ext cx="899659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a:t>
            </a:r>
            <a:r>
              <a:rPr lang="zh-CN" altLang="en-US" sz="2800" dirty="0">
                <a:solidFill>
                  <a:srgbClr val="FF0000"/>
                </a:solidFill>
                <a:ea typeface="微软雅黑" panose="020B0503020204020204" pitchFamily="34" charset="-122"/>
                <a:cs typeface="Times New Roman" panose="02020603050405020304" pitchFamily="18" charset="0"/>
              </a:rPr>
              <a:t>一切物质由大量微观粒子</a:t>
            </a:r>
            <a:r>
              <a:rPr lang="en-US" altLang="zh-CN" sz="2800" dirty="0">
                <a:solidFill>
                  <a:srgbClr val="0000FF"/>
                </a:solidFill>
                <a:ea typeface="微软雅黑" panose="020B0503020204020204" pitchFamily="34" charset="-122"/>
                <a:cs typeface="Times New Roman" panose="02020603050405020304" pitchFamily="18" charset="0"/>
              </a:rPr>
              <a:t>——</a:t>
            </a:r>
            <a:r>
              <a:rPr lang="zh-CN" altLang="en-US" sz="2800" dirty="0">
                <a:solidFill>
                  <a:srgbClr val="0000FF"/>
                </a:solidFill>
                <a:ea typeface="微软雅黑" panose="020B0503020204020204" pitchFamily="34" charset="-122"/>
                <a:cs typeface="Times New Roman" panose="02020603050405020304" pitchFamily="18" charset="0"/>
              </a:rPr>
              <a:t>分子（或原子）</a:t>
            </a:r>
            <a:r>
              <a:rPr lang="zh-CN" altLang="en-US" sz="2800" dirty="0">
                <a:solidFill>
                  <a:srgbClr val="FF0000"/>
                </a:solidFill>
                <a:ea typeface="微软雅黑" panose="020B0503020204020204" pitchFamily="34" charset="-122"/>
                <a:cs typeface="Times New Roman" panose="02020603050405020304" pitchFamily="18" charset="0"/>
              </a:rPr>
              <a:t>组成</a:t>
            </a:r>
            <a:r>
              <a:rPr lang="zh-CN" altLang="en-US" sz="2800" dirty="0">
                <a:solidFill>
                  <a:srgbClr val="0000FF"/>
                </a:solidFill>
                <a:ea typeface="微软雅黑" panose="020B0503020204020204" pitchFamily="34" charset="-122"/>
                <a:cs typeface="Times New Roman" panose="02020603050405020304" pitchFamily="18" charset="0"/>
              </a:rPr>
              <a:t>，分子之间有空隙。</a:t>
            </a:r>
          </a:p>
        </p:txBody>
      </p:sp>
      <p:sp>
        <p:nvSpPr>
          <p:cNvPr id="122885" name="Text Box 5"/>
          <p:cNvSpPr txBox="1">
            <a:spLocks noChangeArrowheads="1"/>
          </p:cNvSpPr>
          <p:nvPr/>
        </p:nvSpPr>
        <p:spPr bwMode="auto">
          <a:xfrm>
            <a:off x="701041" y="3947831"/>
            <a:ext cx="89965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FF0000"/>
                </a:solidFill>
                <a:ea typeface="微软雅黑" panose="020B0503020204020204" pitchFamily="34" charset="-122"/>
                <a:cs typeface="Times New Roman" panose="02020603050405020304" pitchFamily="18" charset="0"/>
              </a:rPr>
              <a:t>分子数密度</a:t>
            </a:r>
            <a:r>
              <a:rPr lang="zh-CN" altLang="en-US" sz="2800" dirty="0">
                <a:solidFill>
                  <a:srgbClr val="0000FF"/>
                </a:solidFill>
                <a:ea typeface="微软雅黑" panose="020B0503020204020204" pitchFamily="34" charset="-122"/>
                <a:cs typeface="Times New Roman" panose="02020603050405020304" pitchFamily="18" charset="0"/>
              </a:rPr>
              <a:t>：单位体积内的分子数叫做分子数密度。</a:t>
            </a:r>
          </a:p>
        </p:txBody>
      </p:sp>
      <mc:AlternateContent xmlns:mc="http://schemas.openxmlformats.org/markup-compatibility/2006" xmlns:a14="http://schemas.microsoft.com/office/drawing/2010/main">
        <mc:Choice Requires="a14">
          <p:sp>
            <p:nvSpPr>
              <p:cNvPr id="122887" name="Text Box 7"/>
              <p:cNvSpPr txBox="1">
                <a:spLocks noChangeArrowheads="1"/>
              </p:cNvSpPr>
              <p:nvPr/>
            </p:nvSpPr>
            <p:spPr bwMode="auto">
              <a:xfrm>
                <a:off x="701041" y="5417189"/>
                <a:ext cx="8996591"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例如：</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1</m:t>
                    </m:r>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𝑐𝑚</m:t>
                        </m:r>
                      </m:e>
                      <m:sup>
                        <m:r>
                          <a:rPr lang="en-US" altLang="zh-CN" sz="2800" i="1">
                            <a:solidFill>
                              <a:srgbClr val="0000FF"/>
                            </a:solidFill>
                            <a:latin typeface="Cambria Math" panose="02040503050406030204" pitchFamily="18" charset="0"/>
                            <a:ea typeface="Cambria Math" panose="02040503050406030204" pitchFamily="18" charset="0"/>
                          </a:rPr>
                          <m:t>3</m:t>
                        </m:r>
                      </m:sup>
                    </m:sSup>
                  </m:oMath>
                </a14:m>
                <a:r>
                  <a:rPr kumimoji="0" lang="zh-CN" altLang="en-US" sz="2800" dirty="0">
                    <a:solidFill>
                      <a:srgbClr val="0000FF"/>
                    </a:solidFill>
                    <a:ea typeface="微软雅黑" panose="020B0503020204020204" pitchFamily="34" charset="-122"/>
                    <a:cs typeface="Times New Roman" panose="02020603050405020304" pitchFamily="18" charset="0"/>
                  </a:rPr>
                  <a:t>的空气中包含有</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2.7</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19</m:t>
                        </m:r>
                      </m:sup>
                    </m:sSup>
                  </m:oMath>
                </a14:m>
                <a:r>
                  <a:rPr kumimoji="0" lang="zh-CN" altLang="en-US" sz="2800" dirty="0">
                    <a:solidFill>
                      <a:srgbClr val="0000FF"/>
                    </a:solidFill>
                    <a:ea typeface="微软雅黑" panose="020B0503020204020204" pitchFamily="34" charset="-122"/>
                    <a:cs typeface="Times New Roman" panose="02020603050405020304" pitchFamily="18" charset="0"/>
                  </a:rPr>
                  <a:t>个分子，</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=2.7×</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25</m:t>
                        </m:r>
                      </m:sup>
                    </m:sSup>
                  </m:oMath>
                </a14:m>
                <a:r>
                  <a:rPr kumimoji="0" lang="zh-CN" altLang="en-US" sz="2800" dirty="0">
                    <a:solidFill>
                      <a:srgbClr val="0000FF"/>
                    </a:solidFill>
                    <a:ea typeface="微软雅黑" panose="020B0503020204020204" pitchFamily="34" charset="-122"/>
                    <a:cs typeface="Times New Roman" panose="02020603050405020304" pitchFamily="18" charset="0"/>
                  </a:rPr>
                  <a:t>。</a:t>
                </a:r>
                <a:endParaRPr kumimoji="0" lang="en-US" altLang="zh-CN" sz="2800" baseline="300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122887" name="Text Box 7"/>
              <p:cNvSpPr txBox="1">
                <a:spLocks noRot="1" noChangeAspect="1" noMove="1" noResize="1" noEditPoints="1" noAdjustHandles="1" noChangeArrowheads="1" noChangeShapeType="1" noTextEdit="1"/>
              </p:cNvSpPr>
              <p:nvPr/>
            </p:nvSpPr>
            <p:spPr bwMode="auto">
              <a:xfrm>
                <a:off x="701041" y="5417189"/>
                <a:ext cx="8996591" cy="954107"/>
              </a:xfrm>
              <a:prstGeom prst="rect">
                <a:avLst/>
              </a:prstGeom>
              <a:blipFill>
                <a:blip r:embed="rId3"/>
                <a:stretch>
                  <a:fillRect l="-1355" t="-7051" b="-179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888" name="Text Box 8"/>
              <p:cNvSpPr txBox="1">
                <a:spLocks noChangeArrowheads="1"/>
              </p:cNvSpPr>
              <p:nvPr/>
            </p:nvSpPr>
            <p:spPr bwMode="auto">
              <a:xfrm>
                <a:off x="701040" y="2329548"/>
                <a:ext cx="8996591"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(1)</a:t>
                </a:r>
                <a:r>
                  <a:rPr kumimoji="0" lang="zh-CN" altLang="en-US" sz="2800" dirty="0">
                    <a:solidFill>
                      <a:srgbClr val="0000FF"/>
                    </a:solidFill>
                    <a:ea typeface="微软雅黑" panose="020B0503020204020204" pitchFamily="34" charset="-122"/>
                    <a:cs typeface="Times New Roman" panose="02020603050405020304" pitchFamily="18" charset="0"/>
                  </a:rPr>
                  <a:t>实验表明，</a:t>
                </a:r>
                <a14:m>
                  <m:oMath xmlns:m="http://schemas.openxmlformats.org/officeDocument/2006/math">
                    <m:r>
                      <a:rPr lang="en-US" altLang="zh-CN" sz="2800" b="0" i="0"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𝑚𝑜𝑙</m:t>
                    </m:r>
                  </m:oMath>
                </a14:m>
                <a:r>
                  <a:rPr kumimoji="0" lang="zh-CN" altLang="en-US" sz="2800" dirty="0">
                    <a:solidFill>
                      <a:srgbClr val="0000FF"/>
                    </a:solidFill>
                    <a:ea typeface="微软雅黑" panose="020B0503020204020204" pitchFamily="34" charset="-122"/>
                    <a:cs typeface="Times New Roman" panose="02020603050405020304" pitchFamily="18" charset="0"/>
                  </a:rPr>
                  <a:t>任何一种物质所含的分子（或原子）数目均相同，这个数叫</a:t>
                </a:r>
                <a:r>
                  <a:rPr kumimoji="0" lang="zh-CN" altLang="en-US" sz="2800" dirty="0">
                    <a:solidFill>
                      <a:srgbClr val="FF0000"/>
                    </a:solidFill>
                    <a:ea typeface="微软雅黑" panose="020B0503020204020204" pitchFamily="34" charset="-122"/>
                    <a:cs typeface="Times New Roman" panose="02020603050405020304" pitchFamily="18" charset="0"/>
                  </a:rPr>
                  <a:t>阿伏伽德罗常数</a:t>
                </a:r>
                <a:r>
                  <a:rPr kumimoji="0" lang="zh-CN" altLang="en-US" sz="2800" dirty="0">
                    <a:solidFill>
                      <a:srgbClr val="0000FF"/>
                    </a:solidFill>
                    <a:ea typeface="微软雅黑" panose="020B0503020204020204" pitchFamily="34" charset="-122"/>
                    <a:cs typeface="Times New Roman" panose="02020603050405020304" pitchFamily="18" charset="0"/>
                  </a:rPr>
                  <a:t>，用</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a14:m>
                <a:r>
                  <a:rPr kumimoji="0" lang="zh-CN" altLang="en-US" sz="2800" dirty="0">
                    <a:solidFill>
                      <a:srgbClr val="0000FF"/>
                    </a:solidFill>
                    <a:ea typeface="微软雅黑" panose="020B0503020204020204" pitchFamily="34" charset="-122"/>
                    <a:cs typeface="Times New Roman" panose="02020603050405020304" pitchFamily="18" charset="0"/>
                  </a:rPr>
                  <a:t>表示。</a:t>
                </a:r>
              </a:p>
            </p:txBody>
          </p:sp>
        </mc:Choice>
        <mc:Fallback xmlns="">
          <p:sp>
            <p:nvSpPr>
              <p:cNvPr id="122888" name="Text Box 8"/>
              <p:cNvSpPr txBox="1">
                <a:spLocks noRot="1" noChangeAspect="1" noMove="1" noResize="1" noEditPoints="1" noAdjustHandles="1" noChangeArrowheads="1" noChangeShapeType="1" noTextEdit="1"/>
              </p:cNvSpPr>
              <p:nvPr/>
            </p:nvSpPr>
            <p:spPr bwMode="auto">
              <a:xfrm>
                <a:off x="701040" y="2329548"/>
                <a:ext cx="8996591" cy="954107"/>
              </a:xfrm>
              <a:prstGeom prst="rect">
                <a:avLst/>
              </a:prstGeom>
              <a:blipFill>
                <a:blip r:embed="rId4"/>
                <a:stretch>
                  <a:fillRect l="-1355" t="-6369" r="-1355"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440142" y="3354133"/>
                <a:ext cx="58301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=6.0221367(36)</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23</m:t>
                          </m:r>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𝑚𝑜𝑙</m:t>
                          </m:r>
                        </m:e>
                        <m:sup>
                          <m:r>
                            <a:rPr lang="en-US" altLang="zh-CN" sz="2800" b="0" i="1" smtClean="0">
                              <a:solidFill>
                                <a:srgbClr val="0000FF"/>
                              </a:solidFill>
                              <a:latin typeface="Cambria Math" panose="02040503050406030204" pitchFamily="18" charset="0"/>
                            </a:rPr>
                            <m:t>−1</m:t>
                          </m:r>
                        </m:sup>
                      </m:sSup>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1440142" y="3354133"/>
                <a:ext cx="583012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756016" y="4494637"/>
                <a:ext cx="123591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𝑛</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𝑁</m:t>
                          </m:r>
                        </m:num>
                        <m:den>
                          <m:r>
                            <a:rPr lang="en-US" altLang="zh-CN" sz="2800" b="0" i="1" smtClean="0">
                              <a:solidFill>
                                <a:srgbClr val="FF0000"/>
                              </a:solidFill>
                              <a:latin typeface="Cambria Math" panose="02040503050406030204" pitchFamily="18" charset="0"/>
                              <a:ea typeface="Cambria Math" panose="02040503050406030204" pitchFamily="18" charset="0"/>
                            </a:rPr>
                            <m:t>𝑉</m:t>
                          </m:r>
                        </m:den>
                      </m:f>
                    </m:oMath>
                  </m:oMathPara>
                </a14:m>
                <a:endParaRPr lang="zh-CN" altLang="en-US" sz="2800" dirty="0">
                  <a:solidFill>
                    <a:srgbClr val="FF000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756016" y="4494637"/>
                <a:ext cx="1235915" cy="89896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321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2883"/>
                                        </p:tgtEl>
                                        <p:attrNameLst>
                                          <p:attrName>style.visibility</p:attrName>
                                        </p:attrNameLst>
                                      </p:cBhvr>
                                      <p:to>
                                        <p:strVal val="visible"/>
                                      </p:to>
                                    </p:set>
                                    <p:animEffect transition="in" filter="wipe(left)">
                                      <p:cBhvr>
                                        <p:cTn id="7" dur="500"/>
                                        <p:tgtEl>
                                          <p:spTgt spid="1228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2884"/>
                                        </p:tgtEl>
                                        <p:attrNameLst>
                                          <p:attrName>style.visibility</p:attrName>
                                        </p:attrNameLst>
                                      </p:cBhvr>
                                      <p:to>
                                        <p:strVal val="visible"/>
                                      </p:to>
                                    </p:set>
                                    <p:animEffect transition="in" filter="wipe(left)">
                                      <p:cBhvr>
                                        <p:cTn id="12" dur="500"/>
                                        <p:tgtEl>
                                          <p:spTgt spid="12288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2888"/>
                                        </p:tgtEl>
                                        <p:attrNameLst>
                                          <p:attrName>style.visibility</p:attrName>
                                        </p:attrNameLst>
                                      </p:cBhvr>
                                      <p:to>
                                        <p:strVal val="visible"/>
                                      </p:to>
                                    </p:set>
                                    <p:animEffect transition="in" filter="wipe(left)">
                                      <p:cBhvr>
                                        <p:cTn id="17" dur="500"/>
                                        <p:tgtEl>
                                          <p:spTgt spid="1228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2885"/>
                                        </p:tgtEl>
                                        <p:attrNameLst>
                                          <p:attrName>style.visibility</p:attrName>
                                        </p:attrNameLst>
                                      </p:cBhvr>
                                      <p:to>
                                        <p:strVal val="visible"/>
                                      </p:to>
                                    </p:set>
                                    <p:animEffect transition="in" filter="wipe(left)">
                                      <p:cBhvr>
                                        <p:cTn id="27" dur="500"/>
                                        <p:tgtEl>
                                          <p:spTgt spid="1228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2887"/>
                                        </p:tgtEl>
                                        <p:attrNameLst>
                                          <p:attrName>style.visibility</p:attrName>
                                        </p:attrNameLst>
                                      </p:cBhvr>
                                      <p:to>
                                        <p:strVal val="visible"/>
                                      </p:to>
                                    </p:set>
                                    <p:animEffect transition="in" filter="wipe(left)">
                                      <p:cBhvr>
                                        <p:cTn id="37" dur="500"/>
                                        <p:tgtEl>
                                          <p:spTgt spid="122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p:bldP spid="122884" grpId="0"/>
      <p:bldP spid="122885" grpId="0"/>
      <p:bldP spid="122887" grpId="0"/>
      <p:bldP spid="122888" grpId="0"/>
      <p:bldP spid="2"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3123908" y="252859"/>
            <a:ext cx="9068094"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6" name="文本框 25"/>
          <p:cNvSpPr txBox="1"/>
          <p:nvPr/>
        </p:nvSpPr>
        <p:spPr>
          <a:xfrm>
            <a:off x="477038" y="267581"/>
            <a:ext cx="2646870" cy="461661"/>
          </a:xfrm>
          <a:prstGeom prst="rect">
            <a:avLst/>
          </a:prstGeom>
          <a:noFill/>
        </p:spPr>
        <p:txBody>
          <a:bodyPr wrap="none" lIns="91436" tIns="45718" rIns="91436" bIns="45718" rtlCol="0">
            <a:spAutoFit/>
          </a:bodyPr>
          <a:lstStyle/>
          <a:p>
            <a:r>
              <a:rPr lang="zh-CN" altLang="en-US" sz="2400" dirty="0">
                <a:latin typeface="微软雅黑" panose="020B0503020204020204" pitchFamily="34" charset="-122"/>
                <a:ea typeface="微软雅黑" panose="020B0503020204020204" pitchFamily="34" charset="-122"/>
              </a:rPr>
              <a:t>气体分子运动理论</a:t>
            </a:r>
            <a:endParaRPr lang="zh-CN" altLang="en-US" sz="2400" spc="600" dirty="0">
              <a:solidFill>
                <a:schemeClr val="tx2"/>
              </a:solidFill>
              <a:latin typeface="微软雅黑" pitchFamily="34" charset="-122"/>
              <a:ea typeface="微软雅黑" pitchFamily="34" charset="-122"/>
            </a:endParaRPr>
          </a:p>
        </p:txBody>
      </p:sp>
      <p:sp>
        <p:nvSpPr>
          <p:cNvPr id="27" name="矩形 26"/>
          <p:cNvSpPr/>
          <p:nvPr/>
        </p:nvSpPr>
        <p:spPr>
          <a:xfrm>
            <a:off x="1677555" y="141320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2075887"/>
            <a:ext cx="11248198" cy="3970316"/>
          </a:xfrm>
          <a:prstGeom prst="rect">
            <a:avLst/>
          </a:prstGeom>
        </p:spPr>
        <p:txBody>
          <a:bodyPr wrap="square" lIns="91438" tIns="45719" rIns="91438" bIns="45719">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任何宏观物体都由大量微观粒子（原子、分子等）所构成，大量微观粒子所作的永不停息的无规则运动就是</a:t>
            </a:r>
            <a:r>
              <a:rPr lang="zh-CN" altLang="en-US" sz="2800" dirty="0">
                <a:solidFill>
                  <a:srgbClr val="FF0000"/>
                </a:solidFill>
                <a:latin typeface="微软雅黑" panose="020B0503020204020204" pitchFamily="34" charset="-122"/>
                <a:ea typeface="微软雅黑" panose="020B0503020204020204" pitchFamily="34" charset="-122"/>
              </a:rPr>
              <a:t>热运动</a:t>
            </a:r>
            <a:r>
              <a:rPr lang="zh-CN" altLang="en-US" sz="2800" dirty="0">
                <a:solidFill>
                  <a:srgbClr val="0000FF"/>
                </a:solidFill>
                <a:latin typeface="微软雅黑" panose="020B0503020204020204" pitchFamily="34" charset="-122"/>
                <a:ea typeface="微软雅黑" panose="020B0503020204020204" pitchFamily="34" charset="-122"/>
              </a:rPr>
              <a:t>。热学是以研究热运动的规律及其对物质宏观性质的影响，以及与物质其他运动形态之间的转化规律为任务的。按照研究方法的不同，热学可分为两门学科，即</a:t>
            </a:r>
            <a:r>
              <a:rPr lang="zh-CN" altLang="en-US" sz="2800" dirty="0">
                <a:solidFill>
                  <a:srgbClr val="FF0000"/>
                </a:solidFill>
                <a:latin typeface="微软雅黑" panose="020B0503020204020204" pitchFamily="34" charset="-122"/>
                <a:ea typeface="微软雅黑" panose="020B0503020204020204" pitchFamily="34" charset="-122"/>
              </a:rPr>
              <a:t>热力学</a:t>
            </a:r>
            <a:r>
              <a:rPr lang="zh-CN" altLang="en-US" sz="2800" dirty="0">
                <a:solidFill>
                  <a:srgbClr val="0000FF"/>
                </a:solidFill>
                <a:latin typeface="微软雅黑" panose="020B0503020204020204" pitchFamily="34" charset="-122"/>
                <a:ea typeface="微软雅黑" panose="020B0503020204020204" pitchFamily="34" charset="-122"/>
              </a:rPr>
              <a:t>和</a:t>
            </a:r>
            <a:r>
              <a:rPr lang="zh-CN" altLang="en-US" sz="2800" dirty="0">
                <a:solidFill>
                  <a:srgbClr val="FF0000"/>
                </a:solidFill>
                <a:latin typeface="微软雅黑" panose="020B0503020204020204" pitchFamily="34" charset="-122"/>
                <a:ea typeface="微软雅黑" panose="020B0503020204020204" pitchFamily="34" charset="-122"/>
              </a:rPr>
              <a:t>统计物理学</a:t>
            </a:r>
            <a:r>
              <a:rPr lang="zh-CN" altLang="en-US" sz="2800" dirty="0">
                <a:solidFill>
                  <a:srgbClr val="0000FF"/>
                </a:solidFill>
                <a:latin typeface="微软雅黑" panose="020B0503020204020204" pitchFamily="34" charset="-122"/>
                <a:ea typeface="微软雅黑" panose="020B0503020204020204" pitchFamily="34" charset="-122"/>
              </a:rPr>
              <a:t>。本章的气体动理论（属于统计物理学）将从气体分子热运动观点出发，运用统计方法研究气体分子热运动的规律，并对理想气体的热学性质给与微观说明。而热力学则从能量观点出发，以大量实验观测为基础，来研究物质热现象的宏观基本规律及应用。气体动理论和热力学是从不同的角度研究物质热运动规律的，它们是相辅相成的。</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Tree>
    <p:extLst>
      <p:ext uri="{BB962C8B-B14F-4D97-AF65-F5344CB8AC3E}">
        <p14:creationId xmlns:p14="http://schemas.microsoft.com/office/powerpoint/2010/main" val="258345488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Text Box 2"/>
          <p:cNvSpPr>
            <a:spLocks noGrp="1" noChangeArrowheads="1"/>
          </p:cNvSpPr>
          <p:nvPr>
            <p:ph type="title" idx="4294967295"/>
          </p:nvPr>
        </p:nvSpPr>
        <p:spPr>
          <a:xfrm>
            <a:off x="633984" y="571942"/>
            <a:ext cx="10226675" cy="560387"/>
          </a:xfrm>
        </p:spPr>
        <p:txBody>
          <a:bodyPr/>
          <a:lstStyle/>
          <a:p>
            <a:pPr algn="l">
              <a:spcBef>
                <a:spcPct val="50000"/>
              </a:spcBef>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分子不停地作无规则运动</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，运动的剧烈程度与温度有关。</a:t>
            </a:r>
          </a:p>
        </p:txBody>
      </p:sp>
      <p:pic>
        <p:nvPicPr>
          <p:cNvPr id="124931" name="Picture 3" descr="布朗运动装置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3719511"/>
            <a:ext cx="2414588" cy="262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2" name="Picture 4" descr="布朗运动折线"/>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1269" y="3619499"/>
            <a:ext cx="2819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3" name="Picture 5" descr="分子碰撞"/>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7562" y="3660773"/>
            <a:ext cx="26670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4" name="Text Box 6"/>
          <p:cNvSpPr txBox="1">
            <a:spLocks noChangeArrowheads="1"/>
          </p:cNvSpPr>
          <p:nvPr/>
        </p:nvSpPr>
        <p:spPr bwMode="auto">
          <a:xfrm>
            <a:off x="1085850" y="1428504"/>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布朗运动。</a:t>
            </a:r>
          </a:p>
        </p:txBody>
      </p:sp>
      <p:sp>
        <p:nvSpPr>
          <p:cNvPr id="124935" name="Text Box 7"/>
          <p:cNvSpPr txBox="1">
            <a:spLocks noChangeArrowheads="1"/>
          </p:cNvSpPr>
          <p:nvPr/>
        </p:nvSpPr>
        <p:spPr bwMode="auto">
          <a:xfrm>
            <a:off x="1085850" y="2114304"/>
            <a:ext cx="85006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(2)</a:t>
            </a:r>
            <a:r>
              <a:rPr kumimoji="0"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热运动</a:t>
            </a:r>
            <a:r>
              <a:rPr kumimoji="0"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：分子所做的无规则运动称分子的热运动。</a:t>
            </a:r>
          </a:p>
        </p:txBody>
      </p:sp>
      <p:sp>
        <p:nvSpPr>
          <p:cNvPr id="124936" name="Text Box 8"/>
          <p:cNvSpPr txBox="1">
            <a:spLocks noChangeArrowheads="1"/>
          </p:cNvSpPr>
          <p:nvPr/>
        </p:nvSpPr>
        <p:spPr bwMode="auto">
          <a:xfrm>
            <a:off x="1085850" y="2800104"/>
            <a:ext cx="6400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(3)</a:t>
            </a:r>
            <a:r>
              <a:rPr kumimoji="0"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分子热运动模式：平动、转动、振动。</a:t>
            </a:r>
          </a:p>
        </p:txBody>
      </p:sp>
    </p:spTree>
    <p:extLst>
      <p:ext uri="{BB962C8B-B14F-4D97-AF65-F5344CB8AC3E}">
        <p14:creationId xmlns:p14="http://schemas.microsoft.com/office/powerpoint/2010/main" val="17044166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4930">
                                            <p:txEl>
                                              <p:pRg st="0" end="0"/>
                                            </p:txEl>
                                          </p:spTgt>
                                        </p:tgtEl>
                                        <p:attrNameLst>
                                          <p:attrName>style.visibility</p:attrName>
                                        </p:attrNameLst>
                                      </p:cBhvr>
                                      <p:to>
                                        <p:strVal val="visible"/>
                                      </p:to>
                                    </p:set>
                                    <p:animEffect transition="in" filter="wipe(left)">
                                      <p:cBhvr>
                                        <p:cTn id="7" dur="500"/>
                                        <p:tgtEl>
                                          <p:spTgt spid="124930">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4934"/>
                                        </p:tgtEl>
                                        <p:attrNameLst>
                                          <p:attrName>style.visibility</p:attrName>
                                        </p:attrNameLst>
                                      </p:cBhvr>
                                      <p:to>
                                        <p:strVal val="visible"/>
                                      </p:to>
                                    </p:set>
                                    <p:anim calcmode="lin" valueType="num">
                                      <p:cBhvr additive="base">
                                        <p:cTn id="12" dur="500" fill="hold"/>
                                        <p:tgtEl>
                                          <p:spTgt spid="124934"/>
                                        </p:tgtEl>
                                        <p:attrNameLst>
                                          <p:attrName>ppt_x</p:attrName>
                                        </p:attrNameLst>
                                      </p:cBhvr>
                                      <p:tavLst>
                                        <p:tav tm="0">
                                          <p:val>
                                            <p:strVal val="0-#ppt_w/2"/>
                                          </p:val>
                                        </p:tav>
                                        <p:tav tm="100000">
                                          <p:val>
                                            <p:strVal val="#ppt_x"/>
                                          </p:val>
                                        </p:tav>
                                      </p:tavLst>
                                    </p:anim>
                                    <p:anim calcmode="lin" valueType="num">
                                      <p:cBhvr additive="base">
                                        <p:cTn id="13" dur="500" fill="hold"/>
                                        <p:tgtEl>
                                          <p:spTgt spid="124934"/>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nodeType="clickEffect">
                                  <p:stCondLst>
                                    <p:cond delay="0"/>
                                  </p:stCondLst>
                                  <p:childTnLst>
                                    <p:set>
                                      <p:cBhvr>
                                        <p:cTn id="17" dur="1" fill="hold">
                                          <p:stCondLst>
                                            <p:cond delay="0"/>
                                          </p:stCondLst>
                                        </p:cTn>
                                        <p:tgtEl>
                                          <p:spTgt spid="124931"/>
                                        </p:tgtEl>
                                        <p:attrNameLst>
                                          <p:attrName>style.visibility</p:attrName>
                                        </p:attrNameLst>
                                      </p:cBhvr>
                                      <p:to>
                                        <p:strVal val="visible"/>
                                      </p:to>
                                    </p:set>
                                    <p:anim calcmode="lin" valueType="num">
                                      <p:cBhvr additive="base">
                                        <p:cTn id="18" dur="500" fill="hold"/>
                                        <p:tgtEl>
                                          <p:spTgt spid="124931"/>
                                        </p:tgtEl>
                                        <p:attrNameLst>
                                          <p:attrName>ppt_x</p:attrName>
                                        </p:attrNameLst>
                                      </p:cBhvr>
                                      <p:tavLst>
                                        <p:tav tm="0">
                                          <p:val>
                                            <p:strVal val="0-#ppt_w/2"/>
                                          </p:val>
                                        </p:tav>
                                        <p:tav tm="100000">
                                          <p:val>
                                            <p:strVal val="#ppt_x"/>
                                          </p:val>
                                        </p:tav>
                                      </p:tavLst>
                                    </p:anim>
                                    <p:anim calcmode="lin" valueType="num">
                                      <p:cBhvr additive="base">
                                        <p:cTn id="19" dur="500" fill="hold"/>
                                        <p:tgtEl>
                                          <p:spTgt spid="124931"/>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24932"/>
                                        </p:tgtEl>
                                        <p:attrNameLst>
                                          <p:attrName>style.visibility</p:attrName>
                                        </p:attrNameLst>
                                      </p:cBhvr>
                                      <p:to>
                                        <p:strVal val="visible"/>
                                      </p:to>
                                    </p:set>
                                    <p:animEffect transition="in" filter="wipe(left)">
                                      <p:cBhvr>
                                        <p:cTn id="24" dur="500"/>
                                        <p:tgtEl>
                                          <p:spTgt spid="124932"/>
                                        </p:tgtEl>
                                      </p:cBhvr>
                                    </p:animEffect>
                                  </p:childTnLst>
                                </p:cTn>
                              </p:par>
                            </p:childTnLst>
                          </p:cTn>
                        </p:par>
                        <p:par>
                          <p:cTn id="25" fill="hold" nodeType="afterGroup">
                            <p:stCondLst>
                              <p:cond delay="500"/>
                            </p:stCondLst>
                            <p:childTnLst>
                              <p:par>
                                <p:cTn id="26" presetID="22" presetClass="entr" presetSubtype="8" fill="hold" nodeType="afterEffect">
                                  <p:stCondLst>
                                    <p:cond delay="0"/>
                                  </p:stCondLst>
                                  <p:childTnLst>
                                    <p:set>
                                      <p:cBhvr>
                                        <p:cTn id="27" dur="1" fill="hold">
                                          <p:stCondLst>
                                            <p:cond delay="0"/>
                                          </p:stCondLst>
                                        </p:cTn>
                                        <p:tgtEl>
                                          <p:spTgt spid="124933"/>
                                        </p:tgtEl>
                                        <p:attrNameLst>
                                          <p:attrName>style.visibility</p:attrName>
                                        </p:attrNameLst>
                                      </p:cBhvr>
                                      <p:to>
                                        <p:strVal val="visible"/>
                                      </p:to>
                                    </p:set>
                                    <p:animEffect transition="in" filter="wipe(left)">
                                      <p:cBhvr>
                                        <p:cTn id="28" dur="500"/>
                                        <p:tgtEl>
                                          <p:spTgt spid="124933"/>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24935"/>
                                        </p:tgtEl>
                                        <p:attrNameLst>
                                          <p:attrName>style.visibility</p:attrName>
                                        </p:attrNameLst>
                                      </p:cBhvr>
                                      <p:to>
                                        <p:strVal val="visible"/>
                                      </p:to>
                                    </p:set>
                                    <p:anim calcmode="lin" valueType="num">
                                      <p:cBhvr additive="base">
                                        <p:cTn id="33" dur="500" fill="hold"/>
                                        <p:tgtEl>
                                          <p:spTgt spid="124935"/>
                                        </p:tgtEl>
                                        <p:attrNameLst>
                                          <p:attrName>ppt_x</p:attrName>
                                        </p:attrNameLst>
                                      </p:cBhvr>
                                      <p:tavLst>
                                        <p:tav tm="0">
                                          <p:val>
                                            <p:strVal val="0-#ppt_w/2"/>
                                          </p:val>
                                        </p:tav>
                                        <p:tav tm="100000">
                                          <p:val>
                                            <p:strVal val="#ppt_x"/>
                                          </p:val>
                                        </p:tav>
                                      </p:tavLst>
                                    </p:anim>
                                    <p:anim calcmode="lin" valueType="num">
                                      <p:cBhvr additive="base">
                                        <p:cTn id="34" dur="500" fill="hold"/>
                                        <p:tgtEl>
                                          <p:spTgt spid="124935"/>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124936"/>
                                        </p:tgtEl>
                                        <p:attrNameLst>
                                          <p:attrName>style.visibility</p:attrName>
                                        </p:attrNameLst>
                                      </p:cBhvr>
                                      <p:to>
                                        <p:strVal val="visible"/>
                                      </p:to>
                                    </p:set>
                                    <p:anim calcmode="lin" valueType="num">
                                      <p:cBhvr additive="base">
                                        <p:cTn id="39" dur="500" fill="hold"/>
                                        <p:tgtEl>
                                          <p:spTgt spid="124936"/>
                                        </p:tgtEl>
                                        <p:attrNameLst>
                                          <p:attrName>ppt_x</p:attrName>
                                        </p:attrNameLst>
                                      </p:cBhvr>
                                      <p:tavLst>
                                        <p:tav tm="0">
                                          <p:val>
                                            <p:strVal val="0-#ppt_w/2"/>
                                          </p:val>
                                        </p:tav>
                                        <p:tav tm="100000">
                                          <p:val>
                                            <p:strVal val="#ppt_x"/>
                                          </p:val>
                                        </p:tav>
                                      </p:tavLst>
                                    </p:anim>
                                    <p:anim calcmode="lin" valueType="num">
                                      <p:cBhvr additive="base">
                                        <p:cTn id="40" dur="500" fill="hold"/>
                                        <p:tgtEl>
                                          <p:spTgt spid="1249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0" grpId="0" build="p" autoUpdateAnimBg="0"/>
      <p:bldP spid="124934" grpId="0" autoUpdateAnimBg="0"/>
      <p:bldP spid="124935" grpId="0" autoUpdateAnimBg="0"/>
      <p:bldP spid="124936"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52" name="Picture 16" descr="frequen1"/>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700553" y="1146259"/>
            <a:ext cx="6048375"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 Box 17"/>
          <p:cNvSpPr txBox="1">
            <a:spLocks noChangeArrowheads="1"/>
          </p:cNvSpPr>
          <p:nvPr/>
        </p:nvSpPr>
        <p:spPr bwMode="auto">
          <a:xfrm>
            <a:off x="695623" y="511813"/>
            <a:ext cx="5256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布朗运动的成因</a:t>
            </a:r>
          </a:p>
        </p:txBody>
      </p:sp>
      <p:sp>
        <p:nvSpPr>
          <p:cNvPr id="5" name="Text Box 4"/>
          <p:cNvSpPr txBox="1">
            <a:spLocks noChangeArrowheads="1"/>
          </p:cNvSpPr>
          <p:nvPr/>
        </p:nvSpPr>
        <p:spPr bwMode="auto">
          <a:xfrm>
            <a:off x="695623" y="5373217"/>
            <a:ext cx="10058236"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分子所作的无规则运动称分子的热运动，</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热现象的本质就是分子的热运动</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。热运动包括分子的平动、转动和组成分子的各个原子的振动。</a:t>
            </a:r>
          </a:p>
        </p:txBody>
      </p:sp>
    </p:spTree>
    <p:extLst>
      <p:ext uri="{BB962C8B-B14F-4D97-AF65-F5344CB8AC3E}">
        <p14:creationId xmlns:p14="http://schemas.microsoft.com/office/powerpoint/2010/main" val="29135373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39952"/>
                                        </p:tgtEl>
                                        <p:attrNameLst>
                                          <p:attrName>style.visibility</p:attrName>
                                        </p:attrNameLst>
                                      </p:cBhvr>
                                      <p:to>
                                        <p:strVal val="visible"/>
                                      </p:to>
                                    </p:set>
                                    <p:animEffect transition="in" filter="box(out)">
                                      <p:cBhvr>
                                        <p:cTn id="7" dur="500"/>
                                        <p:tgtEl>
                                          <p:spTgt spid="39952"/>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strVal val="#ppt_w*0.05"/>
                                          </p:val>
                                        </p:tav>
                                        <p:tav tm="100000">
                                          <p:val>
                                            <p:strVal val="#ppt_w"/>
                                          </p:val>
                                        </p:tav>
                                      </p:tavLst>
                                    </p:anim>
                                    <p:anim calcmode="lin" valueType="num">
                                      <p:cBhvr>
                                        <p:cTn id="13" dur="500" fill="hold"/>
                                        <p:tgtEl>
                                          <p:spTgt spid="5"/>
                                        </p:tgtEl>
                                        <p:attrNameLst>
                                          <p:attrName>ppt_h</p:attrName>
                                        </p:attrNameLst>
                                      </p:cBhvr>
                                      <p:tavLst>
                                        <p:tav tm="0">
                                          <p:val>
                                            <p:strVal val="#ppt_h"/>
                                          </p:val>
                                        </p:tav>
                                        <p:tav tm="100000">
                                          <p:val>
                                            <p:strVal val="#ppt_h"/>
                                          </p:val>
                                        </p:tav>
                                      </p:tavLst>
                                    </p:anim>
                                    <p:anim calcmode="lin" valueType="num">
                                      <p:cBhvr>
                                        <p:cTn id="14" dur="500" fill="hold"/>
                                        <p:tgtEl>
                                          <p:spTgt spid="5"/>
                                        </p:tgtEl>
                                        <p:attrNameLst>
                                          <p:attrName>ppt_x</p:attrName>
                                        </p:attrNameLst>
                                      </p:cBhvr>
                                      <p:tavLst>
                                        <p:tav tm="0">
                                          <p:val>
                                            <p:strVal val="#ppt_x-.2"/>
                                          </p:val>
                                        </p:tav>
                                        <p:tav tm="100000">
                                          <p:val>
                                            <p:strVal val="#ppt_x"/>
                                          </p:val>
                                        </p:tav>
                                      </p:tavLst>
                                    </p:anim>
                                    <p:anim calcmode="lin" valueType="num">
                                      <p:cBhvr>
                                        <p:cTn id="15" dur="500" fill="hold"/>
                                        <p:tgtEl>
                                          <p:spTgt spid="5"/>
                                        </p:tgtEl>
                                        <p:attrNameLst>
                                          <p:attrName>ppt_y</p:attrName>
                                        </p:attrNameLst>
                                      </p:cBhvr>
                                      <p:tavLst>
                                        <p:tav tm="0">
                                          <p:val>
                                            <p:strVal val="#ppt_y"/>
                                          </p:val>
                                        </p:tav>
                                        <p:tav tm="100000">
                                          <p:val>
                                            <p:strVal val="#ppt_y"/>
                                          </p:val>
                                        </p:tav>
                                      </p:tavLst>
                                    </p:anim>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8" name="Rectangle 12"/>
          <p:cNvSpPr>
            <a:spLocks noChangeArrowheads="1"/>
          </p:cNvSpPr>
          <p:nvPr/>
        </p:nvSpPr>
        <p:spPr bwMode="auto">
          <a:xfrm>
            <a:off x="774700" y="608806"/>
            <a:ext cx="79930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 </a:t>
            </a:r>
            <a:r>
              <a:rPr lang="zh-CN" altLang="en-US" sz="2800" dirty="0">
                <a:solidFill>
                  <a:srgbClr val="FF0000"/>
                </a:solidFill>
                <a:ea typeface="微软雅黑" panose="020B0503020204020204" pitchFamily="34" charset="-122"/>
                <a:cs typeface="Times New Roman" panose="02020603050405020304" pitchFamily="18" charset="0"/>
              </a:rPr>
              <a:t>分子之间存在分子力</a:t>
            </a:r>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molecular force</a:t>
            </a:r>
            <a:r>
              <a:rPr lang="zh-CN" altLang="en-US" sz="2800" dirty="0">
                <a:solidFill>
                  <a:srgbClr val="0000FF"/>
                </a:solidFill>
                <a:ea typeface="微软雅黑" panose="020B0503020204020204" pitchFamily="34" charset="-122"/>
                <a:cs typeface="Times New Roman" panose="02020603050405020304" pitchFamily="18" charset="0"/>
              </a:rPr>
              <a:t>）</a:t>
            </a:r>
          </a:p>
        </p:txBody>
      </p:sp>
      <p:grpSp>
        <p:nvGrpSpPr>
          <p:cNvPr id="2" name="组合 30"/>
          <p:cNvGrpSpPr>
            <a:grpSpLocks/>
          </p:cNvGrpSpPr>
          <p:nvPr/>
        </p:nvGrpSpPr>
        <p:grpSpPr bwMode="auto">
          <a:xfrm>
            <a:off x="774700" y="2115335"/>
            <a:ext cx="3414712" cy="3228975"/>
            <a:chOff x="1287463" y="2346325"/>
            <a:chExt cx="3414713" cy="3228975"/>
          </a:xfrm>
        </p:grpSpPr>
        <p:sp>
          <p:nvSpPr>
            <p:cNvPr id="29709" name="Freeform 17"/>
            <p:cNvSpPr>
              <a:spLocks/>
            </p:cNvSpPr>
            <p:nvPr/>
          </p:nvSpPr>
          <p:spPr bwMode="auto">
            <a:xfrm>
              <a:off x="1920875" y="2540000"/>
              <a:ext cx="2193925" cy="1554162"/>
            </a:xfrm>
            <a:custGeom>
              <a:avLst/>
              <a:gdLst>
                <a:gd name="T0" fmla="*/ 0 w 1573"/>
                <a:gd name="T1" fmla="*/ 0 h 1091"/>
                <a:gd name="T2" fmla="*/ 2147483646 w 1573"/>
                <a:gd name="T3" fmla="*/ 2147483646 h 1091"/>
                <a:gd name="T4" fmla="*/ 2147483646 w 1573"/>
                <a:gd name="T5" fmla="*/ 2147483646 h 1091"/>
                <a:gd name="T6" fmla="*/ 2147483646 w 1573"/>
                <a:gd name="T7" fmla="*/ 2147483646 h 1091"/>
                <a:gd name="T8" fmla="*/ 2147483646 w 1573"/>
                <a:gd name="T9" fmla="*/ 2147483646 h 1091"/>
                <a:gd name="T10" fmla="*/ 2147483646 w 1573"/>
                <a:gd name="T11" fmla="*/ 2147483646 h 1091"/>
                <a:gd name="T12" fmla="*/ 2147483646 w 1573"/>
                <a:gd name="T13" fmla="*/ 2147483646 h 1091"/>
                <a:gd name="T14" fmla="*/ 2147483646 w 1573"/>
                <a:gd name="T15" fmla="*/ 2147483646 h 1091"/>
                <a:gd name="T16" fmla="*/ 0 60000 65536"/>
                <a:gd name="T17" fmla="*/ 0 60000 65536"/>
                <a:gd name="T18" fmla="*/ 0 60000 65536"/>
                <a:gd name="T19" fmla="*/ 0 60000 65536"/>
                <a:gd name="T20" fmla="*/ 0 60000 65536"/>
                <a:gd name="T21" fmla="*/ 0 60000 65536"/>
                <a:gd name="T22" fmla="*/ 0 60000 65536"/>
                <a:gd name="T23" fmla="*/ 0 60000 65536"/>
                <a:gd name="T24" fmla="*/ 0 w 1573"/>
                <a:gd name="T25" fmla="*/ 0 h 1091"/>
                <a:gd name="T26" fmla="*/ 1573 w 1573"/>
                <a:gd name="T27" fmla="*/ 1091 h 109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73" h="1091">
                  <a:moveTo>
                    <a:pt x="0" y="0"/>
                  </a:moveTo>
                  <a:cubicBezTo>
                    <a:pt x="10" y="58"/>
                    <a:pt x="38" y="244"/>
                    <a:pt x="61" y="347"/>
                  </a:cubicBezTo>
                  <a:cubicBezTo>
                    <a:pt x="84" y="450"/>
                    <a:pt x="109" y="541"/>
                    <a:pt x="139" y="617"/>
                  </a:cubicBezTo>
                  <a:cubicBezTo>
                    <a:pt x="169" y="693"/>
                    <a:pt x="196" y="749"/>
                    <a:pt x="241" y="803"/>
                  </a:cubicBezTo>
                  <a:cubicBezTo>
                    <a:pt x="286" y="857"/>
                    <a:pt x="332" y="903"/>
                    <a:pt x="409" y="941"/>
                  </a:cubicBezTo>
                  <a:cubicBezTo>
                    <a:pt x="486" y="979"/>
                    <a:pt x="594" y="1009"/>
                    <a:pt x="703" y="1031"/>
                  </a:cubicBezTo>
                  <a:cubicBezTo>
                    <a:pt x="812" y="1053"/>
                    <a:pt x="918" y="1063"/>
                    <a:pt x="1063" y="1073"/>
                  </a:cubicBezTo>
                  <a:cubicBezTo>
                    <a:pt x="1208" y="1083"/>
                    <a:pt x="1467" y="1087"/>
                    <a:pt x="1573" y="1091"/>
                  </a:cubicBezTo>
                </a:path>
              </a:pathLst>
            </a:custGeom>
            <a:noFill/>
            <a:ln w="38100" cap="flat" cmpd="sng">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0" name="Freeform 18"/>
            <p:cNvSpPr>
              <a:spLocks/>
            </p:cNvSpPr>
            <p:nvPr/>
          </p:nvSpPr>
          <p:spPr bwMode="auto">
            <a:xfrm>
              <a:off x="1930400" y="3267075"/>
              <a:ext cx="2151063" cy="1212850"/>
            </a:xfrm>
            <a:custGeom>
              <a:avLst/>
              <a:gdLst>
                <a:gd name="T0" fmla="*/ 0 w 1542"/>
                <a:gd name="T1" fmla="*/ 0 h 852"/>
                <a:gd name="T2" fmla="*/ 2147483646 w 1542"/>
                <a:gd name="T3" fmla="*/ 2147483646 h 852"/>
                <a:gd name="T4" fmla="*/ 2147483646 w 1542"/>
                <a:gd name="T5" fmla="*/ 2147483646 h 852"/>
                <a:gd name="T6" fmla="*/ 2147483646 w 1542"/>
                <a:gd name="T7" fmla="*/ 2147483646 h 852"/>
                <a:gd name="T8" fmla="*/ 2147483646 w 1542"/>
                <a:gd name="T9" fmla="*/ 2147483646 h 852"/>
                <a:gd name="T10" fmla="*/ 2147483646 w 1542"/>
                <a:gd name="T11" fmla="*/ 2147483646 h 852"/>
                <a:gd name="T12" fmla="*/ 2147483646 w 1542"/>
                <a:gd name="T13" fmla="*/ 2147483646 h 852"/>
                <a:gd name="T14" fmla="*/ 2147483646 w 1542"/>
                <a:gd name="T15" fmla="*/ 2147483646 h 852"/>
                <a:gd name="T16" fmla="*/ 2147483646 w 1542"/>
                <a:gd name="T17" fmla="*/ 2147483646 h 852"/>
                <a:gd name="T18" fmla="*/ 2147483646 w 1542"/>
                <a:gd name="T19" fmla="*/ 2147483646 h 852"/>
                <a:gd name="T20" fmla="*/ 2147483646 w 1542"/>
                <a:gd name="T21" fmla="*/ 2147483646 h 852"/>
                <a:gd name="T22" fmla="*/ 2147483646 w 1542"/>
                <a:gd name="T23" fmla="*/ 2147483646 h 8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42"/>
                <a:gd name="T37" fmla="*/ 0 h 852"/>
                <a:gd name="T38" fmla="*/ 1542 w 1542"/>
                <a:gd name="T39" fmla="*/ 852 h 85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42" h="852">
                  <a:moveTo>
                    <a:pt x="0" y="0"/>
                  </a:moveTo>
                  <a:cubicBezTo>
                    <a:pt x="11" y="47"/>
                    <a:pt x="37" y="185"/>
                    <a:pt x="66" y="282"/>
                  </a:cubicBezTo>
                  <a:cubicBezTo>
                    <a:pt x="95" y="379"/>
                    <a:pt x="142" y="505"/>
                    <a:pt x="174" y="582"/>
                  </a:cubicBezTo>
                  <a:cubicBezTo>
                    <a:pt x="206" y="659"/>
                    <a:pt x="231" y="702"/>
                    <a:pt x="258" y="744"/>
                  </a:cubicBezTo>
                  <a:cubicBezTo>
                    <a:pt x="285" y="786"/>
                    <a:pt x="307" y="817"/>
                    <a:pt x="336" y="834"/>
                  </a:cubicBezTo>
                  <a:cubicBezTo>
                    <a:pt x="365" y="851"/>
                    <a:pt x="394" y="852"/>
                    <a:pt x="432" y="846"/>
                  </a:cubicBezTo>
                  <a:cubicBezTo>
                    <a:pt x="470" y="840"/>
                    <a:pt x="521" y="813"/>
                    <a:pt x="564" y="798"/>
                  </a:cubicBezTo>
                  <a:cubicBezTo>
                    <a:pt x="607" y="783"/>
                    <a:pt x="633" y="771"/>
                    <a:pt x="690" y="756"/>
                  </a:cubicBezTo>
                  <a:cubicBezTo>
                    <a:pt x="747" y="741"/>
                    <a:pt x="832" y="721"/>
                    <a:pt x="906" y="708"/>
                  </a:cubicBezTo>
                  <a:cubicBezTo>
                    <a:pt x="980" y="695"/>
                    <a:pt x="1056" y="686"/>
                    <a:pt x="1134" y="678"/>
                  </a:cubicBezTo>
                  <a:cubicBezTo>
                    <a:pt x="1212" y="670"/>
                    <a:pt x="1306" y="664"/>
                    <a:pt x="1374" y="660"/>
                  </a:cubicBezTo>
                  <a:cubicBezTo>
                    <a:pt x="1442" y="656"/>
                    <a:pt x="1507" y="655"/>
                    <a:pt x="1542" y="654"/>
                  </a:cubicBezTo>
                </a:path>
              </a:pathLst>
            </a:custGeom>
            <a:noFill/>
            <a:ln w="38100" cmpd="sng">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9711" name="Group 19"/>
            <p:cNvGrpSpPr>
              <a:grpSpLocks/>
            </p:cNvGrpSpPr>
            <p:nvPr/>
          </p:nvGrpSpPr>
          <p:grpSpPr bwMode="auto">
            <a:xfrm>
              <a:off x="1287463" y="2346325"/>
              <a:ext cx="3414713" cy="3228975"/>
              <a:chOff x="3124" y="890"/>
              <a:chExt cx="2478" cy="2268"/>
            </a:xfrm>
          </p:grpSpPr>
          <p:sp>
            <p:nvSpPr>
              <p:cNvPr id="29718" name="Line 20"/>
              <p:cNvSpPr>
                <a:spLocks noChangeShapeType="1"/>
              </p:cNvSpPr>
              <p:nvPr/>
            </p:nvSpPr>
            <p:spPr bwMode="auto">
              <a:xfrm flipV="1">
                <a:off x="3424" y="981"/>
                <a:ext cx="0" cy="217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9" name="Line 21"/>
              <p:cNvSpPr>
                <a:spLocks noChangeShapeType="1"/>
              </p:cNvSpPr>
              <p:nvPr/>
            </p:nvSpPr>
            <p:spPr bwMode="auto">
              <a:xfrm rot="5400000" flipV="1">
                <a:off x="4332" y="1253"/>
                <a:ext cx="0" cy="1815"/>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20" name="Text Box 22"/>
              <p:cNvSpPr txBox="1">
                <a:spLocks noChangeArrowheads="1"/>
              </p:cNvSpPr>
              <p:nvPr/>
            </p:nvSpPr>
            <p:spPr bwMode="auto">
              <a:xfrm>
                <a:off x="3124" y="2070"/>
                <a:ext cx="346"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i="1">
                    <a:solidFill>
                      <a:srgbClr val="0000FF"/>
                    </a:solidFill>
                    <a:ea typeface="微软雅黑" panose="020B0503020204020204" pitchFamily="34" charset="-122"/>
                    <a:cs typeface="Times New Roman" panose="02020603050405020304" pitchFamily="18" charset="0"/>
                  </a:rPr>
                  <a:t>O</a:t>
                </a:r>
              </a:p>
            </p:txBody>
          </p:sp>
          <p:sp>
            <p:nvSpPr>
              <p:cNvPr id="29721" name="Text Box 23"/>
              <p:cNvSpPr txBox="1">
                <a:spLocks noChangeArrowheads="1"/>
              </p:cNvSpPr>
              <p:nvPr/>
            </p:nvSpPr>
            <p:spPr bwMode="auto">
              <a:xfrm>
                <a:off x="3152" y="890"/>
                <a:ext cx="272"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i="1">
                    <a:solidFill>
                      <a:srgbClr val="0000FF"/>
                    </a:solidFill>
                    <a:ea typeface="微软雅黑" panose="020B0503020204020204" pitchFamily="34" charset="-122"/>
                    <a:cs typeface="Times New Roman" panose="02020603050405020304" pitchFamily="18" charset="0"/>
                  </a:rPr>
                  <a:t>f</a:t>
                </a:r>
              </a:p>
            </p:txBody>
          </p:sp>
          <p:sp>
            <p:nvSpPr>
              <p:cNvPr id="29722" name="Text Box 24"/>
              <p:cNvSpPr txBox="1">
                <a:spLocks noChangeArrowheads="1"/>
              </p:cNvSpPr>
              <p:nvPr/>
            </p:nvSpPr>
            <p:spPr bwMode="auto">
              <a:xfrm>
                <a:off x="5284" y="2024"/>
                <a:ext cx="318"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i="1" dirty="0">
                    <a:solidFill>
                      <a:srgbClr val="0000FF"/>
                    </a:solidFill>
                    <a:ea typeface="微软雅黑" panose="020B0503020204020204" pitchFamily="34" charset="-122"/>
                    <a:cs typeface="Times New Roman" panose="02020603050405020304" pitchFamily="18" charset="0"/>
                  </a:rPr>
                  <a:t>r</a:t>
                </a:r>
              </a:p>
            </p:txBody>
          </p:sp>
        </p:grpSp>
        <p:sp>
          <p:nvSpPr>
            <p:cNvPr id="29712" name="Text Box 25"/>
            <p:cNvSpPr txBox="1">
              <a:spLocks noChangeArrowheads="1"/>
            </p:cNvSpPr>
            <p:nvPr/>
          </p:nvSpPr>
          <p:spPr bwMode="auto">
            <a:xfrm>
              <a:off x="1958975" y="4027488"/>
              <a:ext cx="5064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i="1" dirty="0">
                  <a:solidFill>
                    <a:srgbClr val="0000FF"/>
                  </a:solidFill>
                  <a:ea typeface="微软雅黑" panose="020B0503020204020204" pitchFamily="34" charset="-122"/>
                  <a:cs typeface="Times New Roman" panose="02020603050405020304" pitchFamily="18" charset="0"/>
                </a:rPr>
                <a:t>r</a:t>
              </a:r>
              <a:r>
                <a:rPr kumimoji="0" lang="en-US" altLang="zh-CN" sz="2800" baseline="-25000" dirty="0">
                  <a:solidFill>
                    <a:srgbClr val="0000FF"/>
                  </a:solidFill>
                  <a:ea typeface="微软雅黑" panose="020B0503020204020204" pitchFamily="34" charset="-122"/>
                  <a:cs typeface="Times New Roman" panose="02020603050405020304" pitchFamily="18" charset="0"/>
                </a:rPr>
                <a:t>0</a:t>
              </a:r>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p:sp>
          <p:nvSpPr>
            <p:cNvPr id="29713" name="Text Box 26"/>
            <p:cNvSpPr txBox="1">
              <a:spLocks noChangeArrowheads="1"/>
            </p:cNvSpPr>
            <p:nvPr/>
          </p:nvSpPr>
          <p:spPr bwMode="auto">
            <a:xfrm>
              <a:off x="1984375" y="2733675"/>
              <a:ext cx="9858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斥力</a:t>
              </a:r>
            </a:p>
          </p:txBody>
        </p:sp>
        <p:sp>
          <p:nvSpPr>
            <p:cNvPr id="29714" name="Text Box 27"/>
            <p:cNvSpPr txBox="1">
              <a:spLocks noChangeArrowheads="1"/>
            </p:cNvSpPr>
            <p:nvPr/>
          </p:nvSpPr>
          <p:spPr bwMode="auto">
            <a:xfrm>
              <a:off x="2147888" y="4737100"/>
              <a:ext cx="10823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引力</a:t>
              </a:r>
            </a:p>
          </p:txBody>
        </p:sp>
        <p:sp>
          <p:nvSpPr>
            <p:cNvPr id="29715" name="Text Box 28"/>
            <p:cNvSpPr txBox="1">
              <a:spLocks noChangeArrowheads="1"/>
            </p:cNvSpPr>
            <p:nvPr/>
          </p:nvSpPr>
          <p:spPr bwMode="auto">
            <a:xfrm>
              <a:off x="2085975" y="3732213"/>
              <a:ext cx="9768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合力</a:t>
              </a:r>
            </a:p>
          </p:txBody>
        </p:sp>
        <p:sp>
          <p:nvSpPr>
            <p:cNvPr id="29716" name="Freeform 29"/>
            <p:cNvSpPr>
              <a:spLocks/>
            </p:cNvSpPr>
            <p:nvPr/>
          </p:nvSpPr>
          <p:spPr bwMode="auto">
            <a:xfrm>
              <a:off x="1857375" y="2798763"/>
              <a:ext cx="2192338" cy="1971675"/>
            </a:xfrm>
            <a:custGeom>
              <a:avLst/>
              <a:gdLst>
                <a:gd name="T0" fmla="*/ 0 w 1573"/>
                <a:gd name="T1" fmla="*/ 0 h 1385"/>
                <a:gd name="T2" fmla="*/ 2147483646 w 1573"/>
                <a:gd name="T3" fmla="*/ 2147483646 h 1385"/>
                <a:gd name="T4" fmla="*/ 2147483646 w 1573"/>
                <a:gd name="T5" fmla="*/ 2147483646 h 1385"/>
                <a:gd name="T6" fmla="*/ 2147483646 w 1573"/>
                <a:gd name="T7" fmla="*/ 2147483646 h 1385"/>
                <a:gd name="T8" fmla="*/ 2147483646 w 1573"/>
                <a:gd name="T9" fmla="*/ 2147483646 h 1385"/>
                <a:gd name="T10" fmla="*/ 2147483646 w 1573"/>
                <a:gd name="T11" fmla="*/ 2147483646 h 1385"/>
                <a:gd name="T12" fmla="*/ 2147483646 w 1573"/>
                <a:gd name="T13" fmla="*/ 2147483646 h 1385"/>
                <a:gd name="T14" fmla="*/ 2147483646 w 1573"/>
                <a:gd name="T15" fmla="*/ 2147483646 h 1385"/>
                <a:gd name="T16" fmla="*/ 2147483646 w 1573"/>
                <a:gd name="T17" fmla="*/ 2147483646 h 1385"/>
                <a:gd name="T18" fmla="*/ 2147483646 w 1573"/>
                <a:gd name="T19" fmla="*/ 2147483646 h 1385"/>
                <a:gd name="T20" fmla="*/ 2147483646 w 1573"/>
                <a:gd name="T21" fmla="*/ 2147483646 h 1385"/>
                <a:gd name="T22" fmla="*/ 2147483646 w 1573"/>
                <a:gd name="T23" fmla="*/ 2147483646 h 13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73"/>
                <a:gd name="T37" fmla="*/ 0 h 1385"/>
                <a:gd name="T38" fmla="*/ 1573 w 1573"/>
                <a:gd name="T39" fmla="*/ 1385 h 13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73" h="1385">
                  <a:moveTo>
                    <a:pt x="0" y="0"/>
                  </a:moveTo>
                  <a:cubicBezTo>
                    <a:pt x="3" y="56"/>
                    <a:pt x="7" y="207"/>
                    <a:pt x="19" y="347"/>
                  </a:cubicBezTo>
                  <a:cubicBezTo>
                    <a:pt x="31" y="487"/>
                    <a:pt x="60" y="728"/>
                    <a:pt x="74" y="841"/>
                  </a:cubicBezTo>
                  <a:cubicBezTo>
                    <a:pt x="88" y="954"/>
                    <a:pt x="89" y="965"/>
                    <a:pt x="101" y="1024"/>
                  </a:cubicBezTo>
                  <a:cubicBezTo>
                    <a:pt x="113" y="1083"/>
                    <a:pt x="131" y="1149"/>
                    <a:pt x="146" y="1198"/>
                  </a:cubicBezTo>
                  <a:cubicBezTo>
                    <a:pt x="161" y="1247"/>
                    <a:pt x="171" y="1287"/>
                    <a:pt x="192" y="1317"/>
                  </a:cubicBezTo>
                  <a:cubicBezTo>
                    <a:pt x="213" y="1347"/>
                    <a:pt x="238" y="1377"/>
                    <a:pt x="275" y="1381"/>
                  </a:cubicBezTo>
                  <a:cubicBezTo>
                    <a:pt x="312" y="1385"/>
                    <a:pt x="362" y="1364"/>
                    <a:pt x="412" y="1344"/>
                  </a:cubicBezTo>
                  <a:cubicBezTo>
                    <a:pt x="462" y="1324"/>
                    <a:pt x="511" y="1292"/>
                    <a:pt x="576" y="1262"/>
                  </a:cubicBezTo>
                  <a:cubicBezTo>
                    <a:pt x="641" y="1232"/>
                    <a:pt x="706" y="1193"/>
                    <a:pt x="805" y="1161"/>
                  </a:cubicBezTo>
                  <a:cubicBezTo>
                    <a:pt x="904" y="1129"/>
                    <a:pt x="1043" y="1093"/>
                    <a:pt x="1171" y="1070"/>
                  </a:cubicBezTo>
                  <a:cubicBezTo>
                    <a:pt x="1299" y="1047"/>
                    <a:pt x="1489" y="1034"/>
                    <a:pt x="1573" y="1024"/>
                  </a:cubicBezTo>
                </a:path>
              </a:pathLst>
            </a:custGeom>
            <a:noFill/>
            <a:ln w="28575" cmpd="sng">
              <a:solidFill>
                <a:srgbClr val="FF66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717" name="Line 30"/>
            <p:cNvSpPr>
              <a:spLocks noChangeShapeType="1"/>
            </p:cNvSpPr>
            <p:nvPr/>
          </p:nvSpPr>
          <p:spPr bwMode="auto">
            <a:xfrm>
              <a:off x="2200275" y="4154488"/>
              <a:ext cx="0" cy="109855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089" name="Text Box 33"/>
          <p:cNvSpPr txBox="1">
            <a:spLocks noChangeArrowheads="1"/>
          </p:cNvSpPr>
          <p:nvPr/>
        </p:nvSpPr>
        <p:spPr bwMode="auto">
          <a:xfrm>
            <a:off x="6810376" y="3861714"/>
            <a:ext cx="24465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分子力为斥力 </a:t>
            </a:r>
          </a:p>
        </p:txBody>
      </p:sp>
      <p:sp>
        <p:nvSpPr>
          <p:cNvPr id="3090" name="Text Box 34"/>
          <p:cNvSpPr txBox="1">
            <a:spLocks noChangeArrowheads="1"/>
          </p:cNvSpPr>
          <p:nvPr/>
        </p:nvSpPr>
        <p:spPr bwMode="auto">
          <a:xfrm>
            <a:off x="6810376" y="3183851"/>
            <a:ext cx="24465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分子力为引力 </a:t>
            </a:r>
          </a:p>
        </p:txBody>
      </p:sp>
      <p:sp>
        <p:nvSpPr>
          <p:cNvPr id="3091" name="Text Box 36"/>
          <p:cNvSpPr txBox="1">
            <a:spLocks noChangeArrowheads="1"/>
          </p:cNvSpPr>
          <p:nvPr/>
        </p:nvSpPr>
        <p:spPr bwMode="auto">
          <a:xfrm>
            <a:off x="5529724" y="4530051"/>
            <a:ext cx="6318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i="1" dirty="0">
                <a:solidFill>
                  <a:srgbClr val="0000FF"/>
                </a:solidFill>
                <a:ea typeface="微软雅黑" panose="020B0503020204020204" pitchFamily="34" charset="-122"/>
                <a:cs typeface="Times New Roman" panose="02020603050405020304" pitchFamily="18" charset="0"/>
              </a:rPr>
              <a:t>r</a:t>
            </a:r>
            <a:r>
              <a:rPr kumimoji="0" lang="en-US" altLang="zh-CN" sz="2800" baseline="-25000" dirty="0">
                <a:solidFill>
                  <a:srgbClr val="0000FF"/>
                </a:solidFill>
                <a:ea typeface="微软雅黑" panose="020B0503020204020204" pitchFamily="34" charset="-122"/>
                <a:cs typeface="Times New Roman" panose="02020603050405020304" pitchFamily="18" charset="0"/>
              </a:rPr>
              <a:t>0</a:t>
            </a:r>
            <a:r>
              <a:rPr kumimoji="0" lang="en-US" altLang="zh-CN" sz="2800" dirty="0">
                <a:solidFill>
                  <a:srgbClr val="0000FF"/>
                </a:solidFill>
                <a:ea typeface="微软雅黑" panose="020B0503020204020204" pitchFamily="34" charset="-122"/>
                <a:cs typeface="Times New Roman" panose="02020603050405020304" pitchFamily="18" charset="0"/>
              </a:rPr>
              <a:t> </a:t>
            </a:r>
          </a:p>
        </p:txBody>
      </p:sp>
      <p:sp>
        <p:nvSpPr>
          <p:cNvPr id="3092" name="AutoShape 37"/>
          <p:cNvSpPr>
            <a:spLocks noChangeArrowheads="1"/>
          </p:cNvSpPr>
          <p:nvPr/>
        </p:nvSpPr>
        <p:spPr bwMode="auto">
          <a:xfrm>
            <a:off x="6167439" y="4761621"/>
            <a:ext cx="506412" cy="123825"/>
          </a:xfrm>
          <a:prstGeom prst="rightArrow">
            <a:avLst>
              <a:gd name="adj1" fmla="val 50000"/>
              <a:gd name="adj2" fmla="val 102243"/>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sp>
        <p:nvSpPr>
          <p:cNvPr id="3093" name="Text Box 38"/>
          <p:cNvSpPr txBox="1">
            <a:spLocks noChangeArrowheads="1"/>
          </p:cNvSpPr>
          <p:nvPr/>
        </p:nvSpPr>
        <p:spPr bwMode="auto">
          <a:xfrm>
            <a:off x="6808790" y="4552276"/>
            <a:ext cx="29405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a:solidFill>
                  <a:srgbClr val="0000FF"/>
                </a:solidFill>
                <a:ea typeface="微软雅黑" panose="020B0503020204020204" pitchFamily="34" charset="-122"/>
                <a:cs typeface="Times New Roman" panose="02020603050405020304" pitchFamily="18" charset="0"/>
              </a:rPr>
              <a:t>分子有效直径</a:t>
            </a:r>
          </a:p>
        </p:txBody>
      </p:sp>
      <p:sp>
        <p:nvSpPr>
          <p:cNvPr id="3094" name="Text Box 13"/>
          <p:cNvSpPr txBox="1">
            <a:spLocks noChangeArrowheads="1"/>
          </p:cNvSpPr>
          <p:nvPr/>
        </p:nvSpPr>
        <p:spPr bwMode="auto">
          <a:xfrm>
            <a:off x="7667626" y="2420938"/>
            <a:ext cx="2200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a:solidFill>
                  <a:srgbClr val="0000FF"/>
                </a:solidFill>
                <a:ea typeface="微软雅黑" panose="020B0503020204020204" pitchFamily="34" charset="-122"/>
                <a:cs typeface="Times New Roman" panose="02020603050405020304" pitchFamily="18" charset="0"/>
              </a:rPr>
              <a:t>( </a:t>
            </a:r>
            <a:r>
              <a:rPr kumimoji="0" lang="zh-CN" altLang="en-US" sz="2800">
                <a:solidFill>
                  <a:srgbClr val="0000FF"/>
                </a:solidFill>
                <a:ea typeface="微软雅黑" panose="020B0503020204020204" pitchFamily="34" charset="-122"/>
                <a:cs typeface="Times New Roman" panose="02020603050405020304" pitchFamily="18" charset="0"/>
              </a:rPr>
              <a:t>平衡位置 </a:t>
            </a:r>
            <a:r>
              <a:rPr kumimoji="0" lang="en-US" altLang="zh-CN" sz="2800">
                <a:solidFill>
                  <a:srgbClr val="0000FF"/>
                </a:solidFill>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7" name="矩形 26"/>
              <p:cNvSpPr/>
              <p:nvPr/>
            </p:nvSpPr>
            <p:spPr>
              <a:xfrm flipH="1">
                <a:off x="5485480" y="2448562"/>
                <a:ext cx="195436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10</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p>
            </p:txBody>
          </p:sp>
        </mc:Choice>
        <mc:Fallback xmlns="">
          <p:sp>
            <p:nvSpPr>
              <p:cNvPr id="27" name="矩形 26"/>
              <p:cNvSpPr>
                <a:spLocks noRot="1" noChangeAspect="1" noMove="1" noResize="1" noEditPoints="1" noAdjustHandles="1" noChangeArrowheads="1" noChangeShapeType="1" noTextEdit="1"/>
              </p:cNvSpPr>
              <p:nvPr/>
            </p:nvSpPr>
            <p:spPr>
              <a:xfrm flipH="1">
                <a:off x="5485480" y="2448562"/>
                <a:ext cx="195436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flipH="1">
                <a:off x="5485480" y="3171806"/>
                <a:ext cx="118837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i="1" dirty="0"/>
              </a:p>
            </p:txBody>
          </p:sp>
        </mc:Choice>
        <mc:Fallback xmlns="">
          <p:sp>
            <p:nvSpPr>
              <p:cNvPr id="28" name="矩形 27"/>
              <p:cNvSpPr>
                <a:spLocks noRot="1" noChangeAspect="1" noMove="1" noResize="1" noEditPoints="1" noAdjustHandles="1" noChangeArrowheads="1" noChangeShapeType="1" noTextEdit="1"/>
              </p:cNvSpPr>
              <p:nvPr/>
            </p:nvSpPr>
            <p:spPr>
              <a:xfrm flipH="1">
                <a:off x="5485480" y="3171806"/>
                <a:ext cx="118837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flipH="1">
                <a:off x="5485480" y="3838884"/>
                <a:ext cx="118837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i="1">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i="1" dirty="0"/>
              </a:p>
            </p:txBody>
          </p:sp>
        </mc:Choice>
        <mc:Fallback xmlns="">
          <p:sp>
            <p:nvSpPr>
              <p:cNvPr id="29" name="矩形 28"/>
              <p:cNvSpPr>
                <a:spLocks noRot="1" noChangeAspect="1" noMove="1" noResize="1" noEditPoints="1" noAdjustHandles="1" noChangeArrowheads="1" noChangeShapeType="1" noTextEdit="1"/>
              </p:cNvSpPr>
              <p:nvPr/>
            </p:nvSpPr>
            <p:spPr>
              <a:xfrm flipH="1">
                <a:off x="5485480" y="3838884"/>
                <a:ext cx="1188371"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58237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6508"/>
                                        </p:tgtEl>
                                        <p:attrNameLst>
                                          <p:attrName>style.visibility</p:attrName>
                                        </p:attrNameLst>
                                      </p:cBhvr>
                                      <p:to>
                                        <p:strVal val="visible"/>
                                      </p:to>
                                    </p:set>
                                    <p:animEffect transition="in" filter="blinds(horizontal)">
                                      <p:cBhvr>
                                        <p:cTn id="7" dur="500"/>
                                        <p:tgtEl>
                                          <p:spTgt spid="10650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94"/>
                                        </p:tgtEl>
                                        <p:attrNameLst>
                                          <p:attrName>style.visibility</p:attrName>
                                        </p:attrNameLst>
                                      </p:cBhvr>
                                      <p:to>
                                        <p:strVal val="visible"/>
                                      </p:to>
                                    </p:set>
                                    <p:animEffect transition="in" filter="wipe(left)">
                                      <p:cBhvr>
                                        <p:cTn id="22" dur="500"/>
                                        <p:tgtEl>
                                          <p:spTgt spid="30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090"/>
                                        </p:tgtEl>
                                        <p:attrNameLst>
                                          <p:attrName>style.visibility</p:attrName>
                                        </p:attrNameLst>
                                      </p:cBhvr>
                                      <p:to>
                                        <p:strVal val="visible"/>
                                      </p:to>
                                    </p:set>
                                    <p:animEffect transition="in" filter="wipe(left)">
                                      <p:cBhvr>
                                        <p:cTn id="32" dur="500"/>
                                        <p:tgtEl>
                                          <p:spTgt spid="309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89"/>
                                        </p:tgtEl>
                                        <p:attrNameLst>
                                          <p:attrName>style.visibility</p:attrName>
                                        </p:attrNameLst>
                                      </p:cBhvr>
                                      <p:to>
                                        <p:strVal val="visible"/>
                                      </p:to>
                                    </p:set>
                                    <p:animEffect transition="in" filter="wipe(left)">
                                      <p:cBhvr>
                                        <p:cTn id="42" dur="500"/>
                                        <p:tgtEl>
                                          <p:spTgt spid="308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091"/>
                                        </p:tgtEl>
                                        <p:attrNameLst>
                                          <p:attrName>style.visibility</p:attrName>
                                        </p:attrNameLst>
                                      </p:cBhvr>
                                      <p:to>
                                        <p:strVal val="visible"/>
                                      </p:to>
                                    </p:set>
                                    <p:animEffect transition="in" filter="wipe(left)">
                                      <p:cBhvr>
                                        <p:cTn id="47" dur="500"/>
                                        <p:tgtEl>
                                          <p:spTgt spid="309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092"/>
                                        </p:tgtEl>
                                        <p:attrNameLst>
                                          <p:attrName>style.visibility</p:attrName>
                                        </p:attrNameLst>
                                      </p:cBhvr>
                                      <p:to>
                                        <p:strVal val="visible"/>
                                      </p:to>
                                    </p:set>
                                    <p:animEffect transition="in" filter="wipe(left)">
                                      <p:cBhvr>
                                        <p:cTn id="52" dur="500"/>
                                        <p:tgtEl>
                                          <p:spTgt spid="309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93"/>
                                        </p:tgtEl>
                                        <p:attrNameLst>
                                          <p:attrName>style.visibility</p:attrName>
                                        </p:attrNameLst>
                                      </p:cBhvr>
                                      <p:to>
                                        <p:strVal val="visible"/>
                                      </p:to>
                                    </p:set>
                                    <p:animEffect transition="in" filter="wipe(left)">
                                      <p:cBhvr>
                                        <p:cTn id="57" dur="500"/>
                                        <p:tgtEl>
                                          <p:spTgt spid="3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08" grpId="0"/>
      <p:bldP spid="3089" grpId="0"/>
      <p:bldP spid="3090" grpId="0"/>
      <p:bldP spid="3091" grpId="0"/>
      <p:bldP spid="3092" grpId="0" animBg="1"/>
      <p:bldP spid="3093" grpId="0"/>
      <p:bldP spid="3094" grpId="0"/>
      <p:bldP spid="27" grpId="0"/>
      <p:bldP spid="28" grpId="0"/>
      <p:bldP spid="29"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50" name="AutoShape 10"/>
          <p:cNvSpPr>
            <a:spLocks noChangeArrowheads="1"/>
          </p:cNvSpPr>
          <p:nvPr/>
        </p:nvSpPr>
        <p:spPr bwMode="auto">
          <a:xfrm>
            <a:off x="700504" y="1204314"/>
            <a:ext cx="8208962" cy="3384550"/>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rgbClr val="0000FF"/>
              </a:solidFill>
            </a:endParaRPr>
          </a:p>
        </p:txBody>
      </p:sp>
      <p:grpSp>
        <p:nvGrpSpPr>
          <p:cNvPr id="3" name="组合 2"/>
          <p:cNvGrpSpPr/>
          <p:nvPr/>
        </p:nvGrpSpPr>
        <p:grpSpPr>
          <a:xfrm>
            <a:off x="916404" y="1340114"/>
            <a:ext cx="8435974" cy="868522"/>
            <a:chOff x="916404" y="1340114"/>
            <a:chExt cx="8435974" cy="868522"/>
          </a:xfrm>
        </p:grpSpPr>
        <p:sp>
          <p:nvSpPr>
            <p:cNvPr id="65543" name="Text Box 4"/>
            <p:cNvSpPr txBox="1">
              <a:spLocks noChangeArrowheads="1"/>
            </p:cNvSpPr>
            <p:nvPr/>
          </p:nvSpPr>
          <p:spPr bwMode="auto">
            <a:xfrm>
              <a:off x="1227554" y="1340114"/>
              <a:ext cx="8124824" cy="86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28600" indent="-228600" algn="just" eaLnBrk="1" hangingPunct="1">
                <a:lnSpc>
                  <a:spcPct val="90000"/>
                </a:lnSpc>
                <a:buFontTx/>
                <a:buNone/>
                <a:defRPr kumimoji="1"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685800" indent="-228600" eaLnBrk="0" hangingPunct="0">
                <a:lnSpc>
                  <a:spcPct val="90000"/>
                </a:lnSpc>
                <a:spcBef>
                  <a:spcPts val="500"/>
                </a:spcBef>
                <a:buFont typeface="Arial" charset="0"/>
                <a:buChar char="•"/>
                <a:defRPr sz="2400">
                  <a:latin typeface="+mn-lt"/>
                  <a:ea typeface="+mn-ea"/>
                </a:defRPr>
              </a:lvl2pPr>
              <a:lvl3pPr marL="1143000" indent="-228600" eaLnBrk="0" hangingPunct="0">
                <a:lnSpc>
                  <a:spcPct val="90000"/>
                </a:lnSpc>
                <a:spcBef>
                  <a:spcPts val="500"/>
                </a:spcBef>
                <a:buFont typeface="Arial" charset="0"/>
                <a:buChar char="•"/>
                <a:defRPr sz="2000">
                  <a:latin typeface="+mn-lt"/>
                  <a:ea typeface="+mn-ea"/>
                </a:defRPr>
              </a:lvl3pPr>
              <a:lvl4pPr marL="1600200" indent="-228600" eaLnBrk="0" hangingPunct="0">
                <a:lnSpc>
                  <a:spcPct val="90000"/>
                </a:lnSpc>
                <a:spcBef>
                  <a:spcPts val="500"/>
                </a:spcBef>
                <a:buFont typeface="Arial" charset="0"/>
                <a:buChar char="•"/>
                <a:defRPr>
                  <a:latin typeface="+mn-lt"/>
                  <a:ea typeface="+mn-ea"/>
                </a:defRPr>
              </a:lvl4pPr>
              <a:lvl5pPr marL="2057400" indent="-228600" eaLnBrk="0" hangingPunct="0">
                <a:lnSpc>
                  <a:spcPct val="90000"/>
                </a:lnSpc>
                <a:spcBef>
                  <a:spcPts val="500"/>
                </a:spcBef>
                <a:buFont typeface="Arial" charset="0"/>
                <a:buChar char="•"/>
                <a:defRPr>
                  <a:latin typeface="+mn-lt"/>
                  <a:ea typeface="+mn-ea"/>
                </a:defRPr>
              </a:lvl5pPr>
              <a:lvl6pPr marL="2514600" indent="-228600">
                <a:lnSpc>
                  <a:spcPct val="90000"/>
                </a:lnSpc>
                <a:spcBef>
                  <a:spcPts val="500"/>
                </a:spcBef>
                <a:buFont typeface="Arial" pitchFamily="34" charset="0"/>
                <a:buChar char="•"/>
                <a:defRPr sz="1800">
                  <a:latin typeface="+mn-lt"/>
                  <a:ea typeface="+mn-ea"/>
                </a:defRPr>
              </a:lvl6pPr>
              <a:lvl7pPr marL="2971800" indent="-228600">
                <a:lnSpc>
                  <a:spcPct val="90000"/>
                </a:lnSpc>
                <a:spcBef>
                  <a:spcPts val="500"/>
                </a:spcBef>
                <a:buFont typeface="Arial" pitchFamily="34" charset="0"/>
                <a:buChar char="•"/>
                <a:defRPr sz="1800">
                  <a:latin typeface="+mn-lt"/>
                  <a:ea typeface="+mn-ea"/>
                </a:defRPr>
              </a:lvl7pPr>
              <a:lvl8pPr marL="3429000" indent="-228600">
                <a:lnSpc>
                  <a:spcPct val="90000"/>
                </a:lnSpc>
                <a:spcBef>
                  <a:spcPts val="500"/>
                </a:spcBef>
                <a:buFont typeface="Arial" pitchFamily="34" charset="0"/>
                <a:buChar char="•"/>
                <a:defRPr sz="1800">
                  <a:latin typeface="+mn-lt"/>
                  <a:ea typeface="+mn-ea"/>
                </a:defRPr>
              </a:lvl8pPr>
              <a:lvl9pPr marL="3886200" indent="-228600">
                <a:lnSpc>
                  <a:spcPct val="90000"/>
                </a:lnSpc>
                <a:spcBef>
                  <a:spcPts val="500"/>
                </a:spcBef>
                <a:buFont typeface="Arial" pitchFamily="34" charset="0"/>
                <a:buChar char="•"/>
                <a:defRPr sz="1800">
                  <a:latin typeface="+mn-lt"/>
                  <a:ea typeface="+mn-ea"/>
                </a:defRPr>
              </a:lvl9pPr>
            </a:lstStyle>
            <a:p>
              <a:pPr marL="0" indent="0"/>
              <a:r>
                <a:rPr lang="zh-CN" altLang="en-US" dirty="0">
                  <a:solidFill>
                    <a:srgbClr val="FF0000"/>
                  </a:solidFill>
                </a:rPr>
                <a:t>分子可以看作质点</a:t>
              </a:r>
              <a:r>
                <a:rPr lang="zh-CN" altLang="en-US" dirty="0"/>
                <a:t>，其大小可以忽略，每一个分子的</a:t>
              </a:r>
              <a:r>
                <a:rPr lang="zh-CN" altLang="en-US" dirty="0">
                  <a:solidFill>
                    <a:srgbClr val="FF0000"/>
                  </a:solidFill>
                </a:rPr>
                <a:t>运动服从牛顿运动定律</a:t>
              </a:r>
              <a:r>
                <a:rPr lang="zh-CN" altLang="en-US" dirty="0"/>
                <a:t>。</a:t>
              </a:r>
            </a:p>
          </p:txBody>
        </p:sp>
        <p:pic>
          <p:nvPicPr>
            <p:cNvPr id="31754" name="Picture 7"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404" y="1407268"/>
              <a:ext cx="312737" cy="29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916404" y="2423528"/>
            <a:ext cx="8435974" cy="868522"/>
            <a:chOff x="916404" y="2423528"/>
            <a:chExt cx="8435974" cy="868522"/>
          </a:xfrm>
        </p:grpSpPr>
        <p:sp>
          <p:nvSpPr>
            <p:cNvPr id="56328" name="Text Box 5"/>
            <p:cNvSpPr txBox="1">
              <a:spLocks noChangeArrowheads="1"/>
            </p:cNvSpPr>
            <p:nvPr/>
          </p:nvSpPr>
          <p:spPr bwMode="auto">
            <a:xfrm>
              <a:off x="1227554" y="2423528"/>
              <a:ext cx="8124824" cy="86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228600" indent="-228600" algn="just" eaLnBrk="1" hangingPunct="1">
                <a:lnSpc>
                  <a:spcPct val="90000"/>
                </a:lnSpc>
                <a:buFontTx/>
                <a:buNone/>
                <a:defRPr kumimoji="1"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685800" indent="-228600" eaLnBrk="0" hangingPunct="0">
                <a:lnSpc>
                  <a:spcPct val="90000"/>
                </a:lnSpc>
                <a:spcBef>
                  <a:spcPts val="500"/>
                </a:spcBef>
                <a:buFont typeface="Arial" charset="0"/>
                <a:buChar char="•"/>
                <a:defRPr sz="2400">
                  <a:latin typeface="+mn-lt"/>
                  <a:ea typeface="+mn-ea"/>
                </a:defRPr>
              </a:lvl2pPr>
              <a:lvl3pPr marL="1143000" indent="-228600" eaLnBrk="0" hangingPunct="0">
                <a:lnSpc>
                  <a:spcPct val="90000"/>
                </a:lnSpc>
                <a:spcBef>
                  <a:spcPts val="500"/>
                </a:spcBef>
                <a:buFont typeface="Arial" charset="0"/>
                <a:buChar char="•"/>
                <a:defRPr sz="2000">
                  <a:latin typeface="+mn-lt"/>
                  <a:ea typeface="+mn-ea"/>
                </a:defRPr>
              </a:lvl3pPr>
              <a:lvl4pPr marL="1600200" indent="-228600" eaLnBrk="0" hangingPunct="0">
                <a:lnSpc>
                  <a:spcPct val="90000"/>
                </a:lnSpc>
                <a:spcBef>
                  <a:spcPts val="500"/>
                </a:spcBef>
                <a:buFont typeface="Arial" charset="0"/>
                <a:buChar char="•"/>
                <a:defRPr>
                  <a:latin typeface="+mn-lt"/>
                  <a:ea typeface="+mn-ea"/>
                </a:defRPr>
              </a:lvl4pPr>
              <a:lvl5pPr marL="2057400" indent="-228600" eaLnBrk="0" hangingPunct="0">
                <a:lnSpc>
                  <a:spcPct val="90000"/>
                </a:lnSpc>
                <a:spcBef>
                  <a:spcPts val="500"/>
                </a:spcBef>
                <a:buFont typeface="Arial" charset="0"/>
                <a:buChar char="•"/>
                <a:defRPr>
                  <a:latin typeface="+mn-lt"/>
                  <a:ea typeface="+mn-ea"/>
                </a:defRPr>
              </a:lvl5pPr>
              <a:lvl6pPr marL="2514600" indent="-228600">
                <a:lnSpc>
                  <a:spcPct val="90000"/>
                </a:lnSpc>
                <a:spcBef>
                  <a:spcPts val="500"/>
                </a:spcBef>
                <a:buFont typeface="Arial" pitchFamily="34" charset="0"/>
                <a:buChar char="•"/>
                <a:defRPr sz="1800">
                  <a:latin typeface="+mn-lt"/>
                  <a:ea typeface="+mn-ea"/>
                </a:defRPr>
              </a:lvl6pPr>
              <a:lvl7pPr marL="2971800" indent="-228600">
                <a:lnSpc>
                  <a:spcPct val="90000"/>
                </a:lnSpc>
                <a:spcBef>
                  <a:spcPts val="500"/>
                </a:spcBef>
                <a:buFont typeface="Arial" pitchFamily="34" charset="0"/>
                <a:buChar char="•"/>
                <a:defRPr sz="1800">
                  <a:latin typeface="+mn-lt"/>
                  <a:ea typeface="+mn-ea"/>
                </a:defRPr>
              </a:lvl7pPr>
              <a:lvl8pPr marL="3429000" indent="-228600">
                <a:lnSpc>
                  <a:spcPct val="90000"/>
                </a:lnSpc>
                <a:spcBef>
                  <a:spcPts val="500"/>
                </a:spcBef>
                <a:buFont typeface="Arial" pitchFamily="34" charset="0"/>
                <a:buChar char="•"/>
                <a:defRPr sz="1800">
                  <a:latin typeface="+mn-lt"/>
                  <a:ea typeface="+mn-ea"/>
                </a:defRPr>
              </a:lvl8pPr>
              <a:lvl9pPr marL="3886200" indent="-228600">
                <a:lnSpc>
                  <a:spcPct val="90000"/>
                </a:lnSpc>
                <a:spcBef>
                  <a:spcPts val="500"/>
                </a:spcBef>
                <a:buFont typeface="Arial" pitchFamily="34" charset="0"/>
                <a:buChar char="•"/>
                <a:defRPr sz="1800">
                  <a:latin typeface="+mn-lt"/>
                  <a:ea typeface="+mn-ea"/>
                </a:defRPr>
              </a:lvl9pPr>
            </a:lstStyle>
            <a:p>
              <a:pPr marL="0" indent="0"/>
              <a:r>
                <a:rPr lang="zh-CN" altLang="en-US" dirty="0">
                  <a:solidFill>
                    <a:srgbClr val="FF0000"/>
                  </a:solidFill>
                </a:rPr>
                <a:t>分子之间的相互作用可以忽略，分子所受的重力也可以忽略。</a:t>
              </a:r>
            </a:p>
          </p:txBody>
        </p:sp>
        <p:pic>
          <p:nvPicPr>
            <p:cNvPr id="31755" name="Picture 8"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404" y="2559328"/>
              <a:ext cx="312737" cy="29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p:cNvGrpSpPr/>
          <p:nvPr/>
        </p:nvGrpSpPr>
        <p:grpSpPr>
          <a:xfrm>
            <a:off x="916404" y="3457696"/>
            <a:ext cx="8435974" cy="868522"/>
            <a:chOff x="916404" y="3457696"/>
            <a:chExt cx="8435974" cy="868522"/>
          </a:xfrm>
        </p:grpSpPr>
        <p:sp>
          <p:nvSpPr>
            <p:cNvPr id="56329" name="Text Box 6"/>
            <p:cNvSpPr txBox="1">
              <a:spLocks noChangeArrowheads="1"/>
            </p:cNvSpPr>
            <p:nvPr/>
          </p:nvSpPr>
          <p:spPr bwMode="auto">
            <a:xfrm>
              <a:off x="1227554" y="3457696"/>
              <a:ext cx="8124824" cy="868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marL="228600" indent="-228600" algn="just" eaLnBrk="1" hangingPunct="1">
                <a:lnSpc>
                  <a:spcPct val="90000"/>
                </a:lnSpc>
                <a:buFontTx/>
                <a:buNone/>
                <a:defRPr kumimoji="1"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685800" indent="-228600" eaLnBrk="0" hangingPunct="0">
                <a:lnSpc>
                  <a:spcPct val="90000"/>
                </a:lnSpc>
                <a:spcBef>
                  <a:spcPts val="500"/>
                </a:spcBef>
                <a:buFont typeface="Arial" charset="0"/>
                <a:buChar char="•"/>
                <a:defRPr sz="2400">
                  <a:latin typeface="+mn-lt"/>
                  <a:ea typeface="+mn-ea"/>
                </a:defRPr>
              </a:lvl2pPr>
              <a:lvl3pPr marL="1143000" indent="-228600" eaLnBrk="0" hangingPunct="0">
                <a:lnSpc>
                  <a:spcPct val="90000"/>
                </a:lnSpc>
                <a:spcBef>
                  <a:spcPts val="500"/>
                </a:spcBef>
                <a:buFont typeface="Arial" charset="0"/>
                <a:buChar char="•"/>
                <a:defRPr sz="2000">
                  <a:latin typeface="+mn-lt"/>
                  <a:ea typeface="+mn-ea"/>
                </a:defRPr>
              </a:lvl3pPr>
              <a:lvl4pPr marL="1600200" indent="-228600" eaLnBrk="0" hangingPunct="0">
                <a:lnSpc>
                  <a:spcPct val="90000"/>
                </a:lnSpc>
                <a:spcBef>
                  <a:spcPts val="500"/>
                </a:spcBef>
                <a:buFont typeface="Arial" charset="0"/>
                <a:buChar char="•"/>
                <a:defRPr>
                  <a:latin typeface="+mn-lt"/>
                  <a:ea typeface="+mn-ea"/>
                </a:defRPr>
              </a:lvl4pPr>
              <a:lvl5pPr marL="2057400" indent="-228600" eaLnBrk="0" hangingPunct="0">
                <a:lnSpc>
                  <a:spcPct val="90000"/>
                </a:lnSpc>
                <a:spcBef>
                  <a:spcPts val="500"/>
                </a:spcBef>
                <a:buFont typeface="Arial" charset="0"/>
                <a:buChar char="•"/>
                <a:defRPr>
                  <a:latin typeface="+mn-lt"/>
                  <a:ea typeface="+mn-ea"/>
                </a:defRPr>
              </a:lvl5pPr>
              <a:lvl6pPr marL="2514600" indent="-228600">
                <a:lnSpc>
                  <a:spcPct val="90000"/>
                </a:lnSpc>
                <a:spcBef>
                  <a:spcPts val="500"/>
                </a:spcBef>
                <a:buFont typeface="Arial" pitchFamily="34" charset="0"/>
                <a:buChar char="•"/>
                <a:defRPr sz="1800">
                  <a:latin typeface="+mn-lt"/>
                  <a:ea typeface="+mn-ea"/>
                </a:defRPr>
              </a:lvl6pPr>
              <a:lvl7pPr marL="2971800" indent="-228600">
                <a:lnSpc>
                  <a:spcPct val="90000"/>
                </a:lnSpc>
                <a:spcBef>
                  <a:spcPts val="500"/>
                </a:spcBef>
                <a:buFont typeface="Arial" pitchFamily="34" charset="0"/>
                <a:buChar char="•"/>
                <a:defRPr sz="1800">
                  <a:latin typeface="+mn-lt"/>
                  <a:ea typeface="+mn-ea"/>
                </a:defRPr>
              </a:lvl7pPr>
              <a:lvl8pPr marL="3429000" indent="-228600">
                <a:lnSpc>
                  <a:spcPct val="90000"/>
                </a:lnSpc>
                <a:spcBef>
                  <a:spcPts val="500"/>
                </a:spcBef>
                <a:buFont typeface="Arial" pitchFamily="34" charset="0"/>
                <a:buChar char="•"/>
                <a:defRPr sz="1800">
                  <a:latin typeface="+mn-lt"/>
                  <a:ea typeface="+mn-ea"/>
                </a:defRPr>
              </a:lvl8pPr>
              <a:lvl9pPr marL="3886200" indent="-228600">
                <a:lnSpc>
                  <a:spcPct val="90000"/>
                </a:lnSpc>
                <a:spcBef>
                  <a:spcPts val="500"/>
                </a:spcBef>
                <a:buFont typeface="Arial" pitchFamily="34" charset="0"/>
                <a:buChar char="•"/>
                <a:defRPr sz="1800">
                  <a:latin typeface="+mn-lt"/>
                  <a:ea typeface="+mn-ea"/>
                </a:defRPr>
              </a:lvl9pPr>
            </a:lstStyle>
            <a:p>
              <a:pPr marL="0" indent="0"/>
              <a:r>
                <a:rPr lang="zh-CN" altLang="en-US" dirty="0"/>
                <a:t>分子之间的碰撞，分子与器壁之间的碰撞是</a:t>
              </a:r>
              <a:r>
                <a:rPr lang="zh-CN" altLang="en-US" dirty="0">
                  <a:solidFill>
                    <a:srgbClr val="FF0000"/>
                  </a:solidFill>
                </a:rPr>
                <a:t>完全弹性碰撞</a:t>
              </a:r>
              <a:r>
                <a:rPr lang="zh-CN" altLang="en-US" dirty="0"/>
                <a:t>。</a:t>
              </a:r>
            </a:p>
          </p:txBody>
        </p:sp>
        <p:pic>
          <p:nvPicPr>
            <p:cNvPr id="31756" name="Picture 9"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404" y="3574096"/>
              <a:ext cx="312737" cy="29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 name="Text Box 34"/>
          <p:cNvSpPr txBox="1">
            <a:spLocks noChangeArrowheads="1"/>
          </p:cNvSpPr>
          <p:nvPr/>
        </p:nvSpPr>
        <p:spPr bwMode="auto">
          <a:xfrm>
            <a:off x="700504" y="4538895"/>
            <a:ext cx="961360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Tx/>
              <a:buNone/>
              <a:defRPr kumimoji="0"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即理想气体是大量的不断做无规则运动的、本身体积可以略去不计的、彼此间相互作用可不考虑的弹性小球的集合。</a:t>
            </a:r>
          </a:p>
        </p:txBody>
      </p:sp>
      <p:sp>
        <p:nvSpPr>
          <p:cNvPr id="14" name="Text Box 3"/>
          <p:cNvSpPr txBox="1">
            <a:spLocks noChangeArrowheads="1"/>
          </p:cNvSpPr>
          <p:nvPr/>
        </p:nvSpPr>
        <p:spPr bwMode="auto">
          <a:xfrm>
            <a:off x="701040" y="532434"/>
            <a:ext cx="771409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6600CC"/>
                </a:solidFill>
                <a:ea typeface="微软雅黑" panose="020B0503020204020204" pitchFamily="34" charset="-122"/>
                <a:cs typeface="Times New Roman" panose="02020603050405020304" pitchFamily="18" charset="0"/>
              </a:rPr>
              <a:t>二、理想气体的分子模型（ </a:t>
            </a:r>
            <a:r>
              <a:rPr kumimoji="0" lang="en-US" altLang="zh-CN" sz="2800" dirty="0">
                <a:solidFill>
                  <a:srgbClr val="6600CC"/>
                </a:solidFill>
                <a:ea typeface="微软雅黑" panose="020B0503020204020204" pitchFamily="34" charset="-122"/>
                <a:cs typeface="Times New Roman" panose="02020603050405020304" pitchFamily="18" charset="0"/>
              </a:rPr>
              <a:t>Molecular model</a:t>
            </a:r>
            <a:r>
              <a:rPr kumimoji="0" lang="zh-CN" altLang="en-US" sz="2800" dirty="0">
                <a:solidFill>
                  <a:srgbClr val="6600CC"/>
                </a:solidFill>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94812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33"/>
                                        </p:tgtEl>
                                        <p:attrNameLst>
                                          <p:attrName>style.visibility</p:attrName>
                                        </p:attrNameLst>
                                      </p:cBhvr>
                                      <p:to>
                                        <p:strVal val="visible"/>
                                      </p:to>
                                    </p:set>
                                    <p:animEffect transition="in" filter="wipe(left)">
                                      <p:cBhvr>
                                        <p:cTn id="27" dur="75"/>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utoUpdateAnimBg="0"/>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 name="组合 3"/>
          <p:cNvGrpSpPr/>
          <p:nvPr/>
        </p:nvGrpSpPr>
        <p:grpSpPr>
          <a:xfrm>
            <a:off x="924238" y="1420462"/>
            <a:ext cx="7626350" cy="522307"/>
            <a:chOff x="924238" y="1420462"/>
            <a:chExt cx="7626350" cy="522307"/>
          </a:xfrm>
        </p:grpSpPr>
        <p:sp>
          <p:nvSpPr>
            <p:cNvPr id="4115" name="Text Box 4"/>
            <p:cNvSpPr txBox="1">
              <a:spLocks noChangeArrowheads="1"/>
            </p:cNvSpPr>
            <p:nvPr/>
          </p:nvSpPr>
          <p:spPr bwMode="auto">
            <a:xfrm>
              <a:off x="1235388" y="1420462"/>
              <a:ext cx="7315200" cy="522307"/>
            </a:xfrm>
            <a:prstGeom prst="rect">
              <a:avLst/>
            </a:prstGeom>
            <a:noFill/>
            <a:ln w="9525">
              <a:noFill/>
              <a:miter lim="800000"/>
              <a:headEnd/>
              <a:tailEnd/>
            </a:ln>
          </p:spPr>
          <p:txBody>
            <a:bodyPr>
              <a:spAutoFit/>
            </a:bodyPr>
            <a:lstStyle/>
            <a:p>
              <a:pPr eaLnBrk="1" hangingPunct="1">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容器内各处的气体</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分子数密度均相同</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33814" name="Picture 7"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238" y="1531860"/>
              <a:ext cx="312737" cy="29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组合 4"/>
          <p:cNvGrpSpPr/>
          <p:nvPr/>
        </p:nvGrpSpPr>
        <p:grpSpPr>
          <a:xfrm>
            <a:off x="924238" y="2362724"/>
            <a:ext cx="7848600" cy="523799"/>
            <a:chOff x="924238" y="2362724"/>
            <a:chExt cx="7848600" cy="523799"/>
          </a:xfrm>
        </p:grpSpPr>
        <p:sp>
          <p:nvSpPr>
            <p:cNvPr id="4116" name="Text Box 5"/>
            <p:cNvSpPr txBox="1">
              <a:spLocks noChangeArrowheads="1"/>
            </p:cNvSpPr>
            <p:nvPr/>
          </p:nvSpPr>
          <p:spPr bwMode="auto">
            <a:xfrm>
              <a:off x="1235388" y="2362724"/>
              <a:ext cx="7537450" cy="523799"/>
            </a:xfrm>
            <a:prstGeom prst="rect">
              <a:avLst/>
            </a:prstGeom>
            <a:noFill/>
            <a:ln w="9525">
              <a:noFill/>
              <a:miter lim="800000"/>
              <a:headEnd/>
              <a:tailEnd/>
            </a:ln>
          </p:spPr>
          <p:txBody>
            <a:bodyPr>
              <a:spAutoFit/>
            </a:bodyPr>
            <a:lstStyle/>
            <a:p>
              <a:pPr eaLnBrk="1" hangingPunct="1">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分子沿着空间</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各个方向运动的分子数相等</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33815" name="Picture 8"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238" y="2469028"/>
              <a:ext cx="312737" cy="29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组合 5"/>
          <p:cNvGrpSpPr/>
          <p:nvPr/>
        </p:nvGrpSpPr>
        <p:grpSpPr>
          <a:xfrm>
            <a:off x="924238" y="3246519"/>
            <a:ext cx="9069387" cy="953584"/>
            <a:chOff x="924238" y="3246519"/>
            <a:chExt cx="9069387" cy="953584"/>
          </a:xfrm>
        </p:grpSpPr>
        <p:sp>
          <p:nvSpPr>
            <p:cNvPr id="4117" name="Text Box 6"/>
            <p:cNvSpPr txBox="1">
              <a:spLocks noChangeArrowheads="1"/>
            </p:cNvSpPr>
            <p:nvPr/>
          </p:nvSpPr>
          <p:spPr bwMode="auto">
            <a:xfrm>
              <a:off x="1235388" y="3246519"/>
              <a:ext cx="8758237" cy="953584"/>
            </a:xfrm>
            <a:prstGeom prst="rect">
              <a:avLst/>
            </a:prstGeom>
            <a:noFill/>
            <a:ln w="9525">
              <a:noFill/>
              <a:miter lim="800000"/>
              <a:headEnd/>
              <a:tailEnd/>
            </a:ln>
          </p:spPr>
          <p:txBody>
            <a:bodyPr wrap="square">
              <a:spAutoFit/>
            </a:bodyPr>
            <a:lstStyle/>
            <a:p>
              <a:pPr algn="just" eaLnBrk="1" hangingPunct="1">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分子在</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各个方向上的速度分布是均匀的</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，则分子的速度在各方向分量的各种平均值是相等的。</a:t>
              </a:r>
            </a:p>
          </p:txBody>
        </p:sp>
        <p:pic>
          <p:nvPicPr>
            <p:cNvPr id="33816" name="Picture 9"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238" y="3362919"/>
              <a:ext cx="312737" cy="293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33"/>
          <p:cNvGrpSpPr>
            <a:grpSpLocks/>
          </p:cNvGrpSpPr>
          <p:nvPr/>
        </p:nvGrpSpPr>
        <p:grpSpPr bwMode="auto">
          <a:xfrm>
            <a:off x="924238" y="5497360"/>
            <a:ext cx="7556500" cy="957263"/>
            <a:chOff x="540" y="3545"/>
            <a:chExt cx="4760" cy="603"/>
          </a:xfrm>
        </p:grpSpPr>
        <p:sp>
          <p:nvSpPr>
            <p:cNvPr id="33800" name="AutoShape 32"/>
            <p:cNvSpPr>
              <a:spLocks noChangeArrowheads="1"/>
            </p:cNvSpPr>
            <p:nvPr/>
          </p:nvSpPr>
          <p:spPr bwMode="auto">
            <a:xfrm>
              <a:off x="2608" y="3545"/>
              <a:ext cx="2692" cy="603"/>
            </a:xfrm>
            <a:prstGeom prst="cloudCallout">
              <a:avLst>
                <a:gd name="adj1" fmla="val -82315"/>
                <a:gd name="adj2" fmla="val -51005"/>
              </a:avLst>
            </a:pr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2800" dirty="0">
                <a:solidFill>
                  <a:srgbClr val="0000FF"/>
                </a:solidFill>
                <a:ea typeface="微软雅黑" panose="020B0503020204020204" pitchFamily="34" charset="-122"/>
                <a:cs typeface="Times New Roman" panose="02020603050405020304" pitchFamily="18" charset="0"/>
              </a:endParaRPr>
            </a:p>
          </p:txBody>
        </p:sp>
        <p:sp>
          <p:nvSpPr>
            <p:cNvPr id="33801" name="Rectangle 13"/>
            <p:cNvSpPr>
              <a:spLocks noChangeArrowheads="1"/>
            </p:cNvSpPr>
            <p:nvPr/>
          </p:nvSpPr>
          <p:spPr bwMode="auto">
            <a:xfrm>
              <a:off x="540" y="3735"/>
              <a:ext cx="18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想一想：</a:t>
              </a:r>
            </a:p>
          </p:txBody>
        </p:sp>
        <p:grpSp>
          <p:nvGrpSpPr>
            <p:cNvPr id="33802" name="Group 14"/>
            <p:cNvGrpSpPr>
              <a:grpSpLocks/>
            </p:cNvGrpSpPr>
            <p:nvPr/>
          </p:nvGrpSpPr>
          <p:grpSpPr bwMode="auto">
            <a:xfrm>
              <a:off x="1474" y="3566"/>
              <a:ext cx="383" cy="582"/>
              <a:chOff x="3620" y="864"/>
              <a:chExt cx="519" cy="973"/>
            </a:xfrm>
          </p:grpSpPr>
          <p:sp>
            <p:nvSpPr>
              <p:cNvPr id="33804" name="Freeform 15"/>
              <p:cNvSpPr>
                <a:spLocks/>
              </p:cNvSpPr>
              <p:nvPr/>
            </p:nvSpPr>
            <p:spPr bwMode="auto">
              <a:xfrm>
                <a:off x="3620" y="1162"/>
                <a:ext cx="203" cy="332"/>
              </a:xfrm>
              <a:custGeom>
                <a:avLst/>
                <a:gdLst>
                  <a:gd name="T0" fmla="*/ 0 w 610"/>
                  <a:gd name="T1" fmla="*/ 0 h 994"/>
                  <a:gd name="T2" fmla="*/ 0 w 610"/>
                  <a:gd name="T3" fmla="*/ 0 h 994"/>
                  <a:gd name="T4" fmla="*/ 0 w 610"/>
                  <a:gd name="T5" fmla="*/ 0 h 994"/>
                  <a:gd name="T6" fmla="*/ 0 w 610"/>
                  <a:gd name="T7" fmla="*/ 0 h 994"/>
                  <a:gd name="T8" fmla="*/ 0 w 610"/>
                  <a:gd name="T9" fmla="*/ 0 h 994"/>
                  <a:gd name="T10" fmla="*/ 0 w 610"/>
                  <a:gd name="T11" fmla="*/ 0 h 994"/>
                  <a:gd name="T12" fmla="*/ 0 w 610"/>
                  <a:gd name="T13" fmla="*/ 0 h 994"/>
                  <a:gd name="T14" fmla="*/ 0 w 610"/>
                  <a:gd name="T15" fmla="*/ 0 h 994"/>
                  <a:gd name="T16" fmla="*/ 0 w 610"/>
                  <a:gd name="T17" fmla="*/ 0 h 994"/>
                  <a:gd name="T18" fmla="*/ 0 w 610"/>
                  <a:gd name="T19" fmla="*/ 0 h 994"/>
                  <a:gd name="T20" fmla="*/ 0 w 610"/>
                  <a:gd name="T21" fmla="*/ 0 h 994"/>
                  <a:gd name="T22" fmla="*/ 0 w 610"/>
                  <a:gd name="T23" fmla="*/ 0 h 994"/>
                  <a:gd name="T24" fmla="*/ 0 w 610"/>
                  <a:gd name="T25" fmla="*/ 0 h 994"/>
                  <a:gd name="T26" fmla="*/ 0 w 610"/>
                  <a:gd name="T27" fmla="*/ 0 h 994"/>
                  <a:gd name="T28" fmla="*/ 0 w 610"/>
                  <a:gd name="T29" fmla="*/ 0 h 994"/>
                  <a:gd name="T30" fmla="*/ 0 w 610"/>
                  <a:gd name="T31" fmla="*/ 0 h 994"/>
                  <a:gd name="T32" fmla="*/ 0 w 610"/>
                  <a:gd name="T33" fmla="*/ 0 h 994"/>
                  <a:gd name="T34" fmla="*/ 0 w 610"/>
                  <a:gd name="T35" fmla="*/ 0 h 994"/>
                  <a:gd name="T36" fmla="*/ 0 w 610"/>
                  <a:gd name="T37" fmla="*/ 0 h 994"/>
                  <a:gd name="T38" fmla="*/ 0 w 610"/>
                  <a:gd name="T39" fmla="*/ 0 h 994"/>
                  <a:gd name="T40" fmla="*/ 0 w 610"/>
                  <a:gd name="T41" fmla="*/ 0 h 994"/>
                  <a:gd name="T42" fmla="*/ 0 w 610"/>
                  <a:gd name="T43" fmla="*/ 0 h 994"/>
                  <a:gd name="T44" fmla="*/ 0 w 610"/>
                  <a:gd name="T45" fmla="*/ 0 h 994"/>
                  <a:gd name="T46" fmla="*/ 0 w 610"/>
                  <a:gd name="T47" fmla="*/ 0 h 994"/>
                  <a:gd name="T48" fmla="*/ 0 w 610"/>
                  <a:gd name="T49" fmla="*/ 0 h 994"/>
                  <a:gd name="T50" fmla="*/ 0 w 610"/>
                  <a:gd name="T51" fmla="*/ 0 h 994"/>
                  <a:gd name="T52" fmla="*/ 0 w 610"/>
                  <a:gd name="T53" fmla="*/ 0 h 994"/>
                  <a:gd name="T54" fmla="*/ 0 w 610"/>
                  <a:gd name="T55" fmla="*/ 0 h 994"/>
                  <a:gd name="T56" fmla="*/ 0 w 610"/>
                  <a:gd name="T57" fmla="*/ 0 h 994"/>
                  <a:gd name="T58" fmla="*/ 0 w 610"/>
                  <a:gd name="T59" fmla="*/ 0 h 994"/>
                  <a:gd name="T60" fmla="*/ 0 w 610"/>
                  <a:gd name="T61" fmla="*/ 0 h 994"/>
                  <a:gd name="T62" fmla="*/ 0 w 610"/>
                  <a:gd name="T63" fmla="*/ 0 h 994"/>
                  <a:gd name="T64" fmla="*/ 0 w 610"/>
                  <a:gd name="T65" fmla="*/ 0 h 994"/>
                  <a:gd name="T66" fmla="*/ 0 w 610"/>
                  <a:gd name="T67" fmla="*/ 0 h 994"/>
                  <a:gd name="T68" fmla="*/ 0 w 610"/>
                  <a:gd name="T69" fmla="*/ 0 h 994"/>
                  <a:gd name="T70" fmla="*/ 0 w 610"/>
                  <a:gd name="T71" fmla="*/ 0 h 994"/>
                  <a:gd name="T72" fmla="*/ 0 w 610"/>
                  <a:gd name="T73" fmla="*/ 0 h 994"/>
                  <a:gd name="T74" fmla="*/ 0 w 610"/>
                  <a:gd name="T75" fmla="*/ 0 h 994"/>
                  <a:gd name="T76" fmla="*/ 0 w 610"/>
                  <a:gd name="T77" fmla="*/ 0 h 994"/>
                  <a:gd name="T78" fmla="*/ 0 w 610"/>
                  <a:gd name="T79" fmla="*/ 0 h 9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10"/>
                  <a:gd name="T121" fmla="*/ 0 h 994"/>
                  <a:gd name="T122" fmla="*/ 610 w 610"/>
                  <a:gd name="T123" fmla="*/ 994 h 9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10" h="994">
                    <a:moveTo>
                      <a:pt x="324" y="148"/>
                    </a:moveTo>
                    <a:lnTo>
                      <a:pt x="387" y="86"/>
                    </a:lnTo>
                    <a:lnTo>
                      <a:pt x="474" y="25"/>
                    </a:lnTo>
                    <a:lnTo>
                      <a:pt x="535" y="0"/>
                    </a:lnTo>
                    <a:lnTo>
                      <a:pt x="610" y="5"/>
                    </a:lnTo>
                    <a:lnTo>
                      <a:pt x="610" y="62"/>
                    </a:lnTo>
                    <a:lnTo>
                      <a:pt x="573" y="111"/>
                    </a:lnTo>
                    <a:lnTo>
                      <a:pt x="503" y="148"/>
                    </a:lnTo>
                    <a:lnTo>
                      <a:pt x="328" y="226"/>
                    </a:lnTo>
                    <a:lnTo>
                      <a:pt x="161" y="320"/>
                    </a:lnTo>
                    <a:lnTo>
                      <a:pt x="91" y="344"/>
                    </a:lnTo>
                    <a:lnTo>
                      <a:pt x="67" y="381"/>
                    </a:lnTo>
                    <a:lnTo>
                      <a:pt x="91" y="418"/>
                    </a:lnTo>
                    <a:lnTo>
                      <a:pt x="236" y="556"/>
                    </a:lnTo>
                    <a:lnTo>
                      <a:pt x="303" y="601"/>
                    </a:lnTo>
                    <a:lnTo>
                      <a:pt x="402" y="679"/>
                    </a:lnTo>
                    <a:lnTo>
                      <a:pt x="503" y="753"/>
                    </a:lnTo>
                    <a:lnTo>
                      <a:pt x="498" y="790"/>
                    </a:lnTo>
                    <a:lnTo>
                      <a:pt x="423" y="802"/>
                    </a:lnTo>
                    <a:lnTo>
                      <a:pt x="311" y="802"/>
                    </a:lnTo>
                    <a:lnTo>
                      <a:pt x="241" y="839"/>
                    </a:lnTo>
                    <a:lnTo>
                      <a:pt x="216" y="933"/>
                    </a:lnTo>
                    <a:lnTo>
                      <a:pt x="216" y="982"/>
                    </a:lnTo>
                    <a:lnTo>
                      <a:pt x="187" y="994"/>
                    </a:lnTo>
                    <a:lnTo>
                      <a:pt x="141" y="949"/>
                    </a:lnTo>
                    <a:lnTo>
                      <a:pt x="149" y="871"/>
                    </a:lnTo>
                    <a:lnTo>
                      <a:pt x="190" y="814"/>
                    </a:lnTo>
                    <a:lnTo>
                      <a:pt x="274" y="765"/>
                    </a:lnTo>
                    <a:lnTo>
                      <a:pt x="365" y="741"/>
                    </a:lnTo>
                    <a:lnTo>
                      <a:pt x="373" y="716"/>
                    </a:lnTo>
                    <a:lnTo>
                      <a:pt x="328" y="667"/>
                    </a:lnTo>
                    <a:lnTo>
                      <a:pt x="137" y="544"/>
                    </a:lnTo>
                    <a:lnTo>
                      <a:pt x="79" y="495"/>
                    </a:lnTo>
                    <a:lnTo>
                      <a:pt x="25" y="430"/>
                    </a:lnTo>
                    <a:lnTo>
                      <a:pt x="0" y="356"/>
                    </a:lnTo>
                    <a:lnTo>
                      <a:pt x="16" y="312"/>
                    </a:lnTo>
                    <a:lnTo>
                      <a:pt x="112" y="283"/>
                    </a:lnTo>
                    <a:lnTo>
                      <a:pt x="228" y="234"/>
                    </a:lnTo>
                    <a:lnTo>
                      <a:pt x="303" y="184"/>
                    </a:lnTo>
                    <a:lnTo>
                      <a:pt x="324" y="148"/>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05" name="Freeform 16"/>
              <p:cNvSpPr>
                <a:spLocks/>
              </p:cNvSpPr>
              <p:nvPr/>
            </p:nvSpPr>
            <p:spPr bwMode="auto">
              <a:xfrm>
                <a:off x="3801" y="1148"/>
                <a:ext cx="142" cy="317"/>
              </a:xfrm>
              <a:custGeom>
                <a:avLst/>
                <a:gdLst>
                  <a:gd name="T0" fmla="*/ 0 w 425"/>
                  <a:gd name="T1" fmla="*/ 0 h 952"/>
                  <a:gd name="T2" fmla="*/ 0 w 425"/>
                  <a:gd name="T3" fmla="*/ 0 h 952"/>
                  <a:gd name="T4" fmla="*/ 0 w 425"/>
                  <a:gd name="T5" fmla="*/ 0 h 952"/>
                  <a:gd name="T6" fmla="*/ 0 w 425"/>
                  <a:gd name="T7" fmla="*/ 0 h 952"/>
                  <a:gd name="T8" fmla="*/ 0 w 425"/>
                  <a:gd name="T9" fmla="*/ 0 h 952"/>
                  <a:gd name="T10" fmla="*/ 0 w 425"/>
                  <a:gd name="T11" fmla="*/ 0 h 952"/>
                  <a:gd name="T12" fmla="*/ 0 w 425"/>
                  <a:gd name="T13" fmla="*/ 0 h 952"/>
                  <a:gd name="T14" fmla="*/ 0 w 425"/>
                  <a:gd name="T15" fmla="*/ 0 h 952"/>
                  <a:gd name="T16" fmla="*/ 0 w 425"/>
                  <a:gd name="T17" fmla="*/ 0 h 952"/>
                  <a:gd name="T18" fmla="*/ 0 w 425"/>
                  <a:gd name="T19" fmla="*/ 0 h 952"/>
                  <a:gd name="T20" fmla="*/ 0 w 425"/>
                  <a:gd name="T21" fmla="*/ 0 h 952"/>
                  <a:gd name="T22" fmla="*/ 0 w 425"/>
                  <a:gd name="T23" fmla="*/ 0 h 952"/>
                  <a:gd name="T24" fmla="*/ 0 w 425"/>
                  <a:gd name="T25" fmla="*/ 0 h 952"/>
                  <a:gd name="T26" fmla="*/ 0 w 425"/>
                  <a:gd name="T27" fmla="*/ 0 h 952"/>
                  <a:gd name="T28" fmla="*/ 0 w 425"/>
                  <a:gd name="T29" fmla="*/ 0 h 952"/>
                  <a:gd name="T30" fmla="*/ 0 w 425"/>
                  <a:gd name="T31" fmla="*/ 0 h 952"/>
                  <a:gd name="T32" fmla="*/ 0 w 425"/>
                  <a:gd name="T33" fmla="*/ 0 h 952"/>
                  <a:gd name="T34" fmla="*/ 0 w 425"/>
                  <a:gd name="T35" fmla="*/ 0 h 952"/>
                  <a:gd name="T36" fmla="*/ 0 w 425"/>
                  <a:gd name="T37" fmla="*/ 0 h 952"/>
                  <a:gd name="T38" fmla="*/ 0 w 425"/>
                  <a:gd name="T39" fmla="*/ 0 h 952"/>
                  <a:gd name="T40" fmla="*/ 0 w 425"/>
                  <a:gd name="T41" fmla="*/ 0 h 9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5"/>
                  <a:gd name="T64" fmla="*/ 0 h 952"/>
                  <a:gd name="T65" fmla="*/ 425 w 425"/>
                  <a:gd name="T66" fmla="*/ 952 h 9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5" h="952">
                    <a:moveTo>
                      <a:pt x="91" y="73"/>
                    </a:moveTo>
                    <a:lnTo>
                      <a:pt x="128" y="12"/>
                    </a:lnTo>
                    <a:lnTo>
                      <a:pt x="174" y="0"/>
                    </a:lnTo>
                    <a:lnTo>
                      <a:pt x="237" y="0"/>
                    </a:lnTo>
                    <a:lnTo>
                      <a:pt x="316" y="44"/>
                    </a:lnTo>
                    <a:lnTo>
                      <a:pt x="365" y="143"/>
                    </a:lnTo>
                    <a:lnTo>
                      <a:pt x="403" y="270"/>
                    </a:lnTo>
                    <a:lnTo>
                      <a:pt x="425" y="400"/>
                    </a:lnTo>
                    <a:lnTo>
                      <a:pt x="425" y="576"/>
                    </a:lnTo>
                    <a:lnTo>
                      <a:pt x="379" y="768"/>
                    </a:lnTo>
                    <a:lnTo>
                      <a:pt x="312" y="881"/>
                    </a:lnTo>
                    <a:lnTo>
                      <a:pt x="224" y="939"/>
                    </a:lnTo>
                    <a:lnTo>
                      <a:pt x="141" y="952"/>
                    </a:lnTo>
                    <a:lnTo>
                      <a:pt x="79" y="915"/>
                    </a:lnTo>
                    <a:lnTo>
                      <a:pt x="29" y="869"/>
                    </a:lnTo>
                    <a:lnTo>
                      <a:pt x="16" y="797"/>
                    </a:lnTo>
                    <a:lnTo>
                      <a:pt x="0" y="657"/>
                    </a:lnTo>
                    <a:lnTo>
                      <a:pt x="12" y="486"/>
                    </a:lnTo>
                    <a:lnTo>
                      <a:pt x="49" y="307"/>
                    </a:lnTo>
                    <a:lnTo>
                      <a:pt x="74" y="179"/>
                    </a:lnTo>
                    <a:lnTo>
                      <a:pt x="91" y="73"/>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06" name="Freeform 17"/>
              <p:cNvSpPr>
                <a:spLocks/>
              </p:cNvSpPr>
              <p:nvPr/>
            </p:nvSpPr>
            <p:spPr bwMode="auto">
              <a:xfrm>
                <a:off x="3840" y="1424"/>
                <a:ext cx="83" cy="413"/>
              </a:xfrm>
              <a:custGeom>
                <a:avLst/>
                <a:gdLst>
                  <a:gd name="T0" fmla="*/ 0 w 248"/>
                  <a:gd name="T1" fmla="*/ 0 h 1241"/>
                  <a:gd name="T2" fmla="*/ 0 w 248"/>
                  <a:gd name="T3" fmla="*/ 0 h 1241"/>
                  <a:gd name="T4" fmla="*/ 0 w 248"/>
                  <a:gd name="T5" fmla="*/ 0 h 1241"/>
                  <a:gd name="T6" fmla="*/ 0 w 248"/>
                  <a:gd name="T7" fmla="*/ 0 h 1241"/>
                  <a:gd name="T8" fmla="*/ 0 w 248"/>
                  <a:gd name="T9" fmla="*/ 0 h 1241"/>
                  <a:gd name="T10" fmla="*/ 0 w 248"/>
                  <a:gd name="T11" fmla="*/ 0 h 1241"/>
                  <a:gd name="T12" fmla="*/ 0 w 248"/>
                  <a:gd name="T13" fmla="*/ 0 h 1241"/>
                  <a:gd name="T14" fmla="*/ 0 w 248"/>
                  <a:gd name="T15" fmla="*/ 0 h 1241"/>
                  <a:gd name="T16" fmla="*/ 0 w 248"/>
                  <a:gd name="T17" fmla="*/ 0 h 1241"/>
                  <a:gd name="T18" fmla="*/ 0 w 248"/>
                  <a:gd name="T19" fmla="*/ 0 h 1241"/>
                  <a:gd name="T20" fmla="*/ 0 w 248"/>
                  <a:gd name="T21" fmla="*/ 0 h 1241"/>
                  <a:gd name="T22" fmla="*/ 0 w 248"/>
                  <a:gd name="T23" fmla="*/ 0 h 1241"/>
                  <a:gd name="T24" fmla="*/ 0 w 248"/>
                  <a:gd name="T25" fmla="*/ 0 h 1241"/>
                  <a:gd name="T26" fmla="*/ 0 w 248"/>
                  <a:gd name="T27" fmla="*/ 0 h 1241"/>
                  <a:gd name="T28" fmla="*/ 0 w 248"/>
                  <a:gd name="T29" fmla="*/ 0 h 1241"/>
                  <a:gd name="T30" fmla="*/ 0 w 248"/>
                  <a:gd name="T31" fmla="*/ 0 h 1241"/>
                  <a:gd name="T32" fmla="*/ 0 w 248"/>
                  <a:gd name="T33" fmla="*/ 0 h 1241"/>
                  <a:gd name="T34" fmla="*/ 0 w 248"/>
                  <a:gd name="T35" fmla="*/ 0 h 1241"/>
                  <a:gd name="T36" fmla="*/ 0 w 248"/>
                  <a:gd name="T37" fmla="*/ 0 h 1241"/>
                  <a:gd name="T38" fmla="*/ 0 w 248"/>
                  <a:gd name="T39" fmla="*/ 0 h 1241"/>
                  <a:gd name="T40" fmla="*/ 0 w 248"/>
                  <a:gd name="T41" fmla="*/ 0 h 1241"/>
                  <a:gd name="T42" fmla="*/ 0 w 248"/>
                  <a:gd name="T43" fmla="*/ 0 h 1241"/>
                  <a:gd name="T44" fmla="*/ 0 w 248"/>
                  <a:gd name="T45" fmla="*/ 0 h 1241"/>
                  <a:gd name="T46" fmla="*/ 0 w 248"/>
                  <a:gd name="T47" fmla="*/ 0 h 1241"/>
                  <a:gd name="T48" fmla="*/ 0 w 248"/>
                  <a:gd name="T49" fmla="*/ 0 h 1241"/>
                  <a:gd name="T50" fmla="*/ 0 w 248"/>
                  <a:gd name="T51" fmla="*/ 0 h 1241"/>
                  <a:gd name="T52" fmla="*/ 0 w 248"/>
                  <a:gd name="T53" fmla="*/ 0 h 1241"/>
                  <a:gd name="T54" fmla="*/ 0 w 248"/>
                  <a:gd name="T55" fmla="*/ 0 h 1241"/>
                  <a:gd name="T56" fmla="*/ 0 w 248"/>
                  <a:gd name="T57" fmla="*/ 0 h 12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8"/>
                  <a:gd name="T88" fmla="*/ 0 h 1241"/>
                  <a:gd name="T89" fmla="*/ 248 w 248"/>
                  <a:gd name="T90" fmla="*/ 1241 h 12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8" h="1241">
                    <a:moveTo>
                      <a:pt x="120" y="219"/>
                    </a:moveTo>
                    <a:lnTo>
                      <a:pt x="86" y="138"/>
                    </a:lnTo>
                    <a:lnTo>
                      <a:pt x="86" y="49"/>
                    </a:lnTo>
                    <a:lnTo>
                      <a:pt x="132" y="0"/>
                    </a:lnTo>
                    <a:lnTo>
                      <a:pt x="185" y="24"/>
                    </a:lnTo>
                    <a:lnTo>
                      <a:pt x="223" y="109"/>
                    </a:lnTo>
                    <a:lnTo>
                      <a:pt x="243" y="256"/>
                    </a:lnTo>
                    <a:lnTo>
                      <a:pt x="248" y="440"/>
                    </a:lnTo>
                    <a:lnTo>
                      <a:pt x="235" y="599"/>
                    </a:lnTo>
                    <a:lnTo>
                      <a:pt x="211" y="771"/>
                    </a:lnTo>
                    <a:lnTo>
                      <a:pt x="211" y="979"/>
                    </a:lnTo>
                    <a:lnTo>
                      <a:pt x="243" y="1064"/>
                    </a:lnTo>
                    <a:lnTo>
                      <a:pt x="231" y="1105"/>
                    </a:lnTo>
                    <a:lnTo>
                      <a:pt x="173" y="1118"/>
                    </a:lnTo>
                    <a:lnTo>
                      <a:pt x="112" y="1175"/>
                    </a:lnTo>
                    <a:lnTo>
                      <a:pt x="83" y="1224"/>
                    </a:lnTo>
                    <a:lnTo>
                      <a:pt x="12" y="1241"/>
                    </a:lnTo>
                    <a:lnTo>
                      <a:pt x="0" y="1187"/>
                    </a:lnTo>
                    <a:lnTo>
                      <a:pt x="24" y="1142"/>
                    </a:lnTo>
                    <a:lnTo>
                      <a:pt x="112" y="1105"/>
                    </a:lnTo>
                    <a:lnTo>
                      <a:pt x="173" y="1078"/>
                    </a:lnTo>
                    <a:lnTo>
                      <a:pt x="194" y="1052"/>
                    </a:lnTo>
                    <a:lnTo>
                      <a:pt x="170" y="983"/>
                    </a:lnTo>
                    <a:lnTo>
                      <a:pt x="149" y="844"/>
                    </a:lnTo>
                    <a:lnTo>
                      <a:pt x="144" y="677"/>
                    </a:lnTo>
                    <a:lnTo>
                      <a:pt x="149" y="566"/>
                    </a:lnTo>
                    <a:lnTo>
                      <a:pt x="156" y="416"/>
                    </a:lnTo>
                    <a:lnTo>
                      <a:pt x="144" y="281"/>
                    </a:lnTo>
                    <a:lnTo>
                      <a:pt x="120" y="21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07" name="Freeform 18"/>
              <p:cNvSpPr>
                <a:spLocks/>
              </p:cNvSpPr>
              <p:nvPr/>
            </p:nvSpPr>
            <p:spPr bwMode="auto">
              <a:xfrm>
                <a:off x="3724" y="1424"/>
                <a:ext cx="129" cy="413"/>
              </a:xfrm>
              <a:custGeom>
                <a:avLst/>
                <a:gdLst>
                  <a:gd name="T0" fmla="*/ 0 w 386"/>
                  <a:gd name="T1" fmla="*/ 0 h 1238"/>
                  <a:gd name="T2" fmla="*/ 0 w 386"/>
                  <a:gd name="T3" fmla="*/ 0 h 1238"/>
                  <a:gd name="T4" fmla="*/ 0 w 386"/>
                  <a:gd name="T5" fmla="*/ 0 h 1238"/>
                  <a:gd name="T6" fmla="*/ 0 w 386"/>
                  <a:gd name="T7" fmla="*/ 0 h 1238"/>
                  <a:gd name="T8" fmla="*/ 0 w 386"/>
                  <a:gd name="T9" fmla="*/ 0 h 1238"/>
                  <a:gd name="T10" fmla="*/ 0 w 386"/>
                  <a:gd name="T11" fmla="*/ 0 h 1238"/>
                  <a:gd name="T12" fmla="*/ 0 w 386"/>
                  <a:gd name="T13" fmla="*/ 0 h 1238"/>
                  <a:gd name="T14" fmla="*/ 0 w 386"/>
                  <a:gd name="T15" fmla="*/ 0 h 1238"/>
                  <a:gd name="T16" fmla="*/ 0 w 386"/>
                  <a:gd name="T17" fmla="*/ 0 h 1238"/>
                  <a:gd name="T18" fmla="*/ 0 w 386"/>
                  <a:gd name="T19" fmla="*/ 0 h 1238"/>
                  <a:gd name="T20" fmla="*/ 0 w 386"/>
                  <a:gd name="T21" fmla="*/ 0 h 1238"/>
                  <a:gd name="T22" fmla="*/ 0 w 386"/>
                  <a:gd name="T23" fmla="*/ 0 h 1238"/>
                  <a:gd name="T24" fmla="*/ 0 w 386"/>
                  <a:gd name="T25" fmla="*/ 0 h 1238"/>
                  <a:gd name="T26" fmla="*/ 0 w 386"/>
                  <a:gd name="T27" fmla="*/ 0 h 1238"/>
                  <a:gd name="T28" fmla="*/ 0 w 386"/>
                  <a:gd name="T29" fmla="*/ 0 h 1238"/>
                  <a:gd name="T30" fmla="*/ 0 w 386"/>
                  <a:gd name="T31" fmla="*/ 0 h 1238"/>
                  <a:gd name="T32" fmla="*/ 0 w 386"/>
                  <a:gd name="T33" fmla="*/ 0 h 1238"/>
                  <a:gd name="T34" fmla="*/ 0 w 386"/>
                  <a:gd name="T35" fmla="*/ 0 h 1238"/>
                  <a:gd name="T36" fmla="*/ 0 w 386"/>
                  <a:gd name="T37" fmla="*/ 0 h 1238"/>
                  <a:gd name="T38" fmla="*/ 0 w 386"/>
                  <a:gd name="T39" fmla="*/ 0 h 1238"/>
                  <a:gd name="T40" fmla="*/ 0 w 386"/>
                  <a:gd name="T41" fmla="*/ 0 h 1238"/>
                  <a:gd name="T42" fmla="*/ 0 w 386"/>
                  <a:gd name="T43" fmla="*/ 0 h 1238"/>
                  <a:gd name="T44" fmla="*/ 0 w 386"/>
                  <a:gd name="T45" fmla="*/ 0 h 1238"/>
                  <a:gd name="T46" fmla="*/ 0 w 386"/>
                  <a:gd name="T47" fmla="*/ 0 h 1238"/>
                  <a:gd name="T48" fmla="*/ 0 w 386"/>
                  <a:gd name="T49" fmla="*/ 0 h 1238"/>
                  <a:gd name="T50" fmla="*/ 0 w 386"/>
                  <a:gd name="T51" fmla="*/ 0 h 1238"/>
                  <a:gd name="T52" fmla="*/ 0 w 386"/>
                  <a:gd name="T53" fmla="*/ 0 h 1238"/>
                  <a:gd name="T54" fmla="*/ 0 w 386"/>
                  <a:gd name="T55" fmla="*/ 0 h 1238"/>
                  <a:gd name="T56" fmla="*/ 0 w 386"/>
                  <a:gd name="T57" fmla="*/ 0 h 1238"/>
                  <a:gd name="T58" fmla="*/ 0 w 386"/>
                  <a:gd name="T59" fmla="*/ 0 h 1238"/>
                  <a:gd name="T60" fmla="*/ 0 w 386"/>
                  <a:gd name="T61" fmla="*/ 0 h 1238"/>
                  <a:gd name="T62" fmla="*/ 0 w 386"/>
                  <a:gd name="T63" fmla="*/ 0 h 1238"/>
                  <a:gd name="T64" fmla="*/ 0 w 386"/>
                  <a:gd name="T65" fmla="*/ 0 h 12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6"/>
                  <a:gd name="T100" fmla="*/ 0 h 1238"/>
                  <a:gd name="T101" fmla="*/ 386 w 386"/>
                  <a:gd name="T102" fmla="*/ 1238 h 12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6" h="1238">
                    <a:moveTo>
                      <a:pt x="237" y="115"/>
                    </a:moveTo>
                    <a:lnTo>
                      <a:pt x="278" y="37"/>
                    </a:lnTo>
                    <a:lnTo>
                      <a:pt x="328" y="0"/>
                    </a:lnTo>
                    <a:lnTo>
                      <a:pt x="386" y="24"/>
                    </a:lnTo>
                    <a:lnTo>
                      <a:pt x="377" y="98"/>
                    </a:lnTo>
                    <a:lnTo>
                      <a:pt x="340" y="150"/>
                    </a:lnTo>
                    <a:lnTo>
                      <a:pt x="266" y="281"/>
                    </a:lnTo>
                    <a:lnTo>
                      <a:pt x="217" y="408"/>
                    </a:lnTo>
                    <a:lnTo>
                      <a:pt x="187" y="543"/>
                    </a:lnTo>
                    <a:lnTo>
                      <a:pt x="191" y="674"/>
                    </a:lnTo>
                    <a:lnTo>
                      <a:pt x="237" y="849"/>
                    </a:lnTo>
                    <a:lnTo>
                      <a:pt x="275" y="1017"/>
                    </a:lnTo>
                    <a:lnTo>
                      <a:pt x="328" y="1090"/>
                    </a:lnTo>
                    <a:lnTo>
                      <a:pt x="324" y="1132"/>
                    </a:lnTo>
                    <a:lnTo>
                      <a:pt x="278" y="1152"/>
                    </a:lnTo>
                    <a:lnTo>
                      <a:pt x="174" y="1167"/>
                    </a:lnTo>
                    <a:lnTo>
                      <a:pt x="100" y="1213"/>
                    </a:lnTo>
                    <a:lnTo>
                      <a:pt x="63" y="1238"/>
                    </a:lnTo>
                    <a:lnTo>
                      <a:pt x="0" y="1180"/>
                    </a:lnTo>
                    <a:lnTo>
                      <a:pt x="13" y="1143"/>
                    </a:lnTo>
                    <a:lnTo>
                      <a:pt x="75" y="1118"/>
                    </a:lnTo>
                    <a:lnTo>
                      <a:pt x="154" y="1107"/>
                    </a:lnTo>
                    <a:lnTo>
                      <a:pt x="229" y="1107"/>
                    </a:lnTo>
                    <a:lnTo>
                      <a:pt x="241" y="1083"/>
                    </a:lnTo>
                    <a:lnTo>
                      <a:pt x="229" y="1041"/>
                    </a:lnTo>
                    <a:lnTo>
                      <a:pt x="166" y="882"/>
                    </a:lnTo>
                    <a:lnTo>
                      <a:pt x="125" y="726"/>
                    </a:lnTo>
                    <a:lnTo>
                      <a:pt x="104" y="613"/>
                    </a:lnTo>
                    <a:lnTo>
                      <a:pt x="100" y="507"/>
                    </a:lnTo>
                    <a:lnTo>
                      <a:pt x="116" y="404"/>
                    </a:lnTo>
                    <a:lnTo>
                      <a:pt x="154" y="298"/>
                    </a:lnTo>
                    <a:lnTo>
                      <a:pt x="212" y="159"/>
                    </a:lnTo>
                    <a:lnTo>
                      <a:pt x="237" y="115"/>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08" name="Freeform 19"/>
              <p:cNvSpPr>
                <a:spLocks/>
              </p:cNvSpPr>
              <p:nvPr/>
            </p:nvSpPr>
            <p:spPr bwMode="auto">
              <a:xfrm>
                <a:off x="3749" y="910"/>
                <a:ext cx="166" cy="216"/>
              </a:xfrm>
              <a:custGeom>
                <a:avLst/>
                <a:gdLst>
                  <a:gd name="T0" fmla="*/ 0 w 497"/>
                  <a:gd name="T1" fmla="*/ 0 h 647"/>
                  <a:gd name="T2" fmla="*/ 0 w 497"/>
                  <a:gd name="T3" fmla="*/ 0 h 647"/>
                  <a:gd name="T4" fmla="*/ 0 w 497"/>
                  <a:gd name="T5" fmla="*/ 0 h 647"/>
                  <a:gd name="T6" fmla="*/ 0 w 497"/>
                  <a:gd name="T7" fmla="*/ 0 h 647"/>
                  <a:gd name="T8" fmla="*/ 0 w 497"/>
                  <a:gd name="T9" fmla="*/ 0 h 647"/>
                  <a:gd name="T10" fmla="*/ 0 w 497"/>
                  <a:gd name="T11" fmla="*/ 0 h 647"/>
                  <a:gd name="T12" fmla="*/ 0 w 497"/>
                  <a:gd name="T13" fmla="*/ 0 h 647"/>
                  <a:gd name="T14" fmla="*/ 0 w 497"/>
                  <a:gd name="T15" fmla="*/ 0 h 647"/>
                  <a:gd name="T16" fmla="*/ 0 w 497"/>
                  <a:gd name="T17" fmla="*/ 0 h 647"/>
                  <a:gd name="T18" fmla="*/ 0 w 497"/>
                  <a:gd name="T19" fmla="*/ 0 h 647"/>
                  <a:gd name="T20" fmla="*/ 0 w 497"/>
                  <a:gd name="T21" fmla="*/ 0 h 647"/>
                  <a:gd name="T22" fmla="*/ 0 w 497"/>
                  <a:gd name="T23" fmla="*/ 0 h 647"/>
                  <a:gd name="T24" fmla="*/ 0 w 497"/>
                  <a:gd name="T25" fmla="*/ 0 h 647"/>
                  <a:gd name="T26" fmla="*/ 0 w 497"/>
                  <a:gd name="T27" fmla="*/ 0 h 647"/>
                  <a:gd name="T28" fmla="*/ 0 w 497"/>
                  <a:gd name="T29" fmla="*/ 0 h 647"/>
                  <a:gd name="T30" fmla="*/ 0 w 497"/>
                  <a:gd name="T31" fmla="*/ 0 h 647"/>
                  <a:gd name="T32" fmla="*/ 0 w 497"/>
                  <a:gd name="T33" fmla="*/ 0 h 647"/>
                  <a:gd name="T34" fmla="*/ 0 w 497"/>
                  <a:gd name="T35" fmla="*/ 0 h 647"/>
                  <a:gd name="T36" fmla="*/ 0 w 497"/>
                  <a:gd name="T37" fmla="*/ 0 h 647"/>
                  <a:gd name="T38" fmla="*/ 0 w 497"/>
                  <a:gd name="T39" fmla="*/ 0 h 647"/>
                  <a:gd name="T40" fmla="*/ 0 w 497"/>
                  <a:gd name="T41" fmla="*/ 0 h 647"/>
                  <a:gd name="T42" fmla="*/ 0 w 497"/>
                  <a:gd name="T43" fmla="*/ 0 h 647"/>
                  <a:gd name="T44" fmla="*/ 0 w 497"/>
                  <a:gd name="T45" fmla="*/ 0 h 6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97"/>
                  <a:gd name="T70" fmla="*/ 0 h 647"/>
                  <a:gd name="T71" fmla="*/ 497 w 497"/>
                  <a:gd name="T72" fmla="*/ 647 h 6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97" h="647">
                    <a:moveTo>
                      <a:pt x="181" y="540"/>
                    </a:moveTo>
                    <a:lnTo>
                      <a:pt x="219" y="621"/>
                    </a:lnTo>
                    <a:lnTo>
                      <a:pt x="306" y="647"/>
                    </a:lnTo>
                    <a:lnTo>
                      <a:pt x="381" y="638"/>
                    </a:lnTo>
                    <a:lnTo>
                      <a:pt x="443" y="586"/>
                    </a:lnTo>
                    <a:lnTo>
                      <a:pt x="492" y="478"/>
                    </a:lnTo>
                    <a:lnTo>
                      <a:pt x="497" y="352"/>
                    </a:lnTo>
                    <a:lnTo>
                      <a:pt x="480" y="241"/>
                    </a:lnTo>
                    <a:lnTo>
                      <a:pt x="410" y="118"/>
                    </a:lnTo>
                    <a:lnTo>
                      <a:pt x="359" y="61"/>
                    </a:lnTo>
                    <a:lnTo>
                      <a:pt x="306" y="25"/>
                    </a:lnTo>
                    <a:lnTo>
                      <a:pt x="256" y="0"/>
                    </a:lnTo>
                    <a:lnTo>
                      <a:pt x="169" y="9"/>
                    </a:lnTo>
                    <a:lnTo>
                      <a:pt x="123" y="83"/>
                    </a:lnTo>
                    <a:lnTo>
                      <a:pt x="99" y="160"/>
                    </a:lnTo>
                    <a:lnTo>
                      <a:pt x="99" y="283"/>
                    </a:lnTo>
                    <a:lnTo>
                      <a:pt x="120" y="401"/>
                    </a:lnTo>
                    <a:lnTo>
                      <a:pt x="144" y="466"/>
                    </a:lnTo>
                    <a:lnTo>
                      <a:pt x="7" y="564"/>
                    </a:lnTo>
                    <a:lnTo>
                      <a:pt x="0" y="601"/>
                    </a:lnTo>
                    <a:lnTo>
                      <a:pt x="20" y="621"/>
                    </a:lnTo>
                    <a:lnTo>
                      <a:pt x="169" y="512"/>
                    </a:lnTo>
                    <a:lnTo>
                      <a:pt x="181" y="54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09" name="Freeform 20"/>
              <p:cNvSpPr>
                <a:spLocks/>
              </p:cNvSpPr>
              <p:nvPr/>
            </p:nvSpPr>
            <p:spPr bwMode="auto">
              <a:xfrm>
                <a:off x="3809" y="864"/>
                <a:ext cx="330" cy="361"/>
              </a:xfrm>
              <a:custGeom>
                <a:avLst/>
                <a:gdLst>
                  <a:gd name="T0" fmla="*/ 0 w 990"/>
                  <a:gd name="T1" fmla="*/ 0 h 1082"/>
                  <a:gd name="T2" fmla="*/ 0 w 990"/>
                  <a:gd name="T3" fmla="*/ 0 h 1082"/>
                  <a:gd name="T4" fmla="*/ 0 w 990"/>
                  <a:gd name="T5" fmla="*/ 0 h 1082"/>
                  <a:gd name="T6" fmla="*/ 0 w 990"/>
                  <a:gd name="T7" fmla="*/ 0 h 1082"/>
                  <a:gd name="T8" fmla="*/ 0 w 990"/>
                  <a:gd name="T9" fmla="*/ 0 h 1082"/>
                  <a:gd name="T10" fmla="*/ 0 w 990"/>
                  <a:gd name="T11" fmla="*/ 0 h 1082"/>
                  <a:gd name="T12" fmla="*/ 0 w 990"/>
                  <a:gd name="T13" fmla="*/ 0 h 1082"/>
                  <a:gd name="T14" fmla="*/ 0 w 990"/>
                  <a:gd name="T15" fmla="*/ 0 h 1082"/>
                  <a:gd name="T16" fmla="*/ 0 w 990"/>
                  <a:gd name="T17" fmla="*/ 0 h 1082"/>
                  <a:gd name="T18" fmla="*/ 0 w 990"/>
                  <a:gd name="T19" fmla="*/ 0 h 1082"/>
                  <a:gd name="T20" fmla="*/ 0 w 990"/>
                  <a:gd name="T21" fmla="*/ 0 h 1082"/>
                  <a:gd name="T22" fmla="*/ 0 w 990"/>
                  <a:gd name="T23" fmla="*/ 0 h 1082"/>
                  <a:gd name="T24" fmla="*/ 0 w 990"/>
                  <a:gd name="T25" fmla="*/ 0 h 1082"/>
                  <a:gd name="T26" fmla="*/ 0 w 990"/>
                  <a:gd name="T27" fmla="*/ 0 h 1082"/>
                  <a:gd name="T28" fmla="*/ 0 w 990"/>
                  <a:gd name="T29" fmla="*/ 0 h 1082"/>
                  <a:gd name="T30" fmla="*/ 0 w 990"/>
                  <a:gd name="T31" fmla="*/ 0 h 1082"/>
                  <a:gd name="T32" fmla="*/ 0 w 990"/>
                  <a:gd name="T33" fmla="*/ 0 h 1082"/>
                  <a:gd name="T34" fmla="*/ 0 w 990"/>
                  <a:gd name="T35" fmla="*/ 0 h 1082"/>
                  <a:gd name="T36" fmla="*/ 0 w 990"/>
                  <a:gd name="T37" fmla="*/ 0 h 1082"/>
                  <a:gd name="T38" fmla="*/ 0 w 990"/>
                  <a:gd name="T39" fmla="*/ 0 h 1082"/>
                  <a:gd name="T40" fmla="*/ 0 w 990"/>
                  <a:gd name="T41" fmla="*/ 0 h 1082"/>
                  <a:gd name="T42" fmla="*/ 0 w 990"/>
                  <a:gd name="T43" fmla="*/ 0 h 1082"/>
                  <a:gd name="T44" fmla="*/ 0 w 990"/>
                  <a:gd name="T45" fmla="*/ 0 h 1082"/>
                  <a:gd name="T46" fmla="*/ 0 w 990"/>
                  <a:gd name="T47" fmla="*/ 0 h 1082"/>
                  <a:gd name="T48" fmla="*/ 0 w 990"/>
                  <a:gd name="T49" fmla="*/ 0 h 1082"/>
                  <a:gd name="T50" fmla="*/ 0 w 990"/>
                  <a:gd name="T51" fmla="*/ 0 h 1082"/>
                  <a:gd name="T52" fmla="*/ 0 w 990"/>
                  <a:gd name="T53" fmla="*/ 0 h 1082"/>
                  <a:gd name="T54" fmla="*/ 0 w 990"/>
                  <a:gd name="T55" fmla="*/ 0 h 1082"/>
                  <a:gd name="T56" fmla="*/ 0 w 990"/>
                  <a:gd name="T57" fmla="*/ 0 h 1082"/>
                  <a:gd name="T58" fmla="*/ 0 w 990"/>
                  <a:gd name="T59" fmla="*/ 0 h 1082"/>
                  <a:gd name="T60" fmla="*/ 0 w 990"/>
                  <a:gd name="T61" fmla="*/ 0 h 1082"/>
                  <a:gd name="T62" fmla="*/ 0 w 990"/>
                  <a:gd name="T63" fmla="*/ 0 h 1082"/>
                  <a:gd name="T64" fmla="*/ 0 w 990"/>
                  <a:gd name="T65" fmla="*/ 0 h 1082"/>
                  <a:gd name="T66" fmla="*/ 0 w 990"/>
                  <a:gd name="T67" fmla="*/ 0 h 1082"/>
                  <a:gd name="T68" fmla="*/ 0 w 990"/>
                  <a:gd name="T69" fmla="*/ 0 h 1082"/>
                  <a:gd name="T70" fmla="*/ 0 w 990"/>
                  <a:gd name="T71" fmla="*/ 0 h 1082"/>
                  <a:gd name="T72" fmla="*/ 0 w 990"/>
                  <a:gd name="T73" fmla="*/ 0 h 1082"/>
                  <a:gd name="T74" fmla="*/ 0 w 990"/>
                  <a:gd name="T75" fmla="*/ 0 h 1082"/>
                  <a:gd name="T76" fmla="*/ 0 w 990"/>
                  <a:gd name="T77" fmla="*/ 0 h 1082"/>
                  <a:gd name="T78" fmla="*/ 0 w 990"/>
                  <a:gd name="T79" fmla="*/ 0 h 1082"/>
                  <a:gd name="T80" fmla="*/ 0 w 990"/>
                  <a:gd name="T81" fmla="*/ 0 h 1082"/>
                  <a:gd name="T82" fmla="*/ 0 w 990"/>
                  <a:gd name="T83" fmla="*/ 0 h 1082"/>
                  <a:gd name="T84" fmla="*/ 0 w 990"/>
                  <a:gd name="T85" fmla="*/ 0 h 1082"/>
                  <a:gd name="T86" fmla="*/ 0 w 990"/>
                  <a:gd name="T87" fmla="*/ 0 h 1082"/>
                  <a:gd name="T88" fmla="*/ 0 w 990"/>
                  <a:gd name="T89" fmla="*/ 0 h 1082"/>
                  <a:gd name="T90" fmla="*/ 0 w 990"/>
                  <a:gd name="T91" fmla="*/ 0 h 1082"/>
                  <a:gd name="T92" fmla="*/ 0 w 990"/>
                  <a:gd name="T93" fmla="*/ 0 h 10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90"/>
                  <a:gd name="T142" fmla="*/ 0 h 1082"/>
                  <a:gd name="T143" fmla="*/ 990 w 990"/>
                  <a:gd name="T144" fmla="*/ 1082 h 108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90" h="1082">
                    <a:moveTo>
                      <a:pt x="659" y="748"/>
                    </a:moveTo>
                    <a:lnTo>
                      <a:pt x="609" y="797"/>
                    </a:lnTo>
                    <a:lnTo>
                      <a:pt x="505" y="857"/>
                    </a:lnTo>
                    <a:lnTo>
                      <a:pt x="411" y="894"/>
                    </a:lnTo>
                    <a:lnTo>
                      <a:pt x="344" y="931"/>
                    </a:lnTo>
                    <a:lnTo>
                      <a:pt x="281" y="980"/>
                    </a:lnTo>
                    <a:lnTo>
                      <a:pt x="274" y="1066"/>
                    </a:lnTo>
                    <a:lnTo>
                      <a:pt x="335" y="1082"/>
                    </a:lnTo>
                    <a:lnTo>
                      <a:pt x="493" y="992"/>
                    </a:lnTo>
                    <a:lnTo>
                      <a:pt x="609" y="886"/>
                    </a:lnTo>
                    <a:lnTo>
                      <a:pt x="746" y="751"/>
                    </a:lnTo>
                    <a:lnTo>
                      <a:pt x="857" y="665"/>
                    </a:lnTo>
                    <a:lnTo>
                      <a:pt x="953" y="600"/>
                    </a:lnTo>
                    <a:lnTo>
                      <a:pt x="990" y="568"/>
                    </a:lnTo>
                    <a:lnTo>
                      <a:pt x="977" y="527"/>
                    </a:lnTo>
                    <a:lnTo>
                      <a:pt x="932" y="470"/>
                    </a:lnTo>
                    <a:lnTo>
                      <a:pt x="766" y="381"/>
                    </a:lnTo>
                    <a:lnTo>
                      <a:pt x="609" y="298"/>
                    </a:lnTo>
                    <a:lnTo>
                      <a:pt x="418" y="212"/>
                    </a:lnTo>
                    <a:lnTo>
                      <a:pt x="348" y="164"/>
                    </a:lnTo>
                    <a:lnTo>
                      <a:pt x="274" y="98"/>
                    </a:lnTo>
                    <a:lnTo>
                      <a:pt x="199" y="25"/>
                    </a:lnTo>
                    <a:lnTo>
                      <a:pt x="132" y="0"/>
                    </a:lnTo>
                    <a:lnTo>
                      <a:pt x="0" y="91"/>
                    </a:lnTo>
                    <a:lnTo>
                      <a:pt x="9" y="175"/>
                    </a:lnTo>
                    <a:lnTo>
                      <a:pt x="33" y="209"/>
                    </a:lnTo>
                    <a:lnTo>
                      <a:pt x="99" y="196"/>
                    </a:lnTo>
                    <a:lnTo>
                      <a:pt x="87" y="160"/>
                    </a:lnTo>
                    <a:lnTo>
                      <a:pt x="62" y="147"/>
                    </a:lnTo>
                    <a:lnTo>
                      <a:pt x="50" y="103"/>
                    </a:lnTo>
                    <a:lnTo>
                      <a:pt x="124" y="54"/>
                    </a:lnTo>
                    <a:lnTo>
                      <a:pt x="187" y="103"/>
                    </a:lnTo>
                    <a:lnTo>
                      <a:pt x="187" y="147"/>
                    </a:lnTo>
                    <a:lnTo>
                      <a:pt x="161" y="200"/>
                    </a:lnTo>
                    <a:lnTo>
                      <a:pt x="182" y="237"/>
                    </a:lnTo>
                    <a:lnTo>
                      <a:pt x="306" y="270"/>
                    </a:lnTo>
                    <a:lnTo>
                      <a:pt x="356" y="224"/>
                    </a:lnTo>
                    <a:lnTo>
                      <a:pt x="522" y="323"/>
                    </a:lnTo>
                    <a:lnTo>
                      <a:pt x="659" y="384"/>
                    </a:lnTo>
                    <a:lnTo>
                      <a:pt x="734" y="421"/>
                    </a:lnTo>
                    <a:lnTo>
                      <a:pt x="807" y="458"/>
                    </a:lnTo>
                    <a:lnTo>
                      <a:pt x="866" y="507"/>
                    </a:lnTo>
                    <a:lnTo>
                      <a:pt x="903" y="556"/>
                    </a:lnTo>
                    <a:lnTo>
                      <a:pt x="869" y="592"/>
                    </a:lnTo>
                    <a:lnTo>
                      <a:pt x="791" y="642"/>
                    </a:lnTo>
                    <a:lnTo>
                      <a:pt x="708" y="698"/>
                    </a:lnTo>
                    <a:lnTo>
                      <a:pt x="659" y="748"/>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3803" name="Rectangle 31"/>
            <p:cNvSpPr>
              <a:spLocks noChangeArrowheads="1"/>
            </p:cNvSpPr>
            <p:nvPr/>
          </p:nvSpPr>
          <p:spPr bwMode="auto">
            <a:xfrm>
              <a:off x="2744" y="3702"/>
              <a:ext cx="237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a:solidFill>
                    <a:srgbClr val="FF0000"/>
                  </a:solidFill>
                  <a:ea typeface="微软雅黑" panose="020B0503020204020204" pitchFamily="34" charset="-122"/>
                  <a:cs typeface="Times New Roman" panose="02020603050405020304" pitchFamily="18" charset="0"/>
                </a:rPr>
                <a:t>实际气体的分子模型？</a:t>
              </a:r>
            </a:p>
          </p:txBody>
        </p:sp>
      </p:grpSp>
      <p:sp>
        <p:nvSpPr>
          <p:cNvPr id="34" name="Text Box 27"/>
          <p:cNvSpPr txBox="1">
            <a:spLocks noChangeArrowheads="1"/>
          </p:cNvSpPr>
          <p:nvPr/>
        </p:nvSpPr>
        <p:spPr bwMode="auto">
          <a:xfrm>
            <a:off x="924238" y="4672251"/>
            <a:ext cx="17208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例如： </a:t>
            </a:r>
          </a:p>
        </p:txBody>
      </p:sp>
      <mc:AlternateContent xmlns:mc="http://schemas.openxmlformats.org/markup-compatibility/2006" xmlns:a14="http://schemas.microsoft.com/office/drawing/2010/main">
        <mc:Choice Requires="a14">
          <p:sp>
            <p:nvSpPr>
              <p:cNvPr id="25" name="矩形 24"/>
              <p:cNvSpPr/>
              <p:nvPr/>
            </p:nvSpPr>
            <p:spPr>
              <a:xfrm flipH="1">
                <a:off x="2039613" y="4655259"/>
                <a:ext cx="2287276" cy="5572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𝑧</m:t>
                              </m:r>
                            </m:sub>
                          </m:sSub>
                        </m:e>
                      </m:bar>
                    </m:oMath>
                  </m:oMathPara>
                </a14:m>
                <a:endParaRPr lang="zh-CN" altLang="en-US" sz="2800" i="1" dirty="0"/>
              </a:p>
            </p:txBody>
          </p:sp>
        </mc:Choice>
        <mc:Fallback xmlns="">
          <p:sp>
            <p:nvSpPr>
              <p:cNvPr id="25" name="矩形 24"/>
              <p:cNvSpPr>
                <a:spLocks noRot="1" noChangeAspect="1" noMove="1" noResize="1" noEditPoints="1" noAdjustHandles="1" noChangeArrowheads="1" noChangeShapeType="1" noTextEdit="1"/>
              </p:cNvSpPr>
              <p:nvPr/>
            </p:nvSpPr>
            <p:spPr>
              <a:xfrm flipH="1">
                <a:off x="2039613" y="4655259"/>
                <a:ext cx="2287276" cy="55720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flipH="1">
                <a:off x="5156167" y="4600270"/>
                <a:ext cx="2308915" cy="6767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𝑥</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𝑦</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𝑧</m:t>
                              </m:r>
                            </m:sub>
                            <m:sup>
                              <m:r>
                                <a:rPr lang="en-US" altLang="zh-CN" sz="2800" i="1">
                                  <a:solidFill>
                                    <a:srgbClr val="0000FF"/>
                                  </a:solidFill>
                                  <a:latin typeface="Cambria Math" panose="02040503050406030204" pitchFamily="18" charset="0"/>
                                </a:rPr>
                                <m:t>2</m:t>
                              </m:r>
                            </m:sup>
                          </m:sSubSup>
                        </m:e>
                      </m:bar>
                    </m:oMath>
                  </m:oMathPara>
                </a14:m>
                <a:endParaRPr lang="zh-CN" altLang="en-US" sz="2800" i="1" dirty="0"/>
              </a:p>
            </p:txBody>
          </p:sp>
        </mc:Choice>
        <mc:Fallback xmlns="">
          <p:sp>
            <p:nvSpPr>
              <p:cNvPr id="26" name="矩形 25"/>
              <p:cNvSpPr>
                <a:spLocks noRot="1" noChangeAspect="1" noMove="1" noResize="1" noEditPoints="1" noAdjustHandles="1" noChangeArrowheads="1" noChangeShapeType="1" noTextEdit="1"/>
              </p:cNvSpPr>
              <p:nvPr/>
            </p:nvSpPr>
            <p:spPr>
              <a:xfrm flipH="1">
                <a:off x="5156167" y="4600270"/>
                <a:ext cx="2308915" cy="67672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flipH="1">
                <a:off x="7134125" y="4360166"/>
                <a:ext cx="1376707" cy="10785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𝑣</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e>
                          </m:bar>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oMath>
                  </m:oMathPara>
                </a14:m>
                <a:endParaRPr lang="zh-CN" altLang="en-US" sz="2800" i="1" dirty="0"/>
              </a:p>
            </p:txBody>
          </p:sp>
        </mc:Choice>
        <mc:Fallback xmlns="">
          <p:sp>
            <p:nvSpPr>
              <p:cNvPr id="27" name="矩形 26"/>
              <p:cNvSpPr>
                <a:spLocks noRot="1" noChangeAspect="1" noMove="1" noResize="1" noEditPoints="1" noAdjustHandles="1" noChangeArrowheads="1" noChangeShapeType="1" noTextEdit="1"/>
              </p:cNvSpPr>
              <p:nvPr/>
            </p:nvSpPr>
            <p:spPr>
              <a:xfrm flipH="1">
                <a:off x="7134125" y="4360166"/>
                <a:ext cx="1376707" cy="1078565"/>
              </a:xfrm>
              <a:prstGeom prst="rect">
                <a:avLst/>
              </a:prstGeom>
              <a:blipFill>
                <a:blip r:embed="rId6"/>
                <a:stretch>
                  <a:fillRect/>
                </a:stretch>
              </a:blipFill>
            </p:spPr>
            <p:txBody>
              <a:bodyPr/>
              <a:lstStyle/>
              <a:p>
                <a:r>
                  <a:rPr lang="zh-CN" altLang="en-US">
                    <a:noFill/>
                  </a:rPr>
                  <a:t> </a:t>
                </a:r>
              </a:p>
            </p:txBody>
          </p:sp>
        </mc:Fallback>
      </mc:AlternateContent>
      <p:sp>
        <p:nvSpPr>
          <p:cNvPr id="2" name="矩形 1"/>
          <p:cNvSpPr/>
          <p:nvPr/>
        </p:nvSpPr>
        <p:spPr>
          <a:xfrm>
            <a:off x="924238" y="535327"/>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spcBef>
                <a:spcPct val="50000"/>
              </a:spcBef>
            </a:pP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三、理想气体的统计性假设</a:t>
            </a:r>
          </a:p>
        </p:txBody>
      </p:sp>
    </p:spTree>
    <p:extLst>
      <p:ext uri="{BB962C8B-B14F-4D97-AF65-F5344CB8AC3E}">
        <p14:creationId xmlns:p14="http://schemas.microsoft.com/office/powerpoint/2010/main" val="16524152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left)">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dissolv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utoUpdateAnimBg="0"/>
      <p:bldP spid="25" grpId="0"/>
      <p:bldP spid="26" grpId="0"/>
      <p:bldP spid="2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ChangeArrowheads="1"/>
          </p:cNvSpPr>
          <p:nvPr/>
        </p:nvSpPr>
        <p:spPr bwMode="auto">
          <a:xfrm>
            <a:off x="703375" y="512942"/>
            <a:ext cx="8555038" cy="523220"/>
          </a:xfrm>
          <a:prstGeom prst="rect">
            <a:avLst/>
          </a:prstGeom>
          <a:noFill/>
          <a:ln w="9525">
            <a:noFill/>
            <a:miter lim="800000"/>
            <a:headEnd/>
            <a:tailEnd/>
          </a:ln>
        </p:spPr>
        <p:txBody>
          <a:bodyPr>
            <a:spAutoFit/>
          </a:bodyPr>
          <a:lstStyle/>
          <a:p>
            <a:pPr eaLnBrk="1" hangingPunct="1">
              <a:spcBef>
                <a:spcPct val="50000"/>
              </a:spcBef>
              <a:defRPr/>
            </a:pPr>
            <a:r>
              <a:rPr lang="zh-CN" altLang="en-US" sz="2800" dirty="0">
                <a:solidFill>
                  <a:srgbClr val="6600CC"/>
                </a:solidFill>
                <a:ea typeface="微软雅黑" panose="020B0503020204020204" pitchFamily="34" charset="-122"/>
                <a:cs typeface="Times New Roman" panose="02020603050405020304" pitchFamily="18" charset="0"/>
              </a:rPr>
              <a:t>四、</a:t>
            </a: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理想气体的压强公式（</a:t>
            </a:r>
            <a:r>
              <a:rPr lang="en-US" altLang="zh-CN"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pressure formula</a:t>
            </a: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27767" name="Picture 119" descr="fzmo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2626" y="2636838"/>
            <a:ext cx="3275013" cy="327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6" name="Rectangle 120"/>
          <p:cNvSpPr>
            <a:spLocks noChangeArrowheads="1"/>
          </p:cNvSpPr>
          <p:nvPr/>
        </p:nvSpPr>
        <p:spPr bwMode="auto">
          <a:xfrm>
            <a:off x="696397" y="1248643"/>
            <a:ext cx="9104426" cy="1120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气体压强的成因：压强是气体分子给容器壁冲量的</a:t>
            </a:r>
            <a:r>
              <a:rPr kumimoji="0" lang="zh-CN" altLang="en-US" sz="2800" dirty="0">
                <a:solidFill>
                  <a:srgbClr val="FF0000"/>
                </a:solidFill>
                <a:ea typeface="微软雅黑" panose="020B0503020204020204" pitchFamily="34" charset="-122"/>
                <a:cs typeface="Times New Roman" panose="02020603050405020304" pitchFamily="18" charset="0"/>
              </a:rPr>
              <a:t>统计平均量</a:t>
            </a:r>
          </a:p>
        </p:txBody>
      </p:sp>
      <p:grpSp>
        <p:nvGrpSpPr>
          <p:cNvPr id="2" name="组合 1"/>
          <p:cNvGrpSpPr/>
          <p:nvPr/>
        </p:nvGrpSpPr>
        <p:grpSpPr>
          <a:xfrm>
            <a:off x="2065339" y="2397011"/>
            <a:ext cx="4426581" cy="3576103"/>
            <a:chOff x="2065339" y="2397011"/>
            <a:chExt cx="4426581" cy="3576103"/>
          </a:xfrm>
        </p:grpSpPr>
        <p:grpSp>
          <p:nvGrpSpPr>
            <p:cNvPr id="35844" name="Group 108"/>
            <p:cNvGrpSpPr>
              <a:grpSpLocks/>
            </p:cNvGrpSpPr>
            <p:nvPr/>
          </p:nvGrpSpPr>
          <p:grpSpPr bwMode="auto">
            <a:xfrm>
              <a:off x="2065339" y="2445689"/>
              <a:ext cx="4391025" cy="3527425"/>
              <a:chOff x="295" y="981"/>
              <a:chExt cx="3447" cy="2585"/>
            </a:xfrm>
          </p:grpSpPr>
          <p:sp>
            <p:nvSpPr>
              <p:cNvPr id="35847" name="AutoShape 106"/>
              <p:cNvSpPr>
                <a:spLocks noChangeArrowheads="1"/>
              </p:cNvSpPr>
              <p:nvPr/>
            </p:nvSpPr>
            <p:spPr bwMode="auto">
              <a:xfrm>
                <a:off x="295" y="981"/>
                <a:ext cx="3447" cy="258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2800">
                  <a:solidFill>
                    <a:srgbClr val="0000FF"/>
                  </a:solidFill>
                  <a:ea typeface="微软雅黑" panose="020B0503020204020204" pitchFamily="34" charset="-122"/>
                  <a:cs typeface="Times New Roman" panose="02020603050405020304" pitchFamily="18" charset="0"/>
                </a:endParaRPr>
              </a:p>
            </p:txBody>
          </p:sp>
          <p:sp>
            <p:nvSpPr>
              <p:cNvPr id="35848" name="Rectangle 71"/>
              <p:cNvSpPr>
                <a:spLocks noChangeArrowheads="1"/>
              </p:cNvSpPr>
              <p:nvPr/>
            </p:nvSpPr>
            <p:spPr bwMode="auto">
              <a:xfrm>
                <a:off x="1499" y="1677"/>
                <a:ext cx="1330" cy="774"/>
              </a:xfrm>
              <a:prstGeom prst="rect">
                <a:avLst/>
              </a:prstGeom>
              <a:solidFill>
                <a:srgbClr val="008000"/>
              </a:solidFill>
              <a:ln>
                <a:noFill/>
              </a:ln>
              <a:extLst>
                <a:ext uri="{91240B29-F687-4F45-9708-019B960494DF}">
                  <a14:hiddenLine xmlns:a14="http://schemas.microsoft.com/office/drawing/2010/main" w="31750">
                    <a:solidFill>
                      <a:srgbClr val="000000"/>
                    </a:solidFill>
                    <a:prstDash val="dash"/>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grpSp>
            <p:nvGrpSpPr>
              <p:cNvPr id="35864" name="Group 75"/>
              <p:cNvGrpSpPr>
                <a:grpSpLocks/>
              </p:cNvGrpSpPr>
              <p:nvPr/>
            </p:nvGrpSpPr>
            <p:grpSpPr bwMode="auto">
              <a:xfrm>
                <a:off x="521" y="1081"/>
                <a:ext cx="3171" cy="1989"/>
                <a:chOff x="2736" y="1344"/>
                <a:chExt cx="2919" cy="1919"/>
              </a:xfrm>
            </p:grpSpPr>
            <p:sp>
              <p:nvSpPr>
                <p:cNvPr id="35865" name="Line 76"/>
                <p:cNvSpPr>
                  <a:spLocks noChangeShapeType="1"/>
                </p:cNvSpPr>
                <p:nvPr/>
              </p:nvSpPr>
              <p:spPr bwMode="auto">
                <a:xfrm flipH="1">
                  <a:off x="2736" y="2976"/>
                  <a:ext cx="408" cy="287"/>
                </a:xfrm>
                <a:prstGeom prst="line">
                  <a:avLst/>
                </a:prstGeom>
                <a:noFill/>
                <a:ln w="317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66" name="Line 77"/>
                <p:cNvSpPr>
                  <a:spLocks noChangeShapeType="1"/>
                </p:cNvSpPr>
                <p:nvPr/>
              </p:nvSpPr>
              <p:spPr bwMode="auto">
                <a:xfrm>
                  <a:off x="4896" y="2640"/>
                  <a:ext cx="759" cy="0"/>
                </a:xfrm>
                <a:prstGeom prst="line">
                  <a:avLst/>
                </a:prstGeom>
                <a:noFill/>
                <a:ln w="31750">
                  <a:solidFill>
                    <a:srgbClr val="0000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67" name="Line 78"/>
                <p:cNvSpPr>
                  <a:spLocks noChangeShapeType="1"/>
                </p:cNvSpPr>
                <p:nvPr/>
              </p:nvSpPr>
              <p:spPr bwMode="auto">
                <a:xfrm flipV="1">
                  <a:off x="3648" y="1344"/>
                  <a:ext cx="0" cy="573"/>
                </a:xfrm>
                <a:prstGeom prst="line">
                  <a:avLst/>
                </a:prstGeom>
                <a:noFill/>
                <a:ln w="3175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68" name="AutoShape 79"/>
                <p:cNvSpPr>
                  <a:spLocks noChangeArrowheads="1"/>
                </p:cNvSpPr>
                <p:nvPr/>
              </p:nvSpPr>
              <p:spPr bwMode="auto">
                <a:xfrm>
                  <a:off x="3120" y="2640"/>
                  <a:ext cx="1751" cy="344"/>
                </a:xfrm>
                <a:prstGeom prst="parallelogram">
                  <a:avLst>
                    <a:gd name="adj" fmla="val 153929"/>
                  </a:avLst>
                </a:prstGeom>
                <a:solidFill>
                  <a:srgbClr val="F853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sp>
              <p:nvSpPr>
                <p:cNvPr id="35870" name="AutoShape 81"/>
                <p:cNvSpPr>
                  <a:spLocks noChangeArrowheads="1"/>
                </p:cNvSpPr>
                <p:nvPr/>
              </p:nvSpPr>
              <p:spPr bwMode="auto">
                <a:xfrm rot="5400000" flipH="1">
                  <a:off x="2838" y="2202"/>
                  <a:ext cx="1090" cy="526"/>
                </a:xfrm>
                <a:prstGeom prst="parallelogram">
                  <a:avLst>
                    <a:gd name="adj" fmla="val 69075"/>
                  </a:avLst>
                </a:prstGeom>
                <a:solidFill>
                  <a:srgbClr val="FFFF00"/>
                </a:solidFill>
                <a:ln>
                  <a:noFill/>
                </a:ln>
                <a:extLst>
                  <a:ext uri="{91240B29-F687-4F45-9708-019B960494DF}">
                    <a14:hiddenLine xmlns:a14="http://schemas.microsoft.com/office/drawing/2010/main" w="31750">
                      <a:solidFill>
                        <a:srgbClr val="000000"/>
                      </a:solidFill>
                      <a:prstDash val="dash"/>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sp>
              <p:nvSpPr>
                <p:cNvPr id="35871" name="AutoShape 82"/>
                <p:cNvSpPr>
                  <a:spLocks noChangeArrowheads="1"/>
                </p:cNvSpPr>
                <p:nvPr/>
              </p:nvSpPr>
              <p:spPr bwMode="auto">
                <a:xfrm rot="5400000" flipH="1">
                  <a:off x="4085" y="2203"/>
                  <a:ext cx="1090" cy="524"/>
                </a:xfrm>
                <a:prstGeom prst="parallelogram">
                  <a:avLst>
                    <a:gd name="adj" fmla="val 66594"/>
                  </a:avLst>
                </a:prstGeom>
                <a:solidFill>
                  <a:srgbClr val="FFFF00"/>
                </a:solidFill>
                <a:ln>
                  <a:noFill/>
                </a:ln>
                <a:extLst>
                  <a:ext uri="{91240B29-F687-4F45-9708-019B960494DF}">
                    <a14:hiddenLine xmlns:a14="http://schemas.microsoft.com/office/drawing/2010/main" w="31750">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grpSp>
          <p:sp>
            <p:nvSpPr>
              <p:cNvPr id="35850" name="AutoShape 89"/>
              <p:cNvSpPr>
                <a:spLocks noChangeArrowheads="1"/>
              </p:cNvSpPr>
              <p:nvPr/>
            </p:nvSpPr>
            <p:spPr bwMode="auto">
              <a:xfrm>
                <a:off x="941" y="1677"/>
                <a:ext cx="1922" cy="361"/>
              </a:xfrm>
              <a:prstGeom prst="parallelogram">
                <a:avLst>
                  <a:gd name="adj" fmla="val 145157"/>
                </a:avLst>
              </a:prstGeom>
              <a:solidFill>
                <a:srgbClr val="99CC00"/>
              </a:solidFill>
              <a:ln>
                <a:noFill/>
              </a:ln>
              <a:extLst>
                <a:ext uri="{91240B29-F687-4F45-9708-019B960494DF}">
                  <a14:hiddenLine xmlns:a14="http://schemas.microsoft.com/office/drawing/2010/main" w="31750">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sp>
            <p:nvSpPr>
              <p:cNvPr id="35851" name="Line 90"/>
              <p:cNvSpPr>
                <a:spLocks noChangeShapeType="1"/>
              </p:cNvSpPr>
              <p:nvPr/>
            </p:nvSpPr>
            <p:spPr bwMode="auto">
              <a:xfrm rot="375327" flipV="1">
                <a:off x="1960" y="2594"/>
                <a:ext cx="205" cy="146"/>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52" name="Line 91"/>
              <p:cNvSpPr>
                <a:spLocks noChangeShapeType="1"/>
              </p:cNvSpPr>
              <p:nvPr/>
            </p:nvSpPr>
            <p:spPr bwMode="auto">
              <a:xfrm rot="459308" flipV="1">
                <a:off x="1916" y="2516"/>
                <a:ext cx="254" cy="57"/>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53" name="Line 97"/>
              <p:cNvSpPr>
                <a:spLocks noChangeShapeType="1"/>
              </p:cNvSpPr>
              <p:nvPr/>
            </p:nvSpPr>
            <p:spPr bwMode="auto">
              <a:xfrm>
                <a:off x="1970" y="2196"/>
                <a:ext cx="190" cy="119"/>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54" name="Line 98"/>
              <p:cNvSpPr>
                <a:spLocks noChangeShapeType="1"/>
              </p:cNvSpPr>
              <p:nvPr/>
            </p:nvSpPr>
            <p:spPr bwMode="auto">
              <a:xfrm>
                <a:off x="1821" y="2411"/>
                <a:ext cx="253" cy="1"/>
              </a:xfrm>
              <a:prstGeom prst="line">
                <a:avLst/>
              </a:prstGeom>
              <a:noFill/>
              <a:ln w="317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55" name="Line 99"/>
              <p:cNvSpPr>
                <a:spLocks noChangeShapeType="1"/>
              </p:cNvSpPr>
              <p:nvPr/>
            </p:nvSpPr>
            <p:spPr bwMode="auto">
              <a:xfrm flipH="1" flipV="1">
                <a:off x="1485" y="2292"/>
                <a:ext cx="253" cy="11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56" name="Line 100"/>
              <p:cNvSpPr>
                <a:spLocks noChangeShapeType="1"/>
              </p:cNvSpPr>
              <p:nvPr/>
            </p:nvSpPr>
            <p:spPr bwMode="auto">
              <a:xfrm flipH="1" flipV="1">
                <a:off x="1417" y="2436"/>
                <a:ext cx="506" cy="11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57" name="Line 101"/>
              <p:cNvSpPr>
                <a:spLocks noChangeShapeType="1"/>
              </p:cNvSpPr>
              <p:nvPr/>
            </p:nvSpPr>
            <p:spPr bwMode="auto">
              <a:xfrm flipH="1">
                <a:off x="1541" y="2612"/>
                <a:ext cx="156" cy="3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58" name="Line 102"/>
              <p:cNvSpPr>
                <a:spLocks noChangeShapeType="1"/>
              </p:cNvSpPr>
              <p:nvPr/>
            </p:nvSpPr>
            <p:spPr bwMode="auto">
              <a:xfrm flipV="1">
                <a:off x="1730" y="2137"/>
                <a:ext cx="190" cy="17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59" name="Line 103"/>
              <p:cNvSpPr>
                <a:spLocks noChangeShapeType="1"/>
              </p:cNvSpPr>
              <p:nvPr/>
            </p:nvSpPr>
            <p:spPr bwMode="auto">
              <a:xfrm flipH="1" flipV="1">
                <a:off x="1644" y="2137"/>
                <a:ext cx="63" cy="178"/>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60" name="Line 104"/>
              <p:cNvSpPr>
                <a:spLocks noChangeShapeType="1"/>
              </p:cNvSpPr>
              <p:nvPr/>
            </p:nvSpPr>
            <p:spPr bwMode="auto">
              <a:xfrm flipH="1">
                <a:off x="1740" y="2414"/>
                <a:ext cx="63" cy="2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5861" name="Line 105"/>
              <p:cNvSpPr>
                <a:spLocks noChangeShapeType="1"/>
              </p:cNvSpPr>
              <p:nvPr/>
            </p:nvSpPr>
            <p:spPr bwMode="auto">
              <a:xfrm>
                <a:off x="1841" y="2414"/>
                <a:ext cx="1" cy="237"/>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7" name="矩形 36"/>
                <p:cNvSpPr/>
                <p:nvPr/>
              </p:nvSpPr>
              <p:spPr>
                <a:xfrm flipH="1">
                  <a:off x="2413290" y="4074963"/>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37" name="矩形 36"/>
                <p:cNvSpPr>
                  <a:spLocks noRot="1" noChangeAspect="1" noMove="1" noResize="1" noEditPoints="1" noAdjustHandles="1" noChangeArrowheads="1" noChangeShapeType="1" noTextEdit="1"/>
                </p:cNvSpPr>
                <p:nvPr/>
              </p:nvSpPr>
              <p:spPr>
                <a:xfrm flipH="1">
                  <a:off x="2413290" y="4074963"/>
                  <a:ext cx="50188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flipH="1">
                  <a:off x="2841779" y="3137632"/>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𝑙</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i="1" dirty="0"/>
                </a:p>
              </p:txBody>
            </p:sp>
          </mc:Choice>
          <mc:Fallback xmlns="">
            <p:sp>
              <p:nvSpPr>
                <p:cNvPr id="38" name="矩形 37"/>
                <p:cNvSpPr>
                  <a:spLocks noRot="1" noChangeAspect="1" noMove="1" noResize="1" noEditPoints="1" noAdjustHandles="1" noChangeArrowheads="1" noChangeShapeType="1" noTextEdit="1"/>
                </p:cNvSpPr>
                <p:nvPr/>
              </p:nvSpPr>
              <p:spPr>
                <a:xfrm flipH="1">
                  <a:off x="2841779" y="3137632"/>
                  <a:ext cx="50188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flipH="1">
                  <a:off x="3620693" y="4891791"/>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𝑙</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39" name="矩形 38"/>
                <p:cNvSpPr>
                  <a:spLocks noRot="1" noChangeAspect="1" noMove="1" noResize="1" noEditPoints="1" noAdjustHandles="1" noChangeArrowheads="1" noChangeShapeType="1" noTextEdit="1"/>
                </p:cNvSpPr>
                <p:nvPr/>
              </p:nvSpPr>
              <p:spPr>
                <a:xfrm flipH="1">
                  <a:off x="3620693" y="4891791"/>
                  <a:ext cx="50188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flipH="1">
                  <a:off x="2956027" y="4044983"/>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i="1" dirty="0"/>
                </a:p>
              </p:txBody>
            </p:sp>
          </mc:Choice>
          <mc:Fallback xmlns="">
            <p:sp>
              <p:nvSpPr>
                <p:cNvPr id="40" name="矩形 39"/>
                <p:cNvSpPr>
                  <a:spLocks noRot="1" noChangeAspect="1" noMove="1" noResize="1" noEditPoints="1" noAdjustHandles="1" noChangeArrowheads="1" noChangeShapeType="1" noTextEdit="1"/>
                </p:cNvSpPr>
                <p:nvPr/>
              </p:nvSpPr>
              <p:spPr>
                <a:xfrm flipH="1">
                  <a:off x="2956027" y="4044983"/>
                  <a:ext cx="50188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flipH="1">
                  <a:off x="4694968" y="3979176"/>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i="1" dirty="0"/>
                </a:p>
              </p:txBody>
            </p:sp>
          </mc:Choice>
          <mc:Fallback xmlns="">
            <p:sp>
              <p:nvSpPr>
                <p:cNvPr id="41" name="矩形 40"/>
                <p:cNvSpPr>
                  <a:spLocks noRot="1" noChangeAspect="1" noMove="1" noResize="1" noEditPoints="1" noAdjustHandles="1" noChangeArrowheads="1" noChangeShapeType="1" noTextEdit="1"/>
                </p:cNvSpPr>
                <p:nvPr/>
              </p:nvSpPr>
              <p:spPr>
                <a:xfrm flipH="1">
                  <a:off x="4694968" y="3979176"/>
                  <a:ext cx="50188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flipH="1">
                  <a:off x="3248037" y="4407691"/>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42" name="矩形 41"/>
                <p:cNvSpPr>
                  <a:spLocks noRot="1" noChangeAspect="1" noMove="1" noResize="1" noEditPoints="1" noAdjustHandles="1" noChangeArrowheads="1" noChangeShapeType="1" noTextEdit="1"/>
                </p:cNvSpPr>
                <p:nvPr/>
              </p:nvSpPr>
              <p:spPr>
                <a:xfrm flipH="1">
                  <a:off x="3248037" y="4407691"/>
                  <a:ext cx="50188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flipH="1">
                  <a:off x="5990036" y="3979176"/>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𝑋</m:t>
                        </m:r>
                      </m:oMath>
                    </m:oMathPara>
                  </a14:m>
                  <a:endParaRPr lang="zh-CN" altLang="en-US" sz="2800" i="1" dirty="0"/>
                </a:p>
              </p:txBody>
            </p:sp>
          </mc:Choice>
          <mc:Fallback xmlns="">
            <p:sp>
              <p:nvSpPr>
                <p:cNvPr id="43" name="矩形 42"/>
                <p:cNvSpPr>
                  <a:spLocks noRot="1" noChangeAspect="1" noMove="1" noResize="1" noEditPoints="1" noAdjustHandles="1" noChangeArrowheads="1" noChangeShapeType="1" noTextEdit="1"/>
                </p:cNvSpPr>
                <p:nvPr/>
              </p:nvSpPr>
              <p:spPr>
                <a:xfrm flipH="1">
                  <a:off x="5990036" y="3979176"/>
                  <a:ext cx="50188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flipH="1">
                  <a:off x="2330301" y="5111479"/>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𝑍</m:t>
                        </m:r>
                      </m:oMath>
                    </m:oMathPara>
                  </a14:m>
                  <a:endParaRPr lang="zh-CN" altLang="en-US" sz="2800" i="1" dirty="0"/>
                </a:p>
              </p:txBody>
            </p:sp>
          </mc:Choice>
          <mc:Fallback xmlns="">
            <p:sp>
              <p:nvSpPr>
                <p:cNvPr id="44" name="矩形 43"/>
                <p:cNvSpPr>
                  <a:spLocks noRot="1" noChangeAspect="1" noMove="1" noResize="1" noEditPoints="1" noAdjustHandles="1" noChangeArrowheads="1" noChangeShapeType="1" noTextEdit="1"/>
                </p:cNvSpPr>
                <p:nvPr/>
              </p:nvSpPr>
              <p:spPr>
                <a:xfrm flipH="1">
                  <a:off x="2330301" y="5111479"/>
                  <a:ext cx="50188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flipH="1">
                  <a:off x="3576321" y="2397011"/>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𝑌</m:t>
                        </m:r>
                      </m:oMath>
                    </m:oMathPara>
                  </a14:m>
                  <a:endParaRPr lang="zh-CN" altLang="en-US" sz="2800" i="1" dirty="0"/>
                </a:p>
              </p:txBody>
            </p:sp>
          </mc:Choice>
          <mc:Fallback xmlns="">
            <p:sp>
              <p:nvSpPr>
                <p:cNvPr id="45" name="矩形 44"/>
                <p:cNvSpPr>
                  <a:spLocks noRot="1" noChangeAspect="1" noMove="1" noResize="1" noEditPoints="1" noAdjustHandles="1" noChangeArrowheads="1" noChangeShapeType="1" noTextEdit="1"/>
                </p:cNvSpPr>
                <p:nvPr/>
              </p:nvSpPr>
              <p:spPr>
                <a:xfrm flipH="1">
                  <a:off x="3576321" y="2397011"/>
                  <a:ext cx="501884" cy="523220"/>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91157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ipe(left)">
                                      <p:cBhvr>
                                        <p:cTn id="7" dur="5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767"/>
                                        </p:tgtEl>
                                        <p:attrNameLst>
                                          <p:attrName>style.visibility</p:attrName>
                                        </p:attrNameLst>
                                      </p:cBhvr>
                                      <p:to>
                                        <p:strVal val="visible"/>
                                      </p:to>
                                    </p:set>
                                    <p:animEffect transition="in" filter="wipe(left)">
                                      <p:cBhvr>
                                        <p:cTn id="12" dur="500"/>
                                        <p:tgtEl>
                                          <p:spTgt spid="277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46"/>
                                        </p:tgtEl>
                                        <p:attrNameLst>
                                          <p:attrName>style.visibility</p:attrName>
                                        </p:attrNameLst>
                                      </p:cBhvr>
                                      <p:to>
                                        <p:strVal val="visible"/>
                                      </p:to>
                                    </p:set>
                                    <p:animEffect transition="in" filter="wipe(left)">
                                      <p:cBhvr>
                                        <p:cTn id="17" dur="500"/>
                                        <p:tgtEl>
                                          <p:spTgt spid="358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 grpId="0"/>
      <p:bldP spid="358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16" name="Text Box 28"/>
          <p:cNvSpPr txBox="1">
            <a:spLocks noChangeArrowheads="1"/>
          </p:cNvSpPr>
          <p:nvPr/>
        </p:nvSpPr>
        <p:spPr bwMode="auto">
          <a:xfrm>
            <a:off x="703376" y="4167612"/>
            <a:ext cx="8696950" cy="954107"/>
          </a:xfrm>
          <a:prstGeom prst="rect">
            <a:avLst/>
          </a:prstGeom>
          <a:noFill/>
          <a:ln w="9525">
            <a:noFill/>
            <a:miter lim="800000"/>
            <a:headEnd/>
            <a:tailEnd/>
          </a:ln>
          <a:extLst/>
        </p:spPr>
        <p:txBody>
          <a:bodyPr wrap="square">
            <a:spAutoFit/>
          </a:bodyPr>
          <a:lstStyle>
            <a:defPPr>
              <a:defRPr lang="zh-CN"/>
            </a:defPPr>
            <a:lvl1pPr eaLnBrk="1" hangingPunct="1">
              <a:spcBef>
                <a:spcPct val="50000"/>
              </a:spcBef>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stStyle>
          <a:p>
            <a:pPr algn="just"/>
            <a:r>
              <a:rPr lang="zh-CN" altLang="zh-CN" dirty="0">
                <a:solidFill>
                  <a:srgbClr val="FF0000"/>
                </a:solidFill>
              </a:rPr>
              <a:t>分子平均</a:t>
            </a:r>
            <a:r>
              <a:rPr lang="zh-CN" altLang="en-US" dirty="0">
                <a:solidFill>
                  <a:srgbClr val="FF0000"/>
                </a:solidFill>
              </a:rPr>
              <a:t>平动</a:t>
            </a:r>
            <a:r>
              <a:rPr lang="zh-CN" altLang="zh-CN" dirty="0">
                <a:solidFill>
                  <a:srgbClr val="FF0000"/>
                </a:solidFill>
              </a:rPr>
              <a:t>动能</a:t>
            </a:r>
            <a:r>
              <a:rPr lang="zh-CN" altLang="en-US" dirty="0"/>
              <a:t>（</a:t>
            </a:r>
            <a:r>
              <a:rPr lang="en-US" altLang="zh-CN" dirty="0"/>
              <a:t>average translation kinetic energy of molecular</a:t>
            </a:r>
            <a:r>
              <a:rPr lang="zh-CN" altLang="en-US" dirty="0"/>
              <a:t>）：</a:t>
            </a:r>
          </a:p>
        </p:txBody>
      </p:sp>
      <p:sp>
        <p:nvSpPr>
          <p:cNvPr id="10" name="Rectangle 2"/>
          <p:cNvSpPr>
            <a:spLocks noChangeArrowheads="1"/>
          </p:cNvSpPr>
          <p:nvPr/>
        </p:nvSpPr>
        <p:spPr bwMode="auto">
          <a:xfrm>
            <a:off x="703375" y="512942"/>
            <a:ext cx="8555038" cy="523220"/>
          </a:xfrm>
          <a:prstGeom prst="rect">
            <a:avLst/>
          </a:prstGeom>
          <a:noFill/>
          <a:ln w="9525">
            <a:noFill/>
            <a:miter lim="800000"/>
            <a:headEnd/>
            <a:tailEnd/>
          </a:ln>
        </p:spPr>
        <p:txBody>
          <a:bodyPr>
            <a:spAutoFit/>
          </a:bodyPr>
          <a:lstStyle/>
          <a:p>
            <a:pPr eaLnBrk="1" hangingPunct="1">
              <a:spcBef>
                <a:spcPct val="50000"/>
              </a:spcBef>
              <a:defRPr/>
            </a:pPr>
            <a:r>
              <a:rPr lang="zh-CN" altLang="en-US" sz="2800" dirty="0">
                <a:solidFill>
                  <a:srgbClr val="6600CC"/>
                </a:solidFill>
                <a:ea typeface="微软雅黑" panose="020B0503020204020204" pitchFamily="34" charset="-122"/>
                <a:cs typeface="Times New Roman" panose="02020603050405020304" pitchFamily="18" charset="0"/>
              </a:rPr>
              <a:t>四、 </a:t>
            </a: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理想气体的压强公式（</a:t>
            </a:r>
            <a:r>
              <a:rPr lang="en-US" altLang="zh-CN"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pressure formula</a:t>
            </a: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1" name="文本框 10"/>
              <p:cNvSpPr txBox="1"/>
              <p:nvPr/>
            </p:nvSpPr>
            <p:spPr>
              <a:xfrm>
                <a:off x="1517706" y="1599123"/>
                <a:ext cx="1954894"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3</m:t>
                          </m:r>
                        </m:den>
                      </m:f>
                      <m:r>
                        <a:rPr lang="en-US" altLang="zh-CN" sz="2800" b="0" i="1" smtClean="0">
                          <a:solidFill>
                            <a:srgbClr val="0000FF"/>
                          </a:solidFill>
                          <a:latin typeface="Cambria Math" panose="02040503050406030204" pitchFamily="18" charset="0"/>
                        </a:rPr>
                        <m:t>𝑚𝑛</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oMath>
                  </m:oMathPara>
                </a14:m>
                <a:endParaRPr lang="zh-CN" altLang="en-US" sz="2800" i="1" dirty="0"/>
              </a:p>
            </p:txBody>
          </p:sp>
        </mc:Choice>
        <mc:Fallback xmlns="">
          <p:sp>
            <p:nvSpPr>
              <p:cNvPr id="11" name="文本框 10"/>
              <p:cNvSpPr txBox="1">
                <a:spLocks noRot="1" noChangeAspect="1" noMove="1" noResize="1" noEditPoints="1" noAdjustHandles="1" noChangeArrowheads="1" noChangeShapeType="1" noTextEdit="1"/>
              </p:cNvSpPr>
              <p:nvPr/>
            </p:nvSpPr>
            <p:spPr>
              <a:xfrm>
                <a:off x="1517706" y="1599123"/>
                <a:ext cx="1954894" cy="80945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4540250" y="1599123"/>
                <a:ext cx="3107133"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𝜌</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num>
                        <m:den>
                          <m:r>
                            <a:rPr lang="en-US" altLang="zh-CN" sz="2800" b="0" i="1" smtClean="0">
                              <a:solidFill>
                                <a:srgbClr val="0000FF"/>
                              </a:solidFill>
                              <a:latin typeface="Cambria Math" panose="02040503050406030204" pitchFamily="18" charset="0"/>
                            </a:rPr>
                            <m:t>𝑉</m:t>
                          </m:r>
                        </m:den>
                      </m:f>
                      <m:r>
                        <a:rPr lang="en-US" altLang="zh-CN" sz="2800" b="0" i="1"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𝑁𝑚</m:t>
                          </m:r>
                        </m:num>
                        <m:den>
                          <m:r>
                            <a:rPr lang="en-US" altLang="zh-CN" sz="2800" i="1">
                              <a:solidFill>
                                <a:srgbClr val="0000FF"/>
                              </a:solidFill>
                              <a:latin typeface="Cambria Math" panose="02040503050406030204" pitchFamily="18" charset="0"/>
                            </a:rPr>
                            <m:t>𝑉</m:t>
                          </m:r>
                        </m:den>
                      </m:f>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𝑚𝑛</m:t>
                      </m:r>
                    </m:oMath>
                  </m:oMathPara>
                </a14:m>
                <a:endParaRPr lang="zh-CN" altLang="en-US" sz="2800" i="1" dirty="0">
                  <a:solidFill>
                    <a:srgbClr val="FF0000"/>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4540250" y="1599123"/>
                <a:ext cx="3107133" cy="8066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517706" y="2885172"/>
                <a:ext cx="1646926"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3</m:t>
                          </m:r>
                        </m:den>
                      </m:f>
                      <m:r>
                        <a:rPr lang="zh-CN" altLang="en-US" sz="2800" i="1">
                          <a:solidFill>
                            <a:srgbClr val="0000FF"/>
                          </a:solidFill>
                          <a:latin typeface="Cambria Math" panose="02040503050406030204" pitchFamily="18" charset="0"/>
                          <a:ea typeface="Cambria Math" panose="02040503050406030204" pitchFamily="18" charset="0"/>
                        </a:rPr>
                        <m:t>𝜌</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oMath>
                  </m:oMathPara>
                </a14:m>
                <a:endParaRPr lang="zh-CN" altLang="en-US" sz="2800" i="1" dirty="0"/>
              </a:p>
            </p:txBody>
          </p:sp>
        </mc:Choice>
        <mc:Fallback xmlns="">
          <p:sp>
            <p:nvSpPr>
              <p:cNvPr id="13" name="文本框 12"/>
              <p:cNvSpPr txBox="1">
                <a:spLocks noRot="1" noChangeAspect="1" noMove="1" noResize="1" noEditPoints="1" noAdjustHandles="1" noChangeArrowheads="1" noChangeShapeType="1" noTextEdit="1"/>
              </p:cNvSpPr>
              <p:nvPr/>
            </p:nvSpPr>
            <p:spPr>
              <a:xfrm>
                <a:off x="1517706" y="2885172"/>
                <a:ext cx="1646926" cy="8094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3896944" y="2802608"/>
                <a:ext cx="2691506" cy="9681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num>
                        <m:den>
                          <m:r>
                            <a:rPr lang="en-US" altLang="zh-CN" sz="2800" b="0" i="1" smtClean="0">
                              <a:solidFill>
                                <a:srgbClr val="0000FF"/>
                              </a:solidFill>
                              <a:latin typeface="Cambria Math" panose="02040503050406030204" pitchFamily="18" charset="0"/>
                            </a:rPr>
                            <m:t>3</m:t>
                          </m:r>
                        </m:den>
                      </m:f>
                      <m:r>
                        <a:rPr lang="en-US" altLang="zh-CN" sz="2800" b="0" i="1" smtClean="0">
                          <a:solidFill>
                            <a:srgbClr val="0000FF"/>
                          </a:solidFill>
                          <a:latin typeface="Cambria Math" panose="02040503050406030204" pitchFamily="18" charset="0"/>
                        </a:rPr>
                        <m:t>𝑛</m:t>
                      </m:r>
                      <m:d>
                        <m:dPr>
                          <m:ctrlPr>
                            <a:rPr lang="en-US" altLang="zh-CN" sz="2800" b="0" i="1" smtClean="0">
                              <a:solidFill>
                                <a:srgbClr val="0000FF"/>
                              </a:solidFill>
                              <a:latin typeface="Cambria Math"/>
                            </a:rPr>
                          </m:ctrlPr>
                        </m:dPr>
                        <m:e>
                          <m:f>
                            <m:fPr>
                              <m:ctrlPr>
                                <a:rPr lang="en-US" altLang="zh-CN" sz="2800" b="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e>
                      </m:d>
                    </m:oMath>
                  </m:oMathPara>
                </a14:m>
                <a:endParaRPr lang="zh-CN" altLang="en-US" sz="2800" i="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896944" y="2802608"/>
                <a:ext cx="2691506" cy="96815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6700914" y="2878742"/>
                <a:ext cx="1276888"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2</m:t>
                          </m:r>
                        </m:num>
                        <m:den>
                          <m:r>
                            <a:rPr lang="en-US" altLang="zh-CN" sz="2800" b="0" i="1" smtClean="0">
                              <a:solidFill>
                                <a:srgbClr val="FF0000"/>
                              </a:solidFill>
                              <a:latin typeface="Cambria Math" panose="02040503050406030204" pitchFamily="18" charset="0"/>
                            </a:rPr>
                            <m:t>3</m:t>
                          </m:r>
                        </m:den>
                      </m:f>
                      <m:r>
                        <a:rPr lang="en-US" altLang="zh-CN" sz="2800" b="0" i="1" smtClean="0">
                          <a:solidFill>
                            <a:srgbClr val="FF0000"/>
                          </a:solidFill>
                          <a:latin typeface="Cambria Math" panose="02040503050406030204" pitchFamily="18" charset="0"/>
                        </a:rPr>
                        <m:t>𝑛</m:t>
                      </m:r>
                      <m:bar>
                        <m:barPr>
                          <m:pos m:val="top"/>
                          <m:ctrlPr>
                            <a:rPr lang="en-US" altLang="zh-CN" sz="2800" i="1">
                              <a:solidFill>
                                <a:srgbClr val="FF0000"/>
                              </a:solidFill>
                              <a:latin typeface="Cambria Math"/>
                              <a:ea typeface="Cambria Math" panose="02040503050406030204" pitchFamily="18" charset="0"/>
                            </a:rPr>
                          </m:ctrlPr>
                        </m:barPr>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b="0" i="1" smtClean="0">
                                  <a:solidFill>
                                    <a:srgbClr val="FF0000"/>
                                  </a:solidFill>
                                  <a:latin typeface="Cambria Math" panose="02040503050406030204" pitchFamily="18" charset="0"/>
                                  <a:ea typeface="Cambria Math" panose="02040503050406030204" pitchFamily="18" charset="0"/>
                                </a:rPr>
                                <m:t>𝑘</m:t>
                              </m:r>
                            </m:sub>
                          </m:sSub>
                        </m:e>
                      </m:bar>
                    </m:oMath>
                  </m:oMathPara>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6700914" y="2878742"/>
                <a:ext cx="1276888" cy="80945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896944" y="5369080"/>
                <a:ext cx="203966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FF0000"/>
                              </a:solidFill>
                              <a:latin typeface="Cambria Math"/>
                              <a:ea typeface="Cambria Math" panose="02040503050406030204" pitchFamily="18" charset="0"/>
                            </a:rPr>
                          </m:ctrlPr>
                        </m:barPr>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𝑘</m:t>
                              </m:r>
                            </m:sub>
                          </m:sSub>
                        </m:e>
                      </m:ba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i="1">
                              <a:solidFill>
                                <a:srgbClr val="FF0000"/>
                              </a:solidFill>
                              <a:latin typeface="Cambria Math" panose="02040503050406030204" pitchFamily="18" charset="0"/>
                            </a:rPr>
                            <m:t>1</m:t>
                          </m:r>
                        </m:num>
                        <m:den>
                          <m:r>
                            <a:rPr lang="en-US" altLang="zh-CN" sz="2800" i="1">
                              <a:solidFill>
                                <a:srgbClr val="FF0000"/>
                              </a:solidFill>
                              <a:latin typeface="Cambria Math" panose="02040503050406030204" pitchFamily="18" charset="0"/>
                            </a:rPr>
                            <m:t>2</m:t>
                          </m:r>
                        </m:den>
                      </m:f>
                      <m:r>
                        <a:rPr lang="en-US" altLang="zh-CN" sz="2800" i="1">
                          <a:solidFill>
                            <a:srgbClr val="FF0000"/>
                          </a:solidFill>
                          <a:latin typeface="Cambria Math" panose="02040503050406030204" pitchFamily="18" charset="0"/>
                        </a:rPr>
                        <m:t>𝑚</m:t>
                      </m:r>
                      <m:bar>
                        <m:barPr>
                          <m:pos m:val="top"/>
                          <m:ctrlPr>
                            <a:rPr lang="en-US" altLang="zh-CN" sz="2800" i="1">
                              <a:solidFill>
                                <a:srgbClr val="FF0000"/>
                              </a:solidFill>
                              <a:latin typeface="Cambria Math"/>
                              <a:ea typeface="Cambria Math" panose="02040503050406030204" pitchFamily="18" charset="0"/>
                            </a:rPr>
                          </m:ctrlPr>
                        </m:barPr>
                        <m:e>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𝑣</m:t>
                              </m:r>
                            </m:e>
                            <m:sup>
                              <m:r>
                                <a:rPr lang="en-US" altLang="zh-CN" sz="2800" i="1">
                                  <a:solidFill>
                                    <a:srgbClr val="FF0000"/>
                                  </a:solidFill>
                                  <a:latin typeface="Cambria Math" panose="02040503050406030204" pitchFamily="18" charset="0"/>
                                </a:rPr>
                                <m:t>2</m:t>
                              </m:r>
                            </m:sup>
                          </m:sSup>
                        </m:e>
                      </m:bar>
                    </m:oMath>
                  </m:oMathPara>
                </a14:m>
                <a:endParaRPr lang="zh-CN" altLang="en-US" sz="2800" dirty="0">
                  <a:solidFill>
                    <a:srgbClr val="FF0000"/>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3896944" y="5369080"/>
                <a:ext cx="2039661" cy="898964"/>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5005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916"/>
                                        </p:tgtEl>
                                        <p:attrNameLst>
                                          <p:attrName>style.visibility</p:attrName>
                                        </p:attrNameLst>
                                      </p:cBhvr>
                                      <p:to>
                                        <p:strVal val="visible"/>
                                      </p:to>
                                    </p:set>
                                    <p:animEffect transition="in" filter="wipe(left)">
                                      <p:cBhvr>
                                        <p:cTn id="37" dur="500"/>
                                        <p:tgtEl>
                                          <p:spTgt spid="379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6" grpId="0"/>
      <p:bldP spid="10" grpId="0"/>
      <p:bldP spid="11" grpId="0"/>
      <p:bldP spid="12" grpId="0"/>
      <p:bldP spid="13" grpId="0"/>
      <p:bldP spid="14" grpId="0"/>
      <p:bldP spid="1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4"/>
          <p:cNvSpPr txBox="1">
            <a:spLocks noChangeArrowheads="1"/>
          </p:cNvSpPr>
          <p:nvPr/>
        </p:nvSpPr>
        <p:spPr bwMode="auto">
          <a:xfrm>
            <a:off x="986307" y="2058473"/>
            <a:ext cx="792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zh-CN" sz="2800">
              <a:solidFill>
                <a:srgbClr val="0000FF"/>
              </a:solidFill>
              <a:latin typeface="微软雅黑" panose="020B0503020204020204" pitchFamily="34" charset="-122"/>
              <a:ea typeface="微软雅黑" panose="020B0503020204020204" pitchFamily="34" charset="-122"/>
            </a:endParaRPr>
          </a:p>
        </p:txBody>
      </p:sp>
      <p:sp>
        <p:nvSpPr>
          <p:cNvPr id="19479" name="Text Box 7"/>
          <p:cNvSpPr txBox="1">
            <a:spLocks noChangeArrowheads="1"/>
          </p:cNvSpPr>
          <p:nvPr/>
        </p:nvSpPr>
        <p:spPr bwMode="auto">
          <a:xfrm>
            <a:off x="1587970" y="1706048"/>
            <a:ext cx="7427912" cy="523220"/>
          </a:xfrm>
          <a:prstGeom prst="rect">
            <a:avLst/>
          </a:prstGeom>
          <a:noFill/>
          <a:ln w="9525">
            <a:noFill/>
            <a:miter lim="800000"/>
            <a:headEnd/>
            <a:tailEnd/>
          </a:ln>
        </p:spPr>
        <p:txBody>
          <a:bodyPr>
            <a:spAutoFit/>
          </a:bodyPr>
          <a:lstStyle/>
          <a:p>
            <a:pPr eaLnBrk="1" hangingPunct="1">
              <a:spcBef>
                <a:spcPct val="50000"/>
              </a:spcBef>
              <a:defRPr/>
            </a:pPr>
            <a:r>
              <a:rPr lang="zh-CN" altLang="en-US" sz="2800" dirty="0">
                <a:solidFill>
                  <a:srgbClr val="0000FF"/>
                </a:solidFill>
                <a:latin typeface="微软雅黑" panose="020B0503020204020204" pitchFamily="34" charset="-122"/>
                <a:ea typeface="微软雅黑" panose="020B0503020204020204" pitchFamily="34" charset="-122"/>
              </a:rPr>
              <a:t>压强公式适用于任何形状的容器</a:t>
            </a:r>
          </a:p>
        </p:txBody>
      </p:sp>
      <p:pic>
        <p:nvPicPr>
          <p:cNvPr id="12296" name="Picture 18"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758" y="1798124"/>
            <a:ext cx="360363"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24"/>
          <p:cNvGrpSpPr>
            <a:grpSpLocks/>
          </p:cNvGrpSpPr>
          <p:nvPr/>
        </p:nvGrpSpPr>
        <p:grpSpPr bwMode="auto">
          <a:xfrm>
            <a:off x="1157757" y="4946436"/>
            <a:ext cx="7858126" cy="523875"/>
            <a:chOff x="476" y="1616"/>
            <a:chExt cx="4950" cy="330"/>
          </a:xfrm>
        </p:grpSpPr>
        <p:sp>
          <p:nvSpPr>
            <p:cNvPr id="50196" name="Text Box 8"/>
            <p:cNvSpPr txBox="1">
              <a:spLocks noChangeArrowheads="1"/>
            </p:cNvSpPr>
            <p:nvPr/>
          </p:nvSpPr>
          <p:spPr bwMode="auto">
            <a:xfrm>
              <a:off x="657" y="1616"/>
              <a:ext cx="476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分子之间的弹性碰撞不影响压强公式的成立</a:t>
              </a:r>
            </a:p>
          </p:txBody>
        </p:sp>
        <p:pic>
          <p:nvPicPr>
            <p:cNvPr id="50197" name="Picture 20"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 y="1661"/>
              <a:ext cx="243" cy="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5"/>
          <p:cNvGrpSpPr>
            <a:grpSpLocks/>
          </p:cNvGrpSpPr>
          <p:nvPr/>
        </p:nvGrpSpPr>
        <p:grpSpPr bwMode="auto">
          <a:xfrm>
            <a:off x="1157757" y="5720836"/>
            <a:ext cx="7032626" cy="519112"/>
            <a:chOff x="476" y="2115"/>
            <a:chExt cx="4430" cy="327"/>
          </a:xfrm>
        </p:grpSpPr>
        <p:sp>
          <p:nvSpPr>
            <p:cNvPr id="50194" name="Text Box 9"/>
            <p:cNvSpPr txBox="1">
              <a:spLocks noChangeArrowheads="1"/>
            </p:cNvSpPr>
            <p:nvPr/>
          </p:nvSpPr>
          <p:spPr bwMode="auto">
            <a:xfrm>
              <a:off x="703" y="2115"/>
              <a:ext cx="4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FF0000"/>
                  </a:solidFill>
                  <a:latin typeface="微软雅黑" panose="020B0503020204020204" pitchFamily="34" charset="-122"/>
                  <a:ea typeface="微软雅黑" panose="020B0503020204020204" pitchFamily="34" charset="-122"/>
                </a:rPr>
                <a:t> </a:t>
              </a:r>
              <a:r>
                <a:rPr lang="zh-CN" altLang="en-US" sz="2800" dirty="0">
                  <a:solidFill>
                    <a:srgbClr val="FF0000"/>
                  </a:solidFill>
                  <a:latin typeface="微软雅黑" panose="020B0503020204020204" pitchFamily="34" charset="-122"/>
                  <a:ea typeface="微软雅黑" panose="020B0503020204020204" pitchFamily="34" charset="-122"/>
                </a:rPr>
                <a:t>对少数分子，气体的压强没有意义。</a:t>
              </a:r>
            </a:p>
          </p:txBody>
        </p:sp>
        <p:pic>
          <p:nvPicPr>
            <p:cNvPr id="50195" name="Picture 21"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 y="2160"/>
              <a:ext cx="242"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47"/>
          <p:cNvGrpSpPr>
            <a:grpSpLocks/>
          </p:cNvGrpSpPr>
          <p:nvPr/>
        </p:nvGrpSpPr>
        <p:grpSpPr bwMode="auto">
          <a:xfrm>
            <a:off x="840258" y="410649"/>
            <a:ext cx="1712913" cy="1108075"/>
            <a:chOff x="240" y="192"/>
            <a:chExt cx="1360" cy="907"/>
          </a:xfrm>
        </p:grpSpPr>
        <p:sp>
          <p:nvSpPr>
            <p:cNvPr id="50192" name="laptop"/>
            <p:cNvSpPr>
              <a:spLocks noEditPoints="1" noChangeArrowheads="1"/>
            </p:cNvSpPr>
            <p:nvPr/>
          </p:nvSpPr>
          <p:spPr bwMode="auto">
            <a:xfrm>
              <a:off x="240" y="192"/>
              <a:ext cx="1360" cy="9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47 w 21600"/>
                <a:gd name="T25" fmla="*/ 1858 h 21600"/>
                <a:gd name="T26" fmla="*/ 17312 w 21600"/>
                <a:gd name="T27" fmla="*/ 1231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tx2"/>
            </a:solidFill>
            <a:ln w="9525">
              <a:solidFill>
                <a:srgbClr val="000000"/>
              </a:solidFill>
              <a:miter lim="800000"/>
              <a:headEnd/>
              <a:tailEnd/>
            </a:ln>
          </p:spPr>
          <p:txBody>
            <a:bodyPr/>
            <a:lstStyle/>
            <a:p>
              <a:endParaRPr lang="zh-CN" altLang="en-US"/>
            </a:p>
          </p:txBody>
        </p:sp>
        <p:sp>
          <p:nvSpPr>
            <p:cNvPr id="50193" name="Text Box 46"/>
            <p:cNvSpPr txBox="1">
              <a:spLocks noChangeArrowheads="1"/>
            </p:cNvSpPr>
            <p:nvPr/>
          </p:nvSpPr>
          <p:spPr bwMode="auto">
            <a:xfrm>
              <a:off x="624" y="336"/>
              <a:ext cx="576" cy="32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000" dirty="0">
                  <a:solidFill>
                    <a:srgbClr val="0000FF"/>
                  </a:solidFill>
                  <a:latin typeface="微软雅黑" panose="020B0503020204020204" pitchFamily="34" charset="-122"/>
                  <a:ea typeface="微软雅黑" panose="020B0503020204020204" pitchFamily="34" charset="-122"/>
                </a:rPr>
                <a:t>讨论</a:t>
              </a:r>
            </a:p>
          </p:txBody>
        </p:sp>
      </p:grpSp>
      <p:sp>
        <p:nvSpPr>
          <p:cNvPr id="25" name="Text Box 22"/>
          <p:cNvSpPr txBox="1">
            <a:spLocks noChangeArrowheads="1"/>
          </p:cNvSpPr>
          <p:nvPr/>
        </p:nvSpPr>
        <p:spPr bwMode="auto">
          <a:xfrm>
            <a:off x="3443758" y="2426153"/>
            <a:ext cx="5925529" cy="946150"/>
          </a:xfrm>
          <a:prstGeom prst="rect">
            <a:avLst/>
          </a:prstGeom>
          <a:noFill/>
          <a:ln w="9525">
            <a:noFill/>
            <a:miter lim="800000"/>
            <a:headEnd/>
            <a:tailEnd/>
          </a:ln>
        </p:spPr>
        <p:txBody>
          <a:bodyPr wrap="square">
            <a:spAutoFit/>
          </a:bodyPr>
          <a:lstStyle/>
          <a:p>
            <a:pPr algn="just" eaLnBrk="1" hangingPunct="1">
              <a:spcBef>
                <a:spcPct val="50000"/>
              </a:spcBef>
              <a:defRPr/>
            </a:pPr>
            <a:r>
              <a:rPr lang="zh-CN" altLang="en-US" sz="2800" dirty="0">
                <a:solidFill>
                  <a:srgbClr val="0000FF"/>
                </a:solidFill>
                <a:latin typeface="微软雅黑" panose="020B0503020204020204" pitchFamily="34" charset="-122"/>
                <a:ea typeface="微软雅黑" panose="020B0503020204020204" pitchFamily="34" charset="-122"/>
              </a:rPr>
              <a:t>称为</a:t>
            </a:r>
            <a:r>
              <a:rPr lang="zh-CN" altLang="en-US" sz="2800" dirty="0">
                <a:solidFill>
                  <a:srgbClr val="FF0000"/>
                </a:solidFill>
                <a:latin typeface="微软雅黑" panose="020B0503020204020204" pitchFamily="34" charset="-122"/>
                <a:ea typeface="微软雅黑" panose="020B0503020204020204" pitchFamily="34" charset="-122"/>
              </a:rPr>
              <a:t>分子平均平动动能</a:t>
            </a:r>
            <a:r>
              <a:rPr lang="zh-CN" altLang="en-US" sz="2800" dirty="0">
                <a:solidFill>
                  <a:srgbClr val="0000FF"/>
                </a:solidFill>
                <a:latin typeface="微软雅黑" panose="020B0503020204020204" pitchFamily="34" charset="-122"/>
                <a:ea typeface="微软雅黑" panose="020B0503020204020204" pitchFamily="34" charset="-122"/>
              </a:rPr>
              <a:t>，它表征了分子运动的剧烈程度。</a:t>
            </a:r>
          </a:p>
        </p:txBody>
      </p:sp>
      <p:pic>
        <p:nvPicPr>
          <p:cNvPr id="12301" name="Picture 20"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758" y="2729366"/>
            <a:ext cx="385763"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 Box 20"/>
          <p:cNvSpPr txBox="1">
            <a:spLocks noChangeArrowheads="1"/>
          </p:cNvSpPr>
          <p:nvPr/>
        </p:nvSpPr>
        <p:spPr bwMode="auto">
          <a:xfrm>
            <a:off x="3443757" y="3506274"/>
            <a:ext cx="5925530" cy="1373187"/>
          </a:xfrm>
          <a:prstGeom prst="rect">
            <a:avLst/>
          </a:prstGeom>
          <a:noFill/>
          <a:ln w="19050">
            <a:noFill/>
            <a:miter lim="800000"/>
            <a:headEnd/>
            <a:tailEnd type="none" w="med" len="lg"/>
          </a:ln>
        </p:spPr>
        <p:txBody>
          <a:bodyPr wrap="square">
            <a:spAutoFit/>
          </a:bodyPr>
          <a:lstStyle/>
          <a:p>
            <a:pPr algn="just" eaLnBrk="1" hangingPunct="1">
              <a:spcBef>
                <a:spcPct val="50000"/>
              </a:spcBef>
              <a:defRPr/>
            </a:pPr>
            <a:r>
              <a:rPr lang="zh-CN" altLang="en-US" sz="2800" dirty="0">
                <a:solidFill>
                  <a:srgbClr val="0000FF"/>
                </a:solidFill>
                <a:latin typeface="微软雅黑" panose="020B0503020204020204" pitchFamily="34" charset="-122"/>
                <a:ea typeface="微软雅黑" panose="020B0503020204020204" pitchFamily="34" charset="-122"/>
              </a:rPr>
              <a:t>气体的压强由分子数密度和分子平均平动动能决定，分子数越多，分子运动越剧烈，压强就越大。</a:t>
            </a:r>
          </a:p>
        </p:txBody>
      </p:sp>
      <p:pic>
        <p:nvPicPr>
          <p:cNvPr id="12303" name="Picture 20"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7758" y="3934898"/>
            <a:ext cx="385763"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1" name="文本框 20"/>
              <p:cNvSpPr txBox="1"/>
              <p:nvPr/>
            </p:nvSpPr>
            <p:spPr>
              <a:xfrm>
                <a:off x="4735574" y="531407"/>
                <a:ext cx="1954894"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3</m:t>
                          </m:r>
                        </m:den>
                      </m:f>
                      <m:r>
                        <a:rPr lang="en-US" altLang="zh-CN" sz="2800" b="0" i="1" smtClean="0">
                          <a:solidFill>
                            <a:srgbClr val="0000FF"/>
                          </a:solidFill>
                          <a:latin typeface="Cambria Math" panose="02040503050406030204" pitchFamily="18" charset="0"/>
                        </a:rPr>
                        <m:t>𝑚𝑛</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4735574" y="531407"/>
                <a:ext cx="1954894" cy="8094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587970" y="2456388"/>
                <a:ext cx="203966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FF0000"/>
                              </a:solidFill>
                              <a:latin typeface="Cambria Math"/>
                              <a:ea typeface="Cambria Math" panose="02040503050406030204" pitchFamily="18" charset="0"/>
                            </a:rPr>
                          </m:ctrlPr>
                        </m:barPr>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𝑘</m:t>
                              </m:r>
                            </m:sub>
                          </m:sSub>
                        </m:e>
                      </m:ba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i="1">
                              <a:solidFill>
                                <a:srgbClr val="FF0000"/>
                              </a:solidFill>
                              <a:latin typeface="Cambria Math" panose="02040503050406030204" pitchFamily="18" charset="0"/>
                            </a:rPr>
                            <m:t>1</m:t>
                          </m:r>
                        </m:num>
                        <m:den>
                          <m:r>
                            <a:rPr lang="en-US" altLang="zh-CN" sz="2800" i="1">
                              <a:solidFill>
                                <a:srgbClr val="FF0000"/>
                              </a:solidFill>
                              <a:latin typeface="Cambria Math" panose="02040503050406030204" pitchFamily="18" charset="0"/>
                            </a:rPr>
                            <m:t>2</m:t>
                          </m:r>
                        </m:den>
                      </m:f>
                      <m:r>
                        <a:rPr lang="en-US" altLang="zh-CN" sz="2800" i="1">
                          <a:solidFill>
                            <a:srgbClr val="FF0000"/>
                          </a:solidFill>
                          <a:latin typeface="Cambria Math" panose="02040503050406030204" pitchFamily="18" charset="0"/>
                        </a:rPr>
                        <m:t>𝑚</m:t>
                      </m:r>
                      <m:bar>
                        <m:barPr>
                          <m:pos m:val="top"/>
                          <m:ctrlPr>
                            <a:rPr lang="en-US" altLang="zh-CN" sz="2800" i="1">
                              <a:solidFill>
                                <a:srgbClr val="FF0000"/>
                              </a:solidFill>
                              <a:latin typeface="Cambria Math"/>
                              <a:ea typeface="Cambria Math" panose="02040503050406030204" pitchFamily="18" charset="0"/>
                            </a:rPr>
                          </m:ctrlPr>
                        </m:barPr>
                        <m:e>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𝑣</m:t>
                              </m:r>
                            </m:e>
                            <m:sup>
                              <m:r>
                                <a:rPr lang="en-US" altLang="zh-CN" sz="2800" i="1">
                                  <a:solidFill>
                                    <a:srgbClr val="FF0000"/>
                                  </a:solidFill>
                                  <a:latin typeface="Cambria Math" panose="02040503050406030204" pitchFamily="18" charset="0"/>
                                </a:rPr>
                                <m:t>2</m:t>
                              </m:r>
                            </m:sup>
                          </m:sSup>
                        </m:e>
                      </m:bar>
                    </m:oMath>
                  </m:oMathPara>
                </a14:m>
                <a:endParaRPr lang="zh-CN" altLang="en-US" sz="2800" dirty="0">
                  <a:solidFill>
                    <a:srgbClr val="FF0000"/>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1587970" y="2456388"/>
                <a:ext cx="2039661"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1646962" y="3728811"/>
                <a:ext cx="1606658"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𝑃</m:t>
                      </m:r>
                      <m:r>
                        <a:rPr lang="zh-CN" altLang="en-US" sz="2800" i="0" smtClean="0">
                          <a:solidFill>
                            <a:srgbClr val="FF0000"/>
                          </a:solidFill>
                          <a:latin typeface="Cambria Math" panose="02040503050406030204" pitchFamily="18" charset="0"/>
                        </a:rPr>
                        <m:t>=</m:t>
                      </m:r>
                      <m:f>
                        <m:fPr>
                          <m:ctrlPr>
                            <a:rPr lang="zh-CN" altLang="en-US"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2</m:t>
                          </m:r>
                        </m:num>
                        <m:den>
                          <m:r>
                            <a:rPr lang="en-US" altLang="zh-CN" sz="2800" b="0" i="1" smtClean="0">
                              <a:solidFill>
                                <a:srgbClr val="FF0000"/>
                              </a:solidFill>
                              <a:latin typeface="Cambria Math" panose="02040503050406030204" pitchFamily="18" charset="0"/>
                            </a:rPr>
                            <m:t>3</m:t>
                          </m:r>
                        </m:den>
                      </m:f>
                      <m:r>
                        <a:rPr lang="en-US" altLang="zh-CN" sz="2800" b="0" i="1" smtClean="0">
                          <a:solidFill>
                            <a:srgbClr val="FF0000"/>
                          </a:solidFill>
                          <a:latin typeface="Cambria Math" panose="02040503050406030204" pitchFamily="18" charset="0"/>
                        </a:rPr>
                        <m:t>𝑛</m:t>
                      </m:r>
                      <m:bar>
                        <m:barPr>
                          <m:pos m:val="top"/>
                          <m:ctrlPr>
                            <a:rPr lang="en-US" altLang="zh-CN" sz="2800" i="1">
                              <a:solidFill>
                                <a:srgbClr val="FF0000"/>
                              </a:solidFill>
                              <a:latin typeface="Cambria Math"/>
                              <a:ea typeface="Cambria Math" panose="02040503050406030204" pitchFamily="18" charset="0"/>
                            </a:rPr>
                          </m:ctrlPr>
                        </m:barPr>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b="0" i="1" smtClean="0">
                                  <a:solidFill>
                                    <a:srgbClr val="FF0000"/>
                                  </a:solidFill>
                                  <a:latin typeface="Cambria Math" panose="02040503050406030204" pitchFamily="18" charset="0"/>
                                  <a:ea typeface="Cambria Math" panose="02040503050406030204" pitchFamily="18" charset="0"/>
                                </a:rPr>
                                <m:t>𝑘</m:t>
                              </m:r>
                            </m:sub>
                          </m:sSub>
                        </m:e>
                      </m:bar>
                    </m:oMath>
                  </m:oMathPara>
                </a14:m>
                <a:endParaRPr lang="zh-CN" altLang="en-US" sz="2800" i="1" dirty="0">
                  <a:solidFill>
                    <a:srgbClr val="FF0000"/>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1646962" y="3728811"/>
                <a:ext cx="1606658" cy="80945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3153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296"/>
                                        </p:tgtEl>
                                        <p:attrNameLst>
                                          <p:attrName>style.visibility</p:attrName>
                                        </p:attrNameLst>
                                      </p:cBhvr>
                                      <p:to>
                                        <p:strVal val="visible"/>
                                      </p:to>
                                    </p:set>
                                    <p:animEffect transition="in" filter="wipe(left)">
                                      <p:cBhvr>
                                        <p:cTn id="17" dur="500"/>
                                        <p:tgtEl>
                                          <p:spTgt spid="122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479"/>
                                        </p:tgtEl>
                                        <p:attrNameLst>
                                          <p:attrName>style.visibility</p:attrName>
                                        </p:attrNameLst>
                                      </p:cBhvr>
                                      <p:to>
                                        <p:strVal val="visible"/>
                                      </p:to>
                                    </p:set>
                                    <p:animEffect transition="in" filter="wipe(left)">
                                      <p:cBhvr>
                                        <p:cTn id="22" dur="500"/>
                                        <p:tgtEl>
                                          <p:spTgt spid="1947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2301"/>
                                        </p:tgtEl>
                                        <p:attrNameLst>
                                          <p:attrName>style.visibility</p:attrName>
                                        </p:attrNameLst>
                                      </p:cBhvr>
                                      <p:to>
                                        <p:strVal val="visible"/>
                                      </p:to>
                                    </p:set>
                                    <p:animEffect transition="in" filter="wipe(left)">
                                      <p:cBhvr>
                                        <p:cTn id="27" dur="500"/>
                                        <p:tgtEl>
                                          <p:spTgt spid="1230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nodeType="clickEffect">
                                  <p:stCondLst>
                                    <p:cond delay="0"/>
                                  </p:stCondLst>
                                  <p:childTnLst>
                                    <p:set>
                                      <p:cBhvr>
                                        <p:cTn id="41" dur="1" fill="hold">
                                          <p:stCondLst>
                                            <p:cond delay="0"/>
                                          </p:stCondLst>
                                        </p:cTn>
                                        <p:tgtEl>
                                          <p:spTgt spid="12303"/>
                                        </p:tgtEl>
                                        <p:attrNameLst>
                                          <p:attrName>style.visibility</p:attrName>
                                        </p:attrNameLst>
                                      </p:cBhvr>
                                      <p:to>
                                        <p:strVal val="visible"/>
                                      </p:to>
                                    </p:set>
                                    <p:animEffect transition="in" filter="wipe(left)">
                                      <p:cBhvr>
                                        <p:cTn id="42" dur="500"/>
                                        <p:tgtEl>
                                          <p:spTgt spid="1230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
                                        </p:tgtEl>
                                        <p:attrNameLst>
                                          <p:attrName>style.visibility</p:attrName>
                                        </p:attrNameLst>
                                      </p:cBhvr>
                                      <p:to>
                                        <p:strVal val="visible"/>
                                      </p:to>
                                    </p:set>
                                    <p:animEffect transition="in" filter="wipe(left)">
                                      <p:cBhvr>
                                        <p:cTn id="57" dur="500"/>
                                        <p:tgtEl>
                                          <p:spTgt spid="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wipe(left)">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79" grpId="0"/>
      <p:bldP spid="25" grpId="0"/>
      <p:bldP spid="29" grpId="0"/>
      <p:bldP spid="21" grpId="0"/>
      <p:bldP spid="22" grpId="0"/>
      <p:bldP spid="2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542" cy="1296345"/>
            <a:chOff x="-21102" y="2847433"/>
            <a:chExt cx="12213541"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51" name="文本框 50"/>
            <p:cNvSpPr txBox="1"/>
            <p:nvPr/>
          </p:nvSpPr>
          <p:spPr>
            <a:xfrm>
              <a:off x="3390034" y="3172932"/>
              <a:ext cx="8802405" cy="646329"/>
            </a:xfrm>
            <a:prstGeom prst="rect">
              <a:avLst/>
            </a:prstGeom>
            <a:noFill/>
          </p:spPr>
          <p:txBody>
            <a:bodyPr wrap="none" lIns="91438" tIns="45719" rIns="91438" bIns="45719" rtlCol="0">
              <a:spAutoFit/>
            </a:bodyPr>
            <a:lstStyle/>
            <a:p>
              <a:r>
                <a:rPr lang="zh-CN" altLang="en-US" sz="3600" spc="600" dirty="0">
                  <a:solidFill>
                    <a:schemeClr val="bg1"/>
                  </a:solidFill>
                  <a:latin typeface="微软雅黑" pitchFamily="34" charset="-122"/>
                  <a:ea typeface="微软雅黑" pitchFamily="34" charset="-122"/>
                </a:rPr>
                <a:t>气体分子平均平动动能与温度的关系</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306908170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26"/>
          <p:cNvSpPr>
            <a:spLocks noChangeArrowheads="1"/>
          </p:cNvSpPr>
          <p:nvPr/>
        </p:nvSpPr>
        <p:spPr bwMode="auto">
          <a:xfrm>
            <a:off x="757029" y="570101"/>
            <a:ext cx="7626561" cy="523220"/>
          </a:xfrm>
          <a:prstGeom prst="rect">
            <a:avLst/>
          </a:prstGeom>
          <a:noFill/>
          <a:ln w="9525">
            <a:noFill/>
            <a:miter lim="800000"/>
            <a:headEnd/>
            <a:tailEnd/>
          </a:ln>
        </p:spPr>
        <p:txBody>
          <a:bodyPr wrap="square">
            <a:spAutoFit/>
          </a:bodyPr>
          <a:lstStyle/>
          <a:p>
            <a:pPr algn="just">
              <a:spcBef>
                <a:spcPct val="50000"/>
              </a:spcBef>
            </a:pPr>
            <a:r>
              <a:rPr lang="zh-CN" altLang="en-US" sz="2800" dirty="0">
                <a:solidFill>
                  <a:srgbClr val="6600CC"/>
                </a:solidFill>
                <a:ea typeface="微软雅黑" panose="020B0503020204020204" pitchFamily="34" charset="-122"/>
                <a:cs typeface="Times New Roman" panose="02020603050405020304" pitchFamily="18" charset="0"/>
              </a:rPr>
              <a:t>一、</a:t>
            </a: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气体分子平均平动动能与温度的关系</a:t>
            </a:r>
          </a:p>
        </p:txBody>
      </p:sp>
      <p:grpSp>
        <p:nvGrpSpPr>
          <p:cNvPr id="2" name="Group 1054"/>
          <p:cNvGrpSpPr>
            <a:grpSpLocks/>
          </p:cNvGrpSpPr>
          <p:nvPr/>
        </p:nvGrpSpPr>
        <p:grpSpPr bwMode="auto">
          <a:xfrm>
            <a:off x="5931392" y="3234430"/>
            <a:ext cx="1655762" cy="720725"/>
            <a:chOff x="3061" y="572"/>
            <a:chExt cx="1043" cy="454"/>
          </a:xfrm>
        </p:grpSpPr>
        <p:sp>
          <p:nvSpPr>
            <p:cNvPr id="52240" name="AutoShape 1052"/>
            <p:cNvSpPr>
              <a:spLocks noChangeArrowheads="1"/>
            </p:cNvSpPr>
            <p:nvPr/>
          </p:nvSpPr>
          <p:spPr bwMode="auto">
            <a:xfrm>
              <a:off x="3107" y="572"/>
              <a:ext cx="952" cy="454"/>
            </a:xfrm>
            <a:prstGeom prst="wedgeRoundRectCallout">
              <a:avLst>
                <a:gd name="adj1" fmla="val -143252"/>
                <a:gd name="adj2" fmla="val 32399"/>
                <a:gd name="adj3" fmla="val 16667"/>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2400">
                <a:solidFill>
                  <a:srgbClr val="0000FF"/>
                </a:solidFill>
              </a:endParaRPr>
            </a:p>
          </p:txBody>
        </p:sp>
        <p:sp>
          <p:nvSpPr>
            <p:cNvPr id="52241" name="Rectangle 1028"/>
            <p:cNvSpPr>
              <a:spLocks noChangeArrowheads="1"/>
            </p:cNvSpPr>
            <p:nvPr/>
          </p:nvSpPr>
          <p:spPr bwMode="auto">
            <a:xfrm>
              <a:off x="3061" y="618"/>
              <a:ext cx="104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黑体" panose="02010609060101010101" pitchFamily="49" charset="-122"/>
                </a:rPr>
                <a:t>温度公式</a:t>
              </a:r>
            </a:p>
          </p:txBody>
        </p:sp>
      </p:grpSp>
      <p:sp>
        <p:nvSpPr>
          <p:cNvPr id="13323" name="AutoShape 1051"/>
          <p:cNvSpPr>
            <a:spLocks noChangeArrowheads="1"/>
          </p:cNvSpPr>
          <p:nvPr/>
        </p:nvSpPr>
        <p:spPr bwMode="auto">
          <a:xfrm>
            <a:off x="2051145" y="3765712"/>
            <a:ext cx="865187" cy="576263"/>
          </a:xfrm>
          <a:prstGeom prst="rightArrow">
            <a:avLst>
              <a:gd name="adj1" fmla="val 50000"/>
              <a:gd name="adj2" fmla="val 37534"/>
            </a:avLst>
          </a:prstGeom>
          <a:solidFill>
            <a:srgbClr val="FFFF00"/>
          </a:solidFill>
          <a:ln w="9525">
            <a:solidFill>
              <a:srgbClr val="00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rgbClr val="0000FF"/>
              </a:solidFill>
            </a:endParaRPr>
          </a:p>
        </p:txBody>
      </p:sp>
      <mc:AlternateContent xmlns:mc="http://schemas.openxmlformats.org/markup-compatibility/2006" xmlns:a14="http://schemas.microsoft.com/office/drawing/2010/main">
        <mc:Choice Requires="a14">
          <p:sp>
            <p:nvSpPr>
              <p:cNvPr id="23" name="文本框 22"/>
              <p:cNvSpPr txBox="1"/>
              <p:nvPr/>
            </p:nvSpPr>
            <p:spPr>
              <a:xfrm>
                <a:off x="4113542" y="2915009"/>
                <a:ext cx="1424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𝑛𝑘𝑇</m:t>
                      </m:r>
                    </m:oMath>
                  </m:oMathPara>
                </a14:m>
                <a:endParaRPr lang="zh-CN" altLang="en-US" sz="2800" i="1" dirty="0">
                  <a:solidFill>
                    <a:srgbClr val="0000FF"/>
                  </a:solidFill>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4113542" y="2915009"/>
                <a:ext cx="1424877"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1944522" y="2678591"/>
                <a:ext cx="1606658"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num>
                        <m:den>
                          <m:r>
                            <a:rPr lang="en-US" altLang="zh-CN" sz="2800" b="0" i="1" smtClean="0">
                              <a:solidFill>
                                <a:srgbClr val="0000FF"/>
                              </a:solidFill>
                              <a:latin typeface="Cambria Math" panose="02040503050406030204" pitchFamily="18" charset="0"/>
                            </a:rPr>
                            <m:t>3</m:t>
                          </m:r>
                        </m:den>
                      </m:f>
                      <m:r>
                        <a:rPr lang="en-US" altLang="zh-CN" sz="2800" b="0" i="1" smtClean="0">
                          <a:solidFill>
                            <a:srgbClr val="0000FF"/>
                          </a:solidFill>
                          <a:latin typeface="Cambria Math" panose="02040503050406030204" pitchFamily="18" charset="0"/>
                        </a:rPr>
                        <m:t>𝑛</m:t>
                      </m:r>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e>
                      </m:bar>
                    </m:oMath>
                  </m:oMathPara>
                </a14:m>
                <a:endParaRPr lang="zh-CN" altLang="en-US" sz="2800" i="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1944522" y="2678591"/>
                <a:ext cx="1606658" cy="8094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060849" y="3594792"/>
                <a:ext cx="176824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FF0000"/>
                              </a:solidFill>
                              <a:latin typeface="Cambria Math"/>
                              <a:ea typeface="Cambria Math" panose="02040503050406030204" pitchFamily="18" charset="0"/>
                            </a:rPr>
                          </m:ctrlPr>
                        </m:barPr>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𝑘</m:t>
                              </m:r>
                            </m:sub>
                          </m:sSub>
                        </m:e>
                      </m:ba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3</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𝑘𝑇</m:t>
                      </m:r>
                    </m:oMath>
                  </m:oMathPara>
                </a14:m>
                <a:endParaRPr lang="zh-CN" altLang="en-US" sz="2800" dirty="0">
                  <a:solidFill>
                    <a:srgbClr val="FF0000"/>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3060849" y="3594792"/>
                <a:ext cx="1768241" cy="898964"/>
              </a:xfrm>
              <a:prstGeom prst="rect">
                <a:avLst/>
              </a:prstGeom>
              <a:blipFill>
                <a:blip r:embed="rId5"/>
                <a:stretch>
                  <a:fillRect/>
                </a:stretch>
              </a:blipFill>
            </p:spPr>
            <p:txBody>
              <a:bodyPr/>
              <a:lstStyle/>
              <a:p>
                <a:r>
                  <a:rPr lang="zh-CN" altLang="en-US">
                    <a:noFill/>
                  </a:rPr>
                  <a:t> </a:t>
                </a:r>
              </a:p>
            </p:txBody>
          </p:sp>
        </mc:Fallback>
      </mc:AlternateContent>
      <p:sp>
        <p:nvSpPr>
          <p:cNvPr id="20" name="AutoShape 20"/>
          <p:cNvSpPr>
            <a:spLocks noChangeArrowheads="1"/>
          </p:cNvSpPr>
          <p:nvPr/>
        </p:nvSpPr>
        <p:spPr bwMode="auto">
          <a:xfrm>
            <a:off x="4693460" y="4744919"/>
            <a:ext cx="4265010" cy="1170608"/>
          </a:xfrm>
          <a:prstGeom prst="wedgeRectCallout">
            <a:avLst>
              <a:gd name="adj1" fmla="val -53327"/>
              <a:gd name="adj2" fmla="val -92014"/>
            </a:avLst>
          </a:prstGeom>
          <a:solidFill>
            <a:srgbClr val="0000FF"/>
          </a:solidFill>
          <a:ln w="9525">
            <a:solidFill>
              <a:schemeClr val="tx1"/>
            </a:solidFill>
            <a:miter lim="800000"/>
            <a:headEnd/>
            <a:tailEnd/>
          </a:ln>
        </p:spPr>
        <p:txBody>
          <a:bodyPr wrap="square" anchor="ctr">
            <a:noAutofit/>
          </a:bodyPr>
          <a:lstStyle/>
          <a:p>
            <a:pPr marL="0" lvl="1" algn="ctr"/>
            <a:r>
              <a:rPr kumimoji="1" lang="zh-CN" altLang="en-US" sz="2800" dirty="0">
                <a:solidFill>
                  <a:srgbClr val="FFFF00"/>
                </a:solidFill>
                <a:latin typeface="+mn-ea"/>
                <a:ea typeface="+mn-ea"/>
              </a:rPr>
              <a:t>温度标志着物体内部分子无规则运动的激烈程度</a:t>
            </a:r>
          </a:p>
        </p:txBody>
      </p:sp>
      <mc:AlternateContent xmlns:mc="http://schemas.openxmlformats.org/markup-compatibility/2006" xmlns:a14="http://schemas.microsoft.com/office/drawing/2010/main">
        <mc:Choice Requires="a14">
          <p:sp>
            <p:nvSpPr>
              <p:cNvPr id="28" name="AutoShape 22"/>
              <p:cNvSpPr>
                <a:spLocks noChangeArrowheads="1"/>
              </p:cNvSpPr>
              <p:nvPr/>
            </p:nvSpPr>
            <p:spPr bwMode="auto">
              <a:xfrm>
                <a:off x="757028" y="4744919"/>
                <a:ext cx="3616567" cy="1170608"/>
              </a:xfrm>
              <a:prstGeom prst="wedgeRectCallout">
                <a:avLst>
                  <a:gd name="adj1" fmla="val 20861"/>
                  <a:gd name="adj2" fmla="val -83111"/>
                </a:avLst>
              </a:prstGeom>
              <a:solidFill>
                <a:srgbClr val="0000FF"/>
              </a:solidFill>
              <a:ln w="9525">
                <a:solidFill>
                  <a:schemeClr val="tx1"/>
                </a:solidFill>
                <a:miter lim="800000"/>
                <a:headEnd/>
                <a:tailEnd/>
              </a:ln>
            </p:spPr>
            <p:txBody>
              <a:bodyPr wrap="square" anchor="ctr">
                <a:noAutofit/>
              </a:bodyPr>
              <a:lstStyle>
                <a:lvl1pPr marL="342900" indent="-342900" eaLnBrk="0" hangingPunct="0">
                  <a:defRPr kumimoji="1" sz="2800">
                    <a:solidFill>
                      <a:srgbClr val="3333CC"/>
                    </a:solidFill>
                    <a:latin typeface="Times New Roman" panose="02020603050405020304" pitchFamily="18" charset="0"/>
                    <a:ea typeface="宋体" panose="02010600030101010101" pitchFamily="2" charset="-122"/>
                  </a:defRPr>
                </a:lvl1pPr>
                <a:lvl2pPr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marL="0" lvl="1" algn="ctr" eaLnBrk="1" hangingPunct="1"/>
                <a14:m>
                  <m:oMath xmlns:m="http://schemas.openxmlformats.org/officeDocument/2006/math">
                    <m:bar>
                      <m:barPr>
                        <m:pos m:val="top"/>
                        <m:ctrlPr>
                          <a:rPr lang="en-US" altLang="zh-CN" i="1">
                            <a:solidFill>
                              <a:srgbClr val="FFFF00"/>
                            </a:solidFill>
                            <a:latin typeface="Cambria Math"/>
                            <a:ea typeface="+mn-ea"/>
                          </a:rPr>
                        </m:ctrlPr>
                      </m:barPr>
                      <m:e>
                        <m:sSub>
                          <m:sSubPr>
                            <m:ctrlPr>
                              <a:rPr lang="en-US" altLang="zh-CN" i="1">
                                <a:solidFill>
                                  <a:srgbClr val="FFFF00"/>
                                </a:solidFill>
                                <a:latin typeface="Cambria Math"/>
                                <a:ea typeface="+mn-ea"/>
                              </a:rPr>
                            </m:ctrlPr>
                          </m:sSubPr>
                          <m:e>
                            <m:r>
                              <a:rPr lang="zh-CN" altLang="en-US" b="0" i="1">
                                <a:solidFill>
                                  <a:srgbClr val="FFFF00"/>
                                </a:solidFill>
                                <a:latin typeface="Cambria Math" panose="02040503050406030204" pitchFamily="18" charset="0"/>
                                <a:ea typeface="+mn-ea"/>
                              </a:rPr>
                              <m:t>𝜀</m:t>
                            </m:r>
                          </m:e>
                          <m:sub>
                            <m:r>
                              <a:rPr lang="en-US" altLang="zh-CN" b="0" i="1">
                                <a:solidFill>
                                  <a:srgbClr val="FFFF00"/>
                                </a:solidFill>
                                <a:latin typeface="Cambria Math" panose="02040503050406030204" pitchFamily="18" charset="0"/>
                                <a:ea typeface="+mn-ea"/>
                              </a:rPr>
                              <m:t>𝑘</m:t>
                            </m:r>
                          </m:sub>
                        </m:sSub>
                      </m:e>
                    </m:bar>
                  </m:oMath>
                </a14:m>
                <a:r>
                  <a:rPr lang="zh-CN" altLang="en-US" dirty="0">
                    <a:solidFill>
                      <a:srgbClr val="FFFF00"/>
                    </a:solidFill>
                    <a:latin typeface="+mn-ea"/>
                    <a:ea typeface="+mn-ea"/>
                  </a:rPr>
                  <a:t>：分子无规则运动激烈程度的定量表示</a:t>
                </a:r>
              </a:p>
            </p:txBody>
          </p:sp>
        </mc:Choice>
        <mc:Fallback xmlns="">
          <p:sp>
            <p:nvSpPr>
              <p:cNvPr id="28" name="AutoShape 22"/>
              <p:cNvSpPr>
                <a:spLocks noRot="1" noChangeAspect="1" noMove="1" noResize="1" noEditPoints="1" noAdjustHandles="1" noChangeArrowheads="1" noChangeShapeType="1" noTextEdit="1"/>
              </p:cNvSpPr>
              <p:nvPr/>
            </p:nvSpPr>
            <p:spPr bwMode="auto">
              <a:xfrm>
                <a:off x="757028" y="4744919"/>
                <a:ext cx="3616567" cy="1170608"/>
              </a:xfrm>
              <a:prstGeom prst="wedgeRectCallout">
                <a:avLst>
                  <a:gd name="adj1" fmla="val 20861"/>
                  <a:gd name="adj2" fmla="val -83111"/>
                </a:avLst>
              </a:prstGeom>
              <a:blipFill>
                <a:blip r:embed="rId6"/>
                <a:stretch>
                  <a:fillRect b="-3488"/>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57028" y="1186847"/>
                <a:ext cx="9142345" cy="1384995"/>
              </a:xfrm>
              <a:prstGeom prst="rect">
                <a:avLst/>
              </a:prstGeom>
              <a:noFill/>
              <a:ln w="9525">
                <a:noFill/>
                <a:miter lim="800000"/>
                <a:headEnd/>
                <a:tailEnd/>
              </a:ln>
            </p:spPr>
            <p:txBody>
              <a:bodyPr wrap="square">
                <a:spAutoFit/>
              </a:bodyPr>
              <a:lstStyle/>
              <a:p>
                <a:pPr algn="just">
                  <a:spcBef>
                    <a:spcPct val="50000"/>
                  </a:spcBef>
                </a:pPr>
                <a:r>
                  <a:rPr lang="zh-CN" altLang="en-US" sz="2800" dirty="0">
                    <a:solidFill>
                      <a:srgbClr val="0000FF"/>
                    </a:solidFill>
                    <a:ea typeface="微软雅黑" panose="020B0503020204020204" pitchFamily="34" charset="-122"/>
                    <a:cs typeface="Times New Roman" panose="02020603050405020304" pitchFamily="18" charset="0"/>
                  </a:rPr>
                  <a:t>根据理想气体的压强公式和状态方程可导出宏观量温度</a:t>
                </a:r>
                <a14:m>
                  <m:oMath xmlns:m="http://schemas.openxmlformats.org/officeDocument/2006/math">
                    <m:r>
                      <a:rPr lang="en-US" altLang="zh-CN" sz="2800" i="1">
                        <a:solidFill>
                          <a:srgbClr val="0000FF"/>
                        </a:solidFill>
                        <a:latin typeface="Cambria Math" panose="02040503050406030204" pitchFamily="18" charset="0"/>
                      </a:rPr>
                      <m:t>𝑇</m:t>
                    </m:r>
                  </m:oMath>
                </a14:m>
                <a:r>
                  <a:rPr lang="zh-CN" altLang="en-US" sz="2800" dirty="0">
                    <a:solidFill>
                      <a:srgbClr val="0000FF"/>
                    </a:solidFill>
                    <a:ea typeface="微软雅黑" panose="020B0503020204020204" pitchFamily="34" charset="-122"/>
                    <a:cs typeface="Times New Roman" panose="02020603050405020304" pitchFamily="18" charset="0"/>
                  </a:rPr>
                  <a:t>与分子平均平动动能等微观量的关系，从而揭示温度的微观实质。</a:t>
                </a:r>
              </a:p>
            </p:txBody>
          </p:sp>
        </mc:Choice>
        <mc:Fallback xmlns="">
          <p:sp>
            <p:nvSpPr>
              <p:cNvPr id="3" name="矩形 2"/>
              <p:cNvSpPr>
                <a:spLocks noRot="1" noChangeAspect="1" noMove="1" noResize="1" noEditPoints="1" noAdjustHandles="1" noChangeArrowheads="1" noChangeShapeType="1" noTextEdit="1"/>
              </p:cNvSpPr>
              <p:nvPr/>
            </p:nvSpPr>
            <p:spPr>
              <a:xfrm>
                <a:off x="757028" y="1186847"/>
                <a:ext cx="9142345" cy="1384995"/>
              </a:xfrm>
              <a:prstGeom prst="rect">
                <a:avLst/>
              </a:prstGeom>
              <a:blipFill>
                <a:blip r:embed="rId7"/>
                <a:stretch>
                  <a:fillRect l="-1333" t="-4846" r="-1400" b="-11454"/>
                </a:stretch>
              </a:blipFill>
              <a:ln w="9525">
                <a:noFill/>
                <a:miter lim="800000"/>
                <a:headEnd/>
                <a:tailEnd/>
              </a:ln>
            </p:spPr>
            <p:txBody>
              <a:bodyPr/>
              <a:lstStyle/>
              <a:p>
                <a:r>
                  <a:rPr lang="zh-CN" altLang="en-US">
                    <a:noFill/>
                  </a:rPr>
                  <a:t> </a:t>
                </a:r>
              </a:p>
            </p:txBody>
          </p:sp>
        </mc:Fallback>
      </mc:AlternateContent>
      <p:sp>
        <p:nvSpPr>
          <p:cNvPr id="15" name="TextBox 1"/>
          <p:cNvSpPr txBox="1"/>
          <p:nvPr/>
        </p:nvSpPr>
        <p:spPr>
          <a:xfrm>
            <a:off x="757028" y="6047596"/>
            <a:ext cx="8280400" cy="523875"/>
          </a:xfrm>
          <a:prstGeom prst="rect">
            <a:avLst/>
          </a:prstGeom>
          <a:noFill/>
          <a:ln w="9525">
            <a:noFill/>
            <a:miter lim="800000"/>
            <a:headEnd/>
            <a:tailEnd/>
          </a:ln>
        </p:spPr>
        <p:txBody>
          <a:bodyPr wrap="square">
            <a:spAutoFit/>
          </a:bodyPr>
          <a:lstStyle>
            <a:defPPr>
              <a:defRPr lang="zh-CN"/>
            </a:defPPr>
            <a:lvl1pPr algn="just">
              <a:spcBef>
                <a:spcPct val="50000"/>
              </a:spcBef>
              <a:defRPr sz="2800">
                <a:solidFill>
                  <a:srgbClr val="0000FF"/>
                </a:solidFill>
                <a:ea typeface="微软雅黑" panose="020B0503020204020204" pitchFamily="34" charset="-122"/>
                <a:cs typeface="Times New Roman" panose="02020603050405020304" pitchFamily="18" charset="0"/>
              </a:defRPr>
            </a:lvl1pPr>
          </a:lstStyle>
          <a:p>
            <a:r>
              <a:rPr lang="zh-CN" altLang="en-US" dirty="0"/>
              <a:t>同一温度下，各种气体分子的平均平动动能都相等。</a:t>
            </a:r>
          </a:p>
        </p:txBody>
      </p:sp>
    </p:spTree>
    <p:extLst>
      <p:ext uri="{BB962C8B-B14F-4D97-AF65-F5344CB8AC3E}">
        <p14:creationId xmlns:p14="http://schemas.microsoft.com/office/powerpoint/2010/main" val="983184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23"/>
                                        </p:tgtEl>
                                        <p:attrNameLst>
                                          <p:attrName>style.visibility</p:attrName>
                                        </p:attrNameLst>
                                      </p:cBhvr>
                                      <p:to>
                                        <p:strVal val="visible"/>
                                      </p:to>
                                    </p:set>
                                    <p:animEffect transition="in" filter="wipe(left)">
                                      <p:cBhvr>
                                        <p:cTn id="22" dur="500"/>
                                        <p:tgtEl>
                                          <p:spTgt spid="133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left)">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3" grpId="0" animBg="1"/>
      <p:bldP spid="23" grpId="0"/>
      <p:bldP spid="25" grpId="0"/>
      <p:bldP spid="27" grpId="0"/>
      <p:bldP spid="20" grpId="0" animBg="1"/>
      <p:bldP spid="28" grpId="0" animBg="1"/>
      <p:bldP spid="3"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3123908" y="252859"/>
            <a:ext cx="9068094"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7" name="矩形 26"/>
          <p:cNvSpPr/>
          <p:nvPr/>
        </p:nvSpPr>
        <p:spPr>
          <a:xfrm>
            <a:off x="1677555" y="141320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2075887"/>
            <a:ext cx="11248198" cy="954105"/>
          </a:xfrm>
          <a:prstGeom prst="rect">
            <a:avLst/>
          </a:prstGeom>
        </p:spPr>
        <p:txBody>
          <a:bodyPr wrap="square" lIns="91438" tIns="45719" rIns="91438" bIns="45719">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本章的主要内容有：平衡态、 理想气体物态方程、理想气体分子热运动模型、压强和温度的微观本质、能量均分定理、理想气体内能等。</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sp>
        <p:nvSpPr>
          <p:cNvPr id="23" name="文本框 22"/>
          <p:cNvSpPr txBox="1"/>
          <p:nvPr/>
        </p:nvSpPr>
        <p:spPr>
          <a:xfrm>
            <a:off x="477038" y="267581"/>
            <a:ext cx="2646870" cy="461661"/>
          </a:xfrm>
          <a:prstGeom prst="rect">
            <a:avLst/>
          </a:prstGeom>
          <a:noFill/>
        </p:spPr>
        <p:txBody>
          <a:bodyPr wrap="none" lIns="91436" tIns="45718" rIns="91436" bIns="45718" rtlCol="0">
            <a:spAutoFit/>
          </a:bodyPr>
          <a:lstStyle/>
          <a:p>
            <a:r>
              <a:rPr lang="zh-CN" altLang="en-US" sz="2400" dirty="0">
                <a:latin typeface="微软雅黑" panose="020B0503020204020204" pitchFamily="34" charset="-122"/>
                <a:ea typeface="微软雅黑" panose="020B0503020204020204" pitchFamily="34" charset="-122"/>
              </a:rPr>
              <a:t>气体分子运动理论</a:t>
            </a:r>
            <a:endParaRPr lang="zh-CN" altLang="en-US" sz="2400" spc="600" dirty="0">
              <a:solidFill>
                <a:schemeClr val="tx2"/>
              </a:solidFill>
              <a:latin typeface="微软雅黑" pitchFamily="34" charset="-122"/>
              <a:ea typeface="微软雅黑" pitchFamily="34" charset="-122"/>
            </a:endParaRPr>
          </a:p>
        </p:txBody>
      </p:sp>
    </p:spTree>
    <p:extLst>
      <p:ext uri="{BB962C8B-B14F-4D97-AF65-F5344CB8AC3E}">
        <p14:creationId xmlns:p14="http://schemas.microsoft.com/office/powerpoint/2010/main" val="39093018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p:cNvSpPr>
            <a:spLocks noChangeArrowheads="1"/>
          </p:cNvSpPr>
          <p:nvPr/>
        </p:nvSpPr>
        <p:spPr bwMode="auto">
          <a:xfrm flipH="1" flipV="1">
            <a:off x="4737654" y="2703444"/>
            <a:ext cx="1828800" cy="457200"/>
          </a:xfrm>
          <a:prstGeom prst="curvedUpArrow">
            <a:avLst>
              <a:gd name="adj1" fmla="val 56444"/>
              <a:gd name="adj2" fmla="val 128074"/>
              <a:gd name="adj3" fmla="val 48333"/>
            </a:avLst>
          </a:prstGeom>
          <a:solidFill>
            <a:srgbClr val="99CCFF"/>
          </a:solidFill>
          <a:ln w="28575">
            <a:solidFill>
              <a:schemeClr val="tx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16" name="Rectangle 6"/>
          <p:cNvSpPr txBox="1">
            <a:spLocks noChangeArrowheads="1"/>
          </p:cNvSpPr>
          <p:nvPr/>
        </p:nvSpPr>
        <p:spPr>
          <a:xfrm>
            <a:off x="1306686" y="681917"/>
            <a:ext cx="5791200" cy="523220"/>
          </a:xfrm>
          <a:prstGeom prst="rect">
            <a:avLst/>
          </a:prstGeom>
          <a:noFill/>
          <a:ln w="9525">
            <a:noFill/>
            <a:miter lim="800000"/>
            <a:headEnd/>
            <a:tailEnd/>
          </a:ln>
        </p:spPr>
        <p:txBody>
          <a:bodyPr wrap="square">
            <a:spAutoFit/>
          </a:bodyPr>
          <a:lstStyle>
            <a:defPPr>
              <a:defRPr lang="zh-CN"/>
            </a:defPPr>
            <a:lvl1pPr algn="just">
              <a:spcBef>
                <a:spcPct val="50000"/>
              </a:spcBef>
              <a:defRPr sz="2800">
                <a:solidFill>
                  <a:srgbClr val="0000FF"/>
                </a:solidFill>
                <a:ea typeface="微软雅黑" panose="020B0503020204020204" pitchFamily="34" charset="-122"/>
                <a:cs typeface="Times New Roman" panose="02020603050405020304" pitchFamily="18" charset="0"/>
              </a:defRPr>
            </a:lvl1pPr>
          </a:lstStyle>
          <a:p>
            <a:r>
              <a:rPr lang="zh-CN" altLang="en-US" dirty="0"/>
              <a:t>温度的统计意义</a:t>
            </a:r>
          </a:p>
        </p:txBody>
      </p:sp>
      <p:sp>
        <p:nvSpPr>
          <p:cNvPr id="18" name="Rectangle 8"/>
          <p:cNvSpPr>
            <a:spLocks noChangeArrowheads="1"/>
          </p:cNvSpPr>
          <p:nvPr/>
        </p:nvSpPr>
        <p:spPr bwMode="auto">
          <a:xfrm>
            <a:off x="2723322" y="2793932"/>
            <a:ext cx="1981200" cy="519112"/>
          </a:xfrm>
          <a:prstGeom prst="rect">
            <a:avLst/>
          </a:prstGeom>
          <a:noFill/>
          <a:ln w="9525">
            <a:noFill/>
            <a:miter lim="800000"/>
            <a:headEnd/>
            <a:tailEnd/>
          </a:ln>
        </p:spPr>
        <p:txBody>
          <a:bodyPr wrap="square">
            <a:spAutoFit/>
          </a:bodyPr>
          <a:lstStyle/>
          <a:p>
            <a:pPr algn="just">
              <a:spcBef>
                <a:spcPct val="50000"/>
              </a:spcBef>
            </a:pPr>
            <a:r>
              <a:rPr lang="zh-CN" altLang="en-US" sz="2800" dirty="0">
                <a:solidFill>
                  <a:srgbClr val="0000FF"/>
                </a:solidFill>
                <a:ea typeface="微软雅黑" panose="020B0503020204020204" pitchFamily="34" charset="-122"/>
                <a:cs typeface="Times New Roman" panose="02020603050405020304" pitchFamily="18" charset="0"/>
              </a:rPr>
              <a:t>宏观量温度</a:t>
            </a:r>
          </a:p>
        </p:txBody>
      </p:sp>
      <p:sp>
        <p:nvSpPr>
          <p:cNvPr id="19" name="Rectangle 9"/>
          <p:cNvSpPr>
            <a:spLocks noChangeArrowheads="1"/>
          </p:cNvSpPr>
          <p:nvPr/>
        </p:nvSpPr>
        <p:spPr bwMode="auto">
          <a:xfrm>
            <a:off x="6609522" y="2855844"/>
            <a:ext cx="3448878" cy="523220"/>
          </a:xfrm>
          <a:prstGeom prst="rect">
            <a:avLst/>
          </a:prstGeom>
          <a:noFill/>
          <a:ln w="9525">
            <a:noFill/>
            <a:miter lim="800000"/>
            <a:headEnd/>
            <a:tailEnd/>
          </a:ln>
        </p:spPr>
        <p:txBody>
          <a:bodyPr wrap="square">
            <a:spAutoFit/>
          </a:bodyPr>
          <a:lstStyle/>
          <a:p>
            <a:pPr algn="just">
              <a:spcBef>
                <a:spcPct val="50000"/>
              </a:spcBef>
            </a:pPr>
            <a:r>
              <a:rPr lang="zh-CN" altLang="en-US" sz="2800" dirty="0">
                <a:solidFill>
                  <a:srgbClr val="0000FF"/>
                </a:solidFill>
                <a:ea typeface="微软雅黑" panose="020B0503020204020204" pitchFamily="34" charset="-122"/>
                <a:cs typeface="Times New Roman" panose="02020603050405020304" pitchFamily="18" charset="0"/>
              </a:rPr>
              <a:t>微观量平均平动动能</a:t>
            </a:r>
          </a:p>
        </p:txBody>
      </p:sp>
      <p:sp>
        <p:nvSpPr>
          <p:cNvPr id="21" name="Rectangle 10"/>
          <p:cNvSpPr>
            <a:spLocks noChangeArrowheads="1"/>
          </p:cNvSpPr>
          <p:nvPr/>
        </p:nvSpPr>
        <p:spPr bwMode="auto">
          <a:xfrm>
            <a:off x="4704522" y="2093843"/>
            <a:ext cx="1978025" cy="519113"/>
          </a:xfrm>
          <a:prstGeom prst="rect">
            <a:avLst/>
          </a:prstGeom>
          <a:noFill/>
          <a:ln w="9525">
            <a:noFill/>
            <a:miter lim="800000"/>
            <a:headEnd/>
            <a:tailEnd/>
          </a:ln>
        </p:spPr>
        <p:txBody>
          <a:bodyPr wrap="square">
            <a:spAutoFit/>
          </a:bodyPr>
          <a:lstStyle/>
          <a:p>
            <a:pPr algn="just">
              <a:spcBef>
                <a:spcPct val="50000"/>
              </a:spcBef>
            </a:pPr>
            <a:r>
              <a:rPr lang="zh-CN" altLang="en-US" sz="2800" dirty="0">
                <a:solidFill>
                  <a:srgbClr val="0000FF"/>
                </a:solidFill>
                <a:ea typeface="微软雅黑" panose="020B0503020204020204" pitchFamily="34" charset="-122"/>
                <a:cs typeface="Times New Roman" panose="02020603050405020304" pitchFamily="18" charset="0"/>
              </a:rPr>
              <a:t>统计平均值</a:t>
            </a:r>
          </a:p>
        </p:txBody>
      </p:sp>
      <p:cxnSp>
        <p:nvCxnSpPr>
          <p:cNvPr id="22" name="AutoShape 16"/>
          <p:cNvCxnSpPr>
            <a:cxnSpLocks noChangeShapeType="1"/>
          </p:cNvCxnSpPr>
          <p:nvPr/>
        </p:nvCxnSpPr>
        <p:spPr bwMode="auto">
          <a:xfrm rot="5400000" flipH="1" flipV="1">
            <a:off x="3128134" y="2527232"/>
            <a:ext cx="104775" cy="1676400"/>
          </a:xfrm>
          <a:prstGeom prst="curvedConnector3">
            <a:avLst>
              <a:gd name="adj1" fmla="val -204546"/>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AutoShape 19"/>
          <p:cNvCxnSpPr>
            <a:cxnSpLocks noChangeShapeType="1"/>
          </p:cNvCxnSpPr>
          <p:nvPr/>
        </p:nvCxnSpPr>
        <p:spPr bwMode="auto">
          <a:xfrm rot="10800000" flipH="1">
            <a:off x="970722" y="3313044"/>
            <a:ext cx="6986588" cy="242888"/>
          </a:xfrm>
          <a:prstGeom prst="curvedConnector4">
            <a:avLst>
              <a:gd name="adj1" fmla="val -3069"/>
              <a:gd name="adj2" fmla="val -465361"/>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 name="Rectangle 20"/>
          <p:cNvSpPr>
            <a:spLocks noChangeArrowheads="1"/>
          </p:cNvSpPr>
          <p:nvPr/>
        </p:nvSpPr>
        <p:spPr bwMode="auto">
          <a:xfrm>
            <a:off x="1306686" y="1408044"/>
            <a:ext cx="4192173" cy="523220"/>
          </a:xfrm>
          <a:prstGeom prst="rect">
            <a:avLst/>
          </a:prstGeom>
          <a:noFill/>
          <a:ln w="9525">
            <a:noFill/>
            <a:miter lim="800000"/>
            <a:headEnd/>
            <a:tailEnd/>
          </a:ln>
        </p:spPr>
        <p:txBody>
          <a:bodyPr wrap="square">
            <a:spAutoFit/>
          </a:bodyPr>
          <a:lstStyle/>
          <a:p>
            <a:pPr algn="just">
              <a:spcBef>
                <a:spcPct val="50000"/>
              </a:spcBef>
            </a:pPr>
            <a:r>
              <a:rPr lang="en-US" altLang="zh-CN" sz="2800" i="1" dirty="0">
                <a:solidFill>
                  <a:srgbClr val="0000FF"/>
                </a:solidFill>
                <a:latin typeface="+mn-lt"/>
                <a:ea typeface="微软雅黑" panose="020B0503020204020204" pitchFamily="34" charset="-122"/>
                <a:cs typeface="Times New Roman" panose="02020603050405020304" pitchFamily="18" charset="0"/>
              </a:rPr>
              <a:t>a</a:t>
            </a:r>
            <a:r>
              <a:rPr lang="en-US" altLang="zh-CN" sz="2800" dirty="0">
                <a:solidFill>
                  <a:srgbClr val="0000FF"/>
                </a:solidFill>
                <a:ea typeface="微软雅黑" panose="020B0503020204020204" pitchFamily="34" charset="-122"/>
                <a:cs typeface="Times New Roman" panose="02020603050405020304" pitchFamily="18" charset="0"/>
              </a:rPr>
              <a:t>. </a:t>
            </a:r>
            <a:r>
              <a:rPr lang="zh-CN" altLang="en-US" sz="2800" dirty="0">
                <a:solidFill>
                  <a:srgbClr val="0000FF"/>
                </a:solidFill>
                <a:ea typeface="微软雅黑" panose="020B0503020204020204" pitchFamily="34" charset="-122"/>
                <a:cs typeface="Times New Roman" panose="02020603050405020304" pitchFamily="18" charset="0"/>
              </a:rPr>
              <a:t>温度实质（统计概念）</a:t>
            </a:r>
          </a:p>
        </p:txBody>
      </p:sp>
      <p:sp>
        <p:nvSpPr>
          <p:cNvPr id="29" name="Rectangle 21"/>
          <p:cNvSpPr>
            <a:spLocks noChangeArrowheads="1"/>
          </p:cNvSpPr>
          <p:nvPr/>
        </p:nvSpPr>
        <p:spPr bwMode="auto">
          <a:xfrm>
            <a:off x="1504122" y="5384732"/>
            <a:ext cx="6477000" cy="519112"/>
          </a:xfrm>
          <a:prstGeom prst="rect">
            <a:avLst/>
          </a:prstGeom>
          <a:noFill/>
          <a:ln w="9525">
            <a:noFill/>
            <a:miter lim="800000"/>
            <a:headEnd/>
            <a:tailEnd/>
          </a:ln>
        </p:spPr>
        <p:txBody>
          <a:bodyPr wrap="square">
            <a:spAutoFit/>
          </a:bodyPr>
          <a:lstStyle/>
          <a:p>
            <a:pPr algn="just">
              <a:spcBef>
                <a:spcPct val="50000"/>
              </a:spcBef>
            </a:pPr>
            <a:r>
              <a:rPr lang="en-US" altLang="zh-CN" sz="2800" i="1" dirty="0">
                <a:solidFill>
                  <a:srgbClr val="0000FF"/>
                </a:solidFill>
                <a:latin typeface="+mn-lt"/>
                <a:ea typeface="微软雅黑" panose="020B0503020204020204" pitchFamily="34" charset="-122"/>
                <a:cs typeface="Times New Roman" panose="02020603050405020304" pitchFamily="18" charset="0"/>
              </a:rPr>
              <a:t>b</a:t>
            </a:r>
            <a:r>
              <a:rPr lang="en-US" altLang="zh-CN" sz="2800" dirty="0">
                <a:solidFill>
                  <a:srgbClr val="0000FF"/>
                </a:solidFill>
                <a:ea typeface="微软雅黑" panose="020B0503020204020204" pitchFamily="34" charset="-122"/>
                <a:cs typeface="Times New Roman" panose="02020603050405020304" pitchFamily="18" charset="0"/>
              </a:rPr>
              <a:t>. </a:t>
            </a:r>
            <a:r>
              <a:rPr lang="zh-CN" altLang="en-US" sz="2800" dirty="0">
                <a:solidFill>
                  <a:srgbClr val="0000FF"/>
                </a:solidFill>
                <a:ea typeface="微软雅黑" panose="020B0503020204020204" pitchFamily="34" charset="-122"/>
                <a:cs typeface="Times New Roman" panose="02020603050405020304" pitchFamily="18" charset="0"/>
              </a:rPr>
              <a:t>温度反映大量分子热运动的剧烈程度。</a:t>
            </a:r>
          </a:p>
        </p:txBody>
      </p:sp>
      <p:sp>
        <p:nvSpPr>
          <p:cNvPr id="30" name="Rectangle 22"/>
          <p:cNvSpPr>
            <a:spLocks noChangeArrowheads="1"/>
          </p:cNvSpPr>
          <p:nvPr/>
        </p:nvSpPr>
        <p:spPr bwMode="auto">
          <a:xfrm>
            <a:off x="6761922" y="4379844"/>
            <a:ext cx="2695575" cy="519113"/>
          </a:xfrm>
          <a:prstGeom prst="rect">
            <a:avLst/>
          </a:prstGeom>
          <a:noFill/>
          <a:ln w="9525">
            <a:noFill/>
            <a:miter lim="800000"/>
            <a:headEnd/>
            <a:tailEnd/>
          </a:ln>
        </p:spPr>
        <p:txBody>
          <a:bodyPr wrap="square">
            <a:spAutoFit/>
          </a:bodyPr>
          <a:lstStyle/>
          <a:p>
            <a:pPr algn="just">
              <a:spcBef>
                <a:spcPct val="50000"/>
              </a:spcBef>
            </a:pPr>
            <a:r>
              <a:rPr lang="zh-CN" altLang="en-US" sz="2800" dirty="0">
                <a:solidFill>
                  <a:srgbClr val="0000FF"/>
                </a:solidFill>
                <a:ea typeface="微软雅黑" panose="020B0503020204020204" pitchFamily="34" charset="-122"/>
                <a:cs typeface="Times New Roman" panose="02020603050405020304" pitchFamily="18" charset="0"/>
              </a:rPr>
              <a:t>热运动剧烈程度</a:t>
            </a:r>
          </a:p>
        </p:txBody>
      </p:sp>
      <p:sp>
        <p:nvSpPr>
          <p:cNvPr id="31" name="Line 27"/>
          <p:cNvSpPr>
            <a:spLocks noChangeShapeType="1"/>
          </p:cNvSpPr>
          <p:nvPr/>
        </p:nvSpPr>
        <p:spPr bwMode="auto">
          <a:xfrm>
            <a:off x="8133522" y="3389244"/>
            <a:ext cx="0" cy="914400"/>
          </a:xfrm>
          <a:prstGeom prst="line">
            <a:avLst/>
          </a:prstGeom>
          <a:noFill/>
          <a:ln w="28575">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32" name="Rectangle 33"/>
          <p:cNvSpPr>
            <a:spLocks noChangeArrowheads="1"/>
          </p:cNvSpPr>
          <p:nvPr/>
        </p:nvSpPr>
        <p:spPr bwMode="auto">
          <a:xfrm rot="1372361">
            <a:off x="3867891" y="3881729"/>
            <a:ext cx="2526184" cy="519113"/>
          </a:xfrm>
          <a:prstGeom prst="rect">
            <a:avLst/>
          </a:prstGeom>
          <a:noFill/>
          <a:ln w="9525">
            <a:noFill/>
            <a:miter lim="800000"/>
            <a:headEnd/>
            <a:tailEnd/>
          </a:ln>
        </p:spPr>
        <p:txBody>
          <a:bodyPr wrap="square">
            <a:spAutoFit/>
          </a:bodyPr>
          <a:lstStyle/>
          <a:p>
            <a:pPr algn="just">
              <a:spcBef>
                <a:spcPct val="50000"/>
              </a:spcBef>
            </a:pPr>
            <a:r>
              <a:rPr lang="zh-CN" altLang="en-US" sz="2800" dirty="0">
                <a:solidFill>
                  <a:srgbClr val="0000FF"/>
                </a:solidFill>
                <a:ea typeface="微软雅黑" panose="020B0503020204020204" pitchFamily="34" charset="-122"/>
                <a:cs typeface="Times New Roman" panose="02020603050405020304" pitchFamily="18" charset="0"/>
              </a:rPr>
              <a:t>反映大量分子</a:t>
            </a:r>
          </a:p>
        </p:txBody>
      </p:sp>
      <p:sp>
        <p:nvSpPr>
          <p:cNvPr id="33" name="Line 35"/>
          <p:cNvSpPr>
            <a:spLocks noChangeShapeType="1"/>
          </p:cNvSpPr>
          <p:nvPr/>
        </p:nvSpPr>
        <p:spPr bwMode="auto">
          <a:xfrm>
            <a:off x="3942522" y="3313044"/>
            <a:ext cx="2895600" cy="1219200"/>
          </a:xfrm>
          <a:prstGeom prst="line">
            <a:avLst/>
          </a:prstGeom>
          <a:noFill/>
          <a:ln w="2857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5" name="矩形 34"/>
              <p:cNvSpPr/>
              <p:nvPr/>
            </p:nvSpPr>
            <p:spPr>
              <a:xfrm>
                <a:off x="642461" y="2612956"/>
                <a:ext cx="176824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FF0000"/>
                              </a:solidFill>
                              <a:latin typeface="Cambria Math"/>
                              <a:ea typeface="Cambria Math" panose="02040503050406030204" pitchFamily="18" charset="0"/>
                            </a:rPr>
                          </m:ctrlPr>
                        </m:barPr>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𝑘</m:t>
                              </m:r>
                            </m:sub>
                          </m:sSub>
                        </m:e>
                      </m:ba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3</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𝑘𝑇</m:t>
                      </m:r>
                    </m:oMath>
                  </m:oMathPara>
                </a14:m>
                <a:endParaRPr lang="zh-CN" altLang="en-US" sz="2800" dirty="0">
                  <a:solidFill>
                    <a:srgbClr val="FF0000"/>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642461" y="2612956"/>
                <a:ext cx="1768241" cy="89896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564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dissolv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left)">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dissolv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wipe(left)">
                                      <p:cBhvr>
                                        <p:cTn id="28" dur="500"/>
                                        <p:tgtEl>
                                          <p:spTgt spid="22"/>
                                        </p:tgtEl>
                                      </p:cBhvr>
                                    </p:animEffect>
                                  </p:childTnLst>
                                  <p:subTnLst>
                                    <p:set>
                                      <p:cBhvr override="childStyle">
                                        <p:cTn dur="1" fill="hold" display="0" masterRel="nextClick" afterEffect="1"/>
                                        <p:tgtEl>
                                          <p:spTgt spid="22"/>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dissolve">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subTnLst>
                                    <p:set>
                                      <p:cBhvr override="childStyle">
                                        <p:cTn dur="1" fill="hold" display="0" masterRel="nextClick" afterEffect="1"/>
                                        <p:tgtEl>
                                          <p:spTgt spid="24"/>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2" presetClass="entr" presetSubtype="2"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right)">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21"/>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up)">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dissolve">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wipe(left)">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3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9"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dissolve">
                                      <p:cBhvr>
                                        <p:cTn id="7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utoUpdateAnimBg="0"/>
      <p:bldP spid="18" grpId="0" autoUpdateAnimBg="0"/>
      <p:bldP spid="19" grpId="0" autoUpdateAnimBg="0"/>
      <p:bldP spid="21" grpId="0" autoUpdateAnimBg="0"/>
      <p:bldP spid="26" grpId="0" autoUpdateAnimBg="0"/>
      <p:bldP spid="29" grpId="0" autoUpdateAnimBg="0"/>
      <p:bldP spid="30" grpId="0" autoUpdateAnimBg="0"/>
      <p:bldP spid="32" grpId="0" autoUpdateAnimBg="0"/>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8"/>
          <p:cNvGrpSpPr>
            <a:grpSpLocks/>
          </p:cNvGrpSpPr>
          <p:nvPr/>
        </p:nvGrpSpPr>
        <p:grpSpPr bwMode="auto">
          <a:xfrm>
            <a:off x="791612" y="1774183"/>
            <a:ext cx="8750300" cy="946150"/>
            <a:chOff x="521" y="1117"/>
            <a:chExt cx="5512" cy="596"/>
          </a:xfrm>
        </p:grpSpPr>
        <p:sp>
          <p:nvSpPr>
            <p:cNvPr id="54291" name="Text Box 9"/>
            <p:cNvSpPr txBox="1">
              <a:spLocks noChangeArrowheads="1"/>
            </p:cNvSpPr>
            <p:nvPr/>
          </p:nvSpPr>
          <p:spPr bwMode="auto">
            <a:xfrm>
              <a:off x="748" y="1117"/>
              <a:ext cx="5285" cy="596"/>
            </a:xfrm>
            <a:prstGeom prst="rect">
              <a:avLst/>
            </a:prstGeom>
            <a:noFill/>
            <a:ln w="9525">
              <a:noFill/>
              <a:miter lim="800000"/>
              <a:headEnd/>
              <a:tailEnd/>
            </a:ln>
            <a:extLst/>
          </p:spPr>
          <p:txBody>
            <a:bodyPr wrap="square">
              <a:spAutoFit/>
            </a:bodyPr>
            <a:lstStyle>
              <a:defPPr>
                <a:defRPr lang="zh-CN"/>
              </a:defPPr>
              <a:lvl1pPr>
                <a:spcBef>
                  <a:spcPct val="50000"/>
                </a:spcBef>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stStyle>
            <a:p>
              <a:pPr algn="just"/>
              <a:r>
                <a:rPr lang="zh-CN" altLang="en-US" dirty="0">
                  <a:solidFill>
                    <a:srgbClr val="FF0000"/>
                  </a:solidFill>
                </a:rPr>
                <a:t>温度是是分子平均平动动能的量度，是分子热运动剧烈程度的标志</a:t>
              </a:r>
              <a:r>
                <a:rPr lang="zh-CN" altLang="en-US" dirty="0"/>
                <a:t>。</a:t>
              </a:r>
            </a:p>
          </p:txBody>
        </p:sp>
        <p:pic>
          <p:nvPicPr>
            <p:cNvPr id="54292" name="Picture 15"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207"/>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29"/>
          <p:cNvGrpSpPr>
            <a:grpSpLocks/>
          </p:cNvGrpSpPr>
          <p:nvPr/>
        </p:nvGrpSpPr>
        <p:grpSpPr bwMode="auto">
          <a:xfrm>
            <a:off x="791612" y="3388657"/>
            <a:ext cx="4032249" cy="519113"/>
            <a:chOff x="521" y="1776"/>
            <a:chExt cx="2540" cy="327"/>
          </a:xfrm>
        </p:grpSpPr>
        <p:sp>
          <p:nvSpPr>
            <p:cNvPr id="54289" name="Text Box 10"/>
            <p:cNvSpPr txBox="1">
              <a:spLocks noChangeArrowheads="1"/>
            </p:cNvSpPr>
            <p:nvPr/>
          </p:nvSpPr>
          <p:spPr bwMode="auto">
            <a:xfrm>
              <a:off x="727" y="1776"/>
              <a:ext cx="2334" cy="327"/>
            </a:xfrm>
            <a:prstGeom prst="rect">
              <a:avLst/>
            </a:prstGeom>
            <a:noFill/>
            <a:ln w="9525">
              <a:noFill/>
              <a:miter lim="800000"/>
              <a:headEnd/>
              <a:tailEnd/>
            </a:ln>
            <a:extLst/>
          </p:spPr>
          <p:txBody>
            <a:bodyPr wrap="square">
              <a:spAutoFit/>
            </a:bodyPr>
            <a:lstStyle>
              <a:defPPr>
                <a:defRPr lang="zh-CN"/>
              </a:defPPr>
              <a:lvl1pPr>
                <a:spcBef>
                  <a:spcPct val="50000"/>
                </a:spcBef>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压强和温度的关系是</a:t>
              </a:r>
            </a:p>
          </p:txBody>
        </p:sp>
        <p:pic>
          <p:nvPicPr>
            <p:cNvPr id="54290" name="Picture 23"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842"/>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0"/>
          <p:cNvGrpSpPr>
            <a:grpSpLocks/>
          </p:cNvGrpSpPr>
          <p:nvPr/>
        </p:nvGrpSpPr>
        <p:grpSpPr bwMode="auto">
          <a:xfrm>
            <a:off x="791611" y="4166993"/>
            <a:ext cx="8316912" cy="519112"/>
            <a:chOff x="521" y="2323"/>
            <a:chExt cx="5239" cy="327"/>
          </a:xfrm>
        </p:grpSpPr>
        <p:sp>
          <p:nvSpPr>
            <p:cNvPr id="54287" name="Text Box 12"/>
            <p:cNvSpPr txBox="1">
              <a:spLocks noChangeArrowheads="1"/>
            </p:cNvSpPr>
            <p:nvPr/>
          </p:nvSpPr>
          <p:spPr bwMode="auto">
            <a:xfrm>
              <a:off x="748" y="2323"/>
              <a:ext cx="5012" cy="327"/>
            </a:xfrm>
            <a:prstGeom prst="rect">
              <a:avLst/>
            </a:prstGeom>
            <a:noFill/>
            <a:ln w="9525">
              <a:noFill/>
              <a:miter lim="800000"/>
              <a:headEnd/>
              <a:tailEnd/>
            </a:ln>
            <a:extLst/>
          </p:spPr>
          <p:txBody>
            <a:bodyPr>
              <a:spAutoFit/>
            </a:bodyPr>
            <a:lstStyle>
              <a:defPPr>
                <a:defRPr lang="zh-CN"/>
              </a:defPPr>
              <a:lvl1pPr>
                <a:spcBef>
                  <a:spcPct val="50000"/>
                </a:spcBef>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温度公式不能进行不合理的外推</a:t>
              </a:r>
            </a:p>
          </p:txBody>
        </p:sp>
        <p:pic>
          <p:nvPicPr>
            <p:cNvPr id="54288" name="Picture 27"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2387"/>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24"/>
          <p:cNvGrpSpPr>
            <a:grpSpLocks/>
          </p:cNvGrpSpPr>
          <p:nvPr/>
        </p:nvGrpSpPr>
        <p:grpSpPr bwMode="auto">
          <a:xfrm>
            <a:off x="791612" y="4856440"/>
            <a:ext cx="8750299" cy="523875"/>
            <a:chOff x="521" y="2750"/>
            <a:chExt cx="5512" cy="330"/>
          </a:xfrm>
        </p:grpSpPr>
        <p:sp>
          <p:nvSpPr>
            <p:cNvPr id="21516" name="Text Box 13"/>
            <p:cNvSpPr txBox="1">
              <a:spLocks noChangeArrowheads="1"/>
            </p:cNvSpPr>
            <p:nvPr/>
          </p:nvSpPr>
          <p:spPr bwMode="auto">
            <a:xfrm>
              <a:off x="757" y="2750"/>
              <a:ext cx="5276" cy="330"/>
            </a:xfrm>
            <a:prstGeom prst="rect">
              <a:avLst/>
            </a:prstGeom>
            <a:noFill/>
            <a:ln w="9525">
              <a:noFill/>
              <a:miter lim="800000"/>
              <a:headEnd/>
              <a:tailEnd/>
            </a:ln>
          </p:spPr>
          <p:txBody>
            <a:bodyPr wrap="square">
              <a:spAutoFit/>
            </a:bodyPr>
            <a:lstStyle>
              <a:defPPr>
                <a:defRPr lang="zh-CN"/>
              </a:defPPr>
              <a:lvl1pPr>
                <a:spcBef>
                  <a:spcPct val="50000"/>
                </a:spcBef>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可以得到如下的方均根速率</a:t>
              </a:r>
              <a:r>
                <a:rPr lang="en-US" altLang="zh-CN" dirty="0"/>
                <a:t>(Root-mean-square speed):</a:t>
              </a:r>
            </a:p>
          </p:txBody>
        </p:sp>
        <p:pic>
          <p:nvPicPr>
            <p:cNvPr id="54286" name="Picture 31"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2795"/>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21"/>
          <p:cNvGrpSpPr>
            <a:grpSpLocks/>
          </p:cNvGrpSpPr>
          <p:nvPr/>
        </p:nvGrpSpPr>
        <p:grpSpPr bwMode="auto">
          <a:xfrm>
            <a:off x="648736" y="423449"/>
            <a:ext cx="1727200" cy="976312"/>
            <a:chOff x="240" y="192"/>
            <a:chExt cx="1360" cy="907"/>
          </a:xfrm>
        </p:grpSpPr>
        <p:sp>
          <p:nvSpPr>
            <p:cNvPr id="54283" name="laptop"/>
            <p:cNvSpPr>
              <a:spLocks noEditPoints="1" noChangeArrowheads="1"/>
            </p:cNvSpPr>
            <p:nvPr/>
          </p:nvSpPr>
          <p:spPr bwMode="auto">
            <a:xfrm>
              <a:off x="240" y="192"/>
              <a:ext cx="1360" cy="907"/>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47 w 21600"/>
                <a:gd name="T25" fmla="*/ 1858 h 21600"/>
                <a:gd name="T26" fmla="*/ 17312 w 21600"/>
                <a:gd name="T27" fmla="*/ 12312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tx2"/>
            </a:solidFill>
            <a:ln w="9525">
              <a:solidFill>
                <a:srgbClr val="000000"/>
              </a:solidFill>
              <a:miter lim="800000"/>
              <a:headEnd/>
              <a:tailEnd/>
            </a:ln>
          </p:spPr>
          <p:txBody>
            <a:bodyPr/>
            <a:lstStyle/>
            <a:p>
              <a:endParaRPr lang="zh-CN" altLang="en-US"/>
            </a:p>
          </p:txBody>
        </p:sp>
        <p:sp>
          <p:nvSpPr>
            <p:cNvPr id="54284" name="Text Box 23"/>
            <p:cNvSpPr txBox="1">
              <a:spLocks noChangeArrowheads="1"/>
            </p:cNvSpPr>
            <p:nvPr/>
          </p:nvSpPr>
          <p:spPr bwMode="auto">
            <a:xfrm>
              <a:off x="624" y="313"/>
              <a:ext cx="576" cy="372"/>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000" dirty="0">
                  <a:solidFill>
                    <a:srgbClr val="0000FF"/>
                  </a:solidFill>
                  <a:latin typeface="微软雅黑" panose="020B0503020204020204" pitchFamily="34" charset="-122"/>
                  <a:ea typeface="微软雅黑" panose="020B0503020204020204" pitchFamily="34" charset="-122"/>
                </a:rPr>
                <a:t>讨论</a:t>
              </a:r>
            </a:p>
          </p:txBody>
        </p:sp>
      </p:grpSp>
      <p:sp>
        <p:nvSpPr>
          <p:cNvPr id="7" name="矩形标注 6"/>
          <p:cNvSpPr>
            <a:spLocks noChangeArrowheads="1"/>
          </p:cNvSpPr>
          <p:nvPr/>
        </p:nvSpPr>
        <p:spPr bwMode="auto">
          <a:xfrm>
            <a:off x="7291320" y="3652590"/>
            <a:ext cx="1663425" cy="954087"/>
          </a:xfrm>
          <a:prstGeom prst="wedgeRectCallout">
            <a:avLst>
              <a:gd name="adj1" fmla="val -132637"/>
              <a:gd name="adj2" fmla="val -45714"/>
            </a:avLst>
          </a:prstGeom>
          <a:noFill/>
          <a:ln w="9525"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a:solidFill>
                  <a:srgbClr val="0000FF"/>
                </a:solidFill>
                <a:latin typeface="+mn-ea"/>
                <a:ea typeface="+mn-ea"/>
              </a:rPr>
              <a:t>阿伏伽德罗定律</a:t>
            </a:r>
            <a:endParaRPr lang="zh-CN" altLang="en-US" sz="2800">
              <a:solidFill>
                <a:srgbClr val="3333CC"/>
              </a:solidFill>
              <a:latin typeface="+mn-ea"/>
              <a:ea typeface="+mn-ea"/>
            </a:endParaRPr>
          </a:p>
        </p:txBody>
      </p:sp>
      <mc:AlternateContent xmlns:mc="http://schemas.openxmlformats.org/markup-compatibility/2006" xmlns:a14="http://schemas.microsoft.com/office/drawing/2010/main">
        <mc:Choice Requires="a14">
          <p:sp>
            <p:nvSpPr>
              <p:cNvPr id="20" name="文本框 19"/>
              <p:cNvSpPr txBox="1"/>
              <p:nvPr/>
            </p:nvSpPr>
            <p:spPr>
              <a:xfrm>
                <a:off x="4417809" y="3434732"/>
                <a:ext cx="1424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𝑃</m:t>
                      </m:r>
                      <m:r>
                        <a:rPr lang="zh-CN" altLang="en-US" sz="2800" i="0"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𝑛𝑘𝑇</m:t>
                      </m:r>
                    </m:oMath>
                  </m:oMathPara>
                </a14:m>
                <a:endParaRPr lang="zh-CN" altLang="en-US" sz="2800" i="1" dirty="0">
                  <a:solidFill>
                    <a:srgbClr val="FF0000"/>
                  </a:solidFill>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4417809" y="3434732"/>
                <a:ext cx="1424877"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flipH="1">
                <a:off x="2971249" y="5380315"/>
                <a:ext cx="2214856"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FF0000"/>
                              </a:solidFill>
                              <a:latin typeface="Cambria Math"/>
                              <a:ea typeface="Cambria Math" panose="02040503050406030204" pitchFamily="18" charset="0"/>
                            </a:rPr>
                          </m:ctrlPr>
                        </m:radPr>
                        <m:deg/>
                        <m:e>
                          <m:bar>
                            <m:barPr>
                              <m:pos m:val="top"/>
                              <m:ctrlPr>
                                <a:rPr lang="en-US" altLang="zh-CN" sz="2800" i="1">
                                  <a:solidFill>
                                    <a:srgbClr val="FF0000"/>
                                  </a:solidFill>
                                  <a:latin typeface="Cambria Math"/>
                                  <a:ea typeface="Cambria Math" panose="02040503050406030204" pitchFamily="18" charset="0"/>
                                </a:rPr>
                              </m:ctrlPr>
                            </m:barPr>
                            <m:e>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𝑣</m:t>
                                  </m:r>
                                </m:e>
                                <m:sup>
                                  <m:r>
                                    <a:rPr lang="en-US" altLang="zh-CN" sz="2800" i="1">
                                      <a:solidFill>
                                        <a:srgbClr val="FF0000"/>
                                      </a:solidFill>
                                      <a:latin typeface="Cambria Math" panose="02040503050406030204" pitchFamily="18" charset="0"/>
                                    </a:rPr>
                                    <m:t>2</m:t>
                                  </m:r>
                                </m:sup>
                              </m:sSup>
                            </m:e>
                          </m:bar>
                        </m:e>
                      </m:rad>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3</m:t>
                              </m:r>
                              <m:r>
                                <a:rPr lang="en-US" altLang="zh-CN" sz="2800" b="0" i="1" smtClean="0">
                                  <a:solidFill>
                                    <a:srgbClr val="FF0000"/>
                                  </a:solidFill>
                                  <a:latin typeface="Cambria Math" panose="02040503050406030204" pitchFamily="18" charset="0"/>
                                  <a:ea typeface="Cambria Math" panose="02040503050406030204" pitchFamily="18" charset="0"/>
                                </a:rPr>
                                <m:t>𝑘𝑇</m:t>
                              </m:r>
                            </m:num>
                            <m:den>
                              <m:r>
                                <a:rPr lang="en-US" altLang="zh-CN" sz="2800" b="0" i="1" smtClean="0">
                                  <a:solidFill>
                                    <a:srgbClr val="FF0000"/>
                                  </a:solidFill>
                                  <a:latin typeface="Cambria Math" panose="02040503050406030204" pitchFamily="18" charset="0"/>
                                  <a:ea typeface="Cambria Math" panose="02040503050406030204" pitchFamily="18" charset="0"/>
                                </a:rPr>
                                <m:t>𝑚</m:t>
                              </m:r>
                            </m:den>
                          </m:f>
                        </m:e>
                      </m:rad>
                    </m:oMath>
                  </m:oMathPara>
                </a14:m>
                <a:endParaRPr lang="zh-CN" altLang="en-US" sz="2800" i="1" dirty="0">
                  <a:solidFill>
                    <a:srgbClr val="FF0000"/>
                  </a:solidFill>
                </a:endParaRPr>
              </a:p>
            </p:txBody>
          </p:sp>
        </mc:Choice>
        <mc:Fallback xmlns="">
          <p:sp>
            <p:nvSpPr>
              <p:cNvPr id="21" name="矩形 20"/>
              <p:cNvSpPr>
                <a:spLocks noRot="1" noChangeAspect="1" noMove="1" noResize="1" noEditPoints="1" noAdjustHandles="1" noChangeArrowheads="1" noChangeShapeType="1" noTextEdit="1"/>
              </p:cNvSpPr>
              <p:nvPr/>
            </p:nvSpPr>
            <p:spPr>
              <a:xfrm flipH="1">
                <a:off x="2971249" y="5380315"/>
                <a:ext cx="2214856" cy="1365374"/>
              </a:xfrm>
              <a:prstGeom prst="rect">
                <a:avLst/>
              </a:prstGeom>
              <a:blipFill>
                <a:blip r:embed="rId5"/>
                <a:stretch>
                  <a:fillRect/>
                </a:stretch>
              </a:blipFill>
            </p:spPr>
            <p:txBody>
              <a:bodyPr/>
              <a:lstStyle/>
              <a:p>
                <a:r>
                  <a:rPr lang="zh-CN" altLang="en-US">
                    <a:noFill/>
                  </a:rPr>
                  <a:t> </a:t>
                </a:r>
              </a:p>
            </p:txBody>
          </p:sp>
        </mc:Fallback>
      </mc:AlternateContent>
      <p:grpSp>
        <p:nvGrpSpPr>
          <p:cNvPr id="22" name="Group 28"/>
          <p:cNvGrpSpPr>
            <a:grpSpLocks/>
          </p:cNvGrpSpPr>
          <p:nvPr/>
        </p:nvGrpSpPr>
        <p:grpSpPr bwMode="auto">
          <a:xfrm>
            <a:off x="795697" y="2710198"/>
            <a:ext cx="8750300" cy="523875"/>
            <a:chOff x="521" y="1117"/>
            <a:chExt cx="5512" cy="330"/>
          </a:xfrm>
        </p:grpSpPr>
        <p:sp>
          <p:nvSpPr>
            <p:cNvPr id="23" name="Text Box 9"/>
            <p:cNvSpPr txBox="1">
              <a:spLocks noChangeArrowheads="1"/>
            </p:cNvSpPr>
            <p:nvPr/>
          </p:nvSpPr>
          <p:spPr bwMode="auto">
            <a:xfrm>
              <a:off x="748" y="1117"/>
              <a:ext cx="5285" cy="330"/>
            </a:xfrm>
            <a:prstGeom prst="rect">
              <a:avLst/>
            </a:prstGeom>
            <a:noFill/>
            <a:ln w="9525">
              <a:noFill/>
              <a:miter lim="800000"/>
              <a:headEnd/>
              <a:tailEnd/>
            </a:ln>
            <a:extLst/>
          </p:spPr>
          <p:txBody>
            <a:bodyPr wrap="square">
              <a:spAutoFit/>
            </a:bodyPr>
            <a:lstStyle>
              <a:defPPr>
                <a:defRPr lang="zh-CN"/>
              </a:defPPr>
              <a:lvl1pPr>
                <a:spcBef>
                  <a:spcPct val="50000"/>
                </a:spcBef>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stStyle>
            <a:p>
              <a:pPr algn="just"/>
              <a:r>
                <a:rPr lang="zh-CN" altLang="en-US" dirty="0">
                  <a:solidFill>
                    <a:srgbClr val="FF0000"/>
                  </a:solidFill>
                </a:rPr>
                <a:t>温度是大量分子的集体表现，个别分子无意义</a:t>
              </a:r>
              <a:r>
                <a:rPr lang="zh-CN" altLang="en-US" dirty="0"/>
                <a:t>。</a:t>
              </a:r>
            </a:p>
          </p:txBody>
        </p:sp>
        <p:pic>
          <p:nvPicPr>
            <p:cNvPr id="24" name="Picture 15"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207"/>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2676984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5"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strVal val="#ppt_w*0.70"/>
                                          </p:val>
                                        </p:tav>
                                        <p:tav tm="100000">
                                          <p:val>
                                            <p:strVal val="#ppt_w"/>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animEffect transition="in" filter="fade">
                                      <p:cBhvr>
                                        <p:cTn id="14" dur="1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1000" fill="hold"/>
                                        <p:tgtEl>
                                          <p:spTgt spid="22"/>
                                        </p:tgtEl>
                                        <p:attrNameLst>
                                          <p:attrName>ppt_w</p:attrName>
                                        </p:attrNameLst>
                                      </p:cBhvr>
                                      <p:tavLst>
                                        <p:tav tm="0">
                                          <p:val>
                                            <p:strVal val="#ppt_w*0.70"/>
                                          </p:val>
                                        </p:tav>
                                        <p:tav tm="100000">
                                          <p:val>
                                            <p:strVal val="#ppt_w"/>
                                          </p:val>
                                        </p:tav>
                                      </p:tavLst>
                                    </p:anim>
                                    <p:anim calcmode="lin" valueType="num">
                                      <p:cBhvr>
                                        <p:cTn id="20" dur="1000" fill="hold"/>
                                        <p:tgtEl>
                                          <p:spTgt spid="22"/>
                                        </p:tgtEl>
                                        <p:attrNameLst>
                                          <p:attrName>ppt_h</p:attrName>
                                        </p:attrNameLst>
                                      </p:cBhvr>
                                      <p:tavLst>
                                        <p:tav tm="0">
                                          <p:val>
                                            <p:strVal val="#ppt_h"/>
                                          </p:val>
                                        </p:tav>
                                        <p:tav tm="100000">
                                          <p:val>
                                            <p:strVal val="#ppt_h"/>
                                          </p:val>
                                        </p:tav>
                                      </p:tavLst>
                                    </p:anim>
                                    <p:animEffect transition="in" filter="fade">
                                      <p:cBhvr>
                                        <p:cTn id="21" dur="1000"/>
                                        <p:tgtEl>
                                          <p:spTgt spid="2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7" presetClass="entr" presetSubtype="1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right)">
                                      <p:cBhvr>
                                        <p:cTn id="37" dur="500"/>
                                        <p:tgtEl>
                                          <p:spTgt spid="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1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17" presetClass="entr" presetSubtype="1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 calcmode="lin" valueType="num">
                                      <p:cBhvr>
                                        <p:cTn id="48" dur="500" fill="hold"/>
                                        <p:tgtEl>
                                          <p:spTgt spid="5"/>
                                        </p:tgtEl>
                                        <p:attrNameLst>
                                          <p:attrName>ppt_w</p:attrName>
                                        </p:attrNameLst>
                                      </p:cBhvr>
                                      <p:tavLst>
                                        <p:tav tm="0">
                                          <p:val>
                                            <p:fltVal val="0"/>
                                          </p:val>
                                        </p:tav>
                                        <p:tav tm="100000">
                                          <p:val>
                                            <p:strVal val="#ppt_w"/>
                                          </p:val>
                                        </p:tav>
                                      </p:tavLst>
                                    </p:anim>
                                    <p:anim calcmode="lin" valueType="num">
                                      <p:cBhvr>
                                        <p:cTn id="49"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2" name="Text Box 4"/>
          <p:cNvSpPr txBox="1">
            <a:spLocks noChangeArrowheads="1"/>
          </p:cNvSpPr>
          <p:nvPr/>
        </p:nvSpPr>
        <p:spPr bwMode="auto">
          <a:xfrm>
            <a:off x="695325" y="1253887"/>
            <a:ext cx="8229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由温度公式可计算某一温度下气体的方均根速率。</a:t>
            </a:r>
          </a:p>
        </p:txBody>
      </p:sp>
      <p:sp>
        <p:nvSpPr>
          <p:cNvPr id="15368" name="Text Box 11"/>
          <p:cNvSpPr txBox="1">
            <a:spLocks noChangeArrowheads="1"/>
          </p:cNvSpPr>
          <p:nvPr/>
        </p:nvSpPr>
        <p:spPr bwMode="auto">
          <a:xfrm>
            <a:off x="695325" y="4050456"/>
            <a:ext cx="919564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物理意义： 对气体分子运动的快慢有个统计性的了解。值越大说明气体中具有较大速率的分子数目越多。</a:t>
            </a:r>
          </a:p>
        </p:txBody>
      </p:sp>
      <mc:AlternateContent xmlns:mc="http://schemas.openxmlformats.org/markup-compatibility/2006" xmlns:a14="http://schemas.microsoft.com/office/drawing/2010/main">
        <mc:Choice Requires="a14">
          <p:sp>
            <p:nvSpPr>
              <p:cNvPr id="9" name="矩形 8"/>
              <p:cNvSpPr/>
              <p:nvPr/>
            </p:nvSpPr>
            <p:spPr>
              <a:xfrm flipH="1">
                <a:off x="2353111" y="2677452"/>
                <a:ext cx="2214856"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FF0000"/>
                              </a:solidFill>
                              <a:latin typeface="Cambria Math"/>
                              <a:ea typeface="Cambria Math" panose="02040503050406030204" pitchFamily="18" charset="0"/>
                            </a:rPr>
                          </m:ctrlPr>
                        </m:radPr>
                        <m:deg/>
                        <m:e>
                          <m:bar>
                            <m:barPr>
                              <m:pos m:val="top"/>
                              <m:ctrlPr>
                                <a:rPr lang="en-US" altLang="zh-CN" sz="2800" i="1">
                                  <a:solidFill>
                                    <a:srgbClr val="FF0000"/>
                                  </a:solidFill>
                                  <a:latin typeface="Cambria Math"/>
                                  <a:ea typeface="Cambria Math" panose="02040503050406030204" pitchFamily="18" charset="0"/>
                                </a:rPr>
                              </m:ctrlPr>
                            </m:barPr>
                            <m:e>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𝑣</m:t>
                                  </m:r>
                                </m:e>
                                <m:sup>
                                  <m:r>
                                    <a:rPr lang="en-US" altLang="zh-CN" sz="2800" i="1">
                                      <a:solidFill>
                                        <a:srgbClr val="FF0000"/>
                                      </a:solidFill>
                                      <a:latin typeface="Cambria Math" panose="02040503050406030204" pitchFamily="18" charset="0"/>
                                    </a:rPr>
                                    <m:t>2</m:t>
                                  </m:r>
                                </m:sup>
                              </m:sSup>
                            </m:e>
                          </m:bar>
                        </m:e>
                      </m:rad>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3</m:t>
                              </m:r>
                              <m:r>
                                <a:rPr lang="en-US" altLang="zh-CN" sz="2800" b="0" i="1" smtClean="0">
                                  <a:solidFill>
                                    <a:srgbClr val="FF0000"/>
                                  </a:solidFill>
                                  <a:latin typeface="Cambria Math" panose="02040503050406030204" pitchFamily="18" charset="0"/>
                                  <a:ea typeface="Cambria Math" panose="02040503050406030204" pitchFamily="18" charset="0"/>
                                </a:rPr>
                                <m:t>𝑘𝑇</m:t>
                              </m:r>
                            </m:num>
                            <m:den>
                              <m:r>
                                <a:rPr lang="en-US" altLang="zh-CN" sz="2800" b="0" i="1" smtClean="0">
                                  <a:solidFill>
                                    <a:srgbClr val="FF0000"/>
                                  </a:solidFill>
                                  <a:latin typeface="Cambria Math" panose="02040503050406030204" pitchFamily="18" charset="0"/>
                                  <a:ea typeface="Cambria Math" panose="02040503050406030204" pitchFamily="18" charset="0"/>
                                </a:rPr>
                                <m:t>𝑚</m:t>
                              </m:r>
                            </m:den>
                          </m:f>
                        </m:e>
                      </m:rad>
                    </m:oMath>
                  </m:oMathPara>
                </a14:m>
                <a:endParaRPr lang="zh-CN" altLang="en-US" sz="2800" i="1" dirty="0">
                  <a:solidFill>
                    <a:srgbClr val="FF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flipH="1">
                <a:off x="2353111" y="2677452"/>
                <a:ext cx="2214856" cy="136537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353111" y="1771495"/>
                <a:ext cx="318535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2353111" y="1771495"/>
                <a:ext cx="3185359"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flipH="1">
                <a:off x="8028595" y="2875505"/>
                <a:ext cx="2214856" cy="9691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e>
                      </m:rad>
                      <m:r>
                        <a:rPr lang="en-US" altLang="zh-CN" sz="280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flipH="1">
                <a:off x="8028595" y="2875505"/>
                <a:ext cx="2214856" cy="96917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456506" y="5025445"/>
                <a:ext cx="1802865" cy="13991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ox>
                        <m:boxPr>
                          <m:ctrlPr>
                            <a:rPr lang="en-US" altLang="zh-CN" sz="2800" i="1" smtClean="0">
                              <a:solidFill>
                                <a:srgbClr val="0000FF"/>
                              </a:solidFill>
                              <a:latin typeface="Cambria Math"/>
                              <a:ea typeface="Cambria Math" panose="02040503050406030204" pitchFamily="18" charset="0"/>
                            </a:rPr>
                          </m:ctrlPr>
                        </m:boxPr>
                        <m:e>
                          <m:argPr>
                            <m:argSz m:val="-1"/>
                          </m:argPr>
                          <m:f>
                            <m:fPr>
                              <m:ctrlPr>
                                <a:rPr lang="en-US" altLang="zh-CN" sz="2800" i="1" smtClean="0">
                                  <a:solidFill>
                                    <a:srgbClr val="0000FF"/>
                                  </a:solidFill>
                                  <a:latin typeface="Cambria Math"/>
                                  <a:ea typeface="Cambria Math" panose="02040503050406030204" pitchFamily="18" charset="0"/>
                                </a:rPr>
                              </m:ctrlPr>
                            </m:fPr>
                            <m:num>
                              <m:rad>
                                <m:radPr>
                                  <m:degHide m:val="on"/>
                                  <m:ctrlPr>
                                    <a:rPr lang="en-US" altLang="zh-CN" sz="2800" i="1">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1</m:t>
                                          </m:r>
                                        </m:sub>
                                        <m:sup>
                                          <m:r>
                                            <a:rPr lang="en-US" altLang="zh-CN" sz="2800" i="1">
                                              <a:solidFill>
                                                <a:srgbClr val="0000FF"/>
                                              </a:solidFill>
                                              <a:latin typeface="Cambria Math" panose="02040503050406030204" pitchFamily="18" charset="0"/>
                                            </a:rPr>
                                            <m:t>2</m:t>
                                          </m:r>
                                        </m:sup>
                                      </m:sSubSup>
                                    </m:e>
                                  </m:bar>
                                </m:e>
                              </m:rad>
                            </m:num>
                            <m:den>
                              <m:rad>
                                <m:radPr>
                                  <m:degHide m:val="on"/>
                                  <m:ctrlPr>
                                    <a:rPr lang="en-US" altLang="zh-CN" sz="2800" i="1">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2</m:t>
                                          </m:r>
                                        </m:sub>
                                        <m:sup>
                                          <m:r>
                                            <a:rPr lang="en-US" altLang="zh-CN" sz="2800" i="1">
                                              <a:solidFill>
                                                <a:srgbClr val="0000FF"/>
                                              </a:solidFill>
                                              <a:latin typeface="Cambria Math" panose="02040503050406030204" pitchFamily="18" charset="0"/>
                                            </a:rPr>
                                            <m:t>2</m:t>
                                          </m:r>
                                        </m:sup>
                                      </m:sSubSup>
                                    </m:e>
                                  </m:bar>
                                </m:e>
                              </m:rad>
                            </m:den>
                          </m:f>
                        </m:e>
                      </m:box>
                      <m:r>
                        <a:rPr lang="en-US" altLang="zh-CN" sz="2800" b="0" i="1" smtClean="0">
                          <a:solidFill>
                            <a:srgbClr val="0000FF"/>
                          </a:solidFill>
                          <a:latin typeface="Cambria Math" panose="02040503050406030204" pitchFamily="18" charset="0"/>
                          <a:ea typeface="Cambria Math" panose="02040503050406030204" pitchFamily="18" charset="0"/>
                        </a:rPr>
                        <m:t>=</m:t>
                      </m:r>
                      <m:box>
                        <m:boxPr>
                          <m:ctrlPr>
                            <a:rPr lang="en-US" altLang="zh-CN" sz="2800" b="0" i="1" smtClean="0">
                              <a:solidFill>
                                <a:srgbClr val="0000FF"/>
                              </a:solidFill>
                              <a:latin typeface="Cambria Math"/>
                              <a:ea typeface="Cambria Math" panose="02040503050406030204" pitchFamily="18" charset="0"/>
                            </a:rPr>
                          </m:ctrlPr>
                        </m:boxPr>
                        <m:e>
                          <m:argPr>
                            <m:argSz m:val="-1"/>
                          </m:argPr>
                          <m:f>
                            <m:fPr>
                              <m:ctrlPr>
                                <a:rPr lang="en-US" altLang="zh-CN" sz="2800" b="0" i="1" smtClean="0">
                                  <a:solidFill>
                                    <a:srgbClr val="0000FF"/>
                                  </a:solidFill>
                                  <a:latin typeface="Cambria Math"/>
                                  <a:ea typeface="Cambria Math" panose="02040503050406030204" pitchFamily="18" charset="0"/>
                                </a:rPr>
                              </m:ctrlPr>
                            </m:fPr>
                            <m:num>
                              <m:rad>
                                <m:radPr>
                                  <m:degHide m:val="on"/>
                                  <m:ctrlPr>
                                    <a:rPr lang="en-US" altLang="zh-CN" sz="2800" b="0" i="1" smtClean="0">
                                      <a:solidFill>
                                        <a:srgbClr val="0000FF"/>
                                      </a:solidFill>
                                      <a:latin typeface="Cambria Math"/>
                                      <a:ea typeface="Cambria Math" panose="02040503050406030204" pitchFamily="18" charset="0"/>
                                    </a:rPr>
                                  </m:ctrlPr>
                                </m:radPr>
                                <m:deg/>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rad>
                            </m:num>
                            <m:den>
                              <m:rad>
                                <m:radPr>
                                  <m:degHide m:val="on"/>
                                  <m:ctrlPr>
                                    <a:rPr lang="en-US" altLang="zh-CN" sz="2800" b="0" i="1" smtClean="0">
                                      <a:solidFill>
                                        <a:srgbClr val="0000FF"/>
                                      </a:solidFill>
                                      <a:latin typeface="Cambria Math"/>
                                      <a:ea typeface="Cambria Math" panose="02040503050406030204" pitchFamily="18" charset="0"/>
                                    </a:rPr>
                                  </m:ctrlPr>
                                </m:radPr>
                                <m:deg/>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e>
                              </m:rad>
                            </m:den>
                          </m:f>
                        </m:e>
                      </m:box>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3456506" y="5025445"/>
                <a:ext cx="1802865" cy="1399166"/>
              </a:xfrm>
              <a:prstGeom prst="rect">
                <a:avLst/>
              </a:prstGeom>
              <a:blipFill>
                <a:blip r:embed="rId6"/>
                <a:stretch>
                  <a:fillRect/>
                </a:stretch>
              </a:blipFill>
            </p:spPr>
            <p:txBody>
              <a:bodyPr/>
              <a:lstStyle/>
              <a:p>
                <a:r>
                  <a:rPr lang="zh-CN" altLang="en-US">
                    <a:noFill/>
                  </a:rPr>
                  <a:t> </a:t>
                </a:r>
              </a:p>
            </p:txBody>
          </p:sp>
        </mc:Fallback>
      </mc:AlternateContent>
      <p:sp>
        <p:nvSpPr>
          <p:cNvPr id="8" name="Rectangle 1026"/>
          <p:cNvSpPr>
            <a:spLocks noChangeArrowheads="1"/>
          </p:cNvSpPr>
          <p:nvPr/>
        </p:nvSpPr>
        <p:spPr bwMode="auto">
          <a:xfrm>
            <a:off x="695325" y="570101"/>
            <a:ext cx="7626561" cy="523220"/>
          </a:xfrm>
          <a:prstGeom prst="rect">
            <a:avLst/>
          </a:prstGeom>
          <a:noFill/>
          <a:ln w="9525">
            <a:noFill/>
            <a:miter lim="800000"/>
            <a:headEnd/>
            <a:tailEnd/>
          </a:ln>
        </p:spPr>
        <p:txBody>
          <a:bodyPr wrap="square">
            <a:spAutoFit/>
          </a:bodyPr>
          <a:lstStyle/>
          <a:p>
            <a:pPr algn="just">
              <a:spcBef>
                <a:spcPct val="50000"/>
              </a:spcBef>
            </a:pPr>
            <a:r>
              <a:rPr lang="zh-CN" altLang="en-US" sz="2800" dirty="0">
                <a:solidFill>
                  <a:srgbClr val="6600CC"/>
                </a:solidFill>
                <a:latin typeface="微软雅黑" panose="020B0503020204020204" pitchFamily="34" charset="-122"/>
                <a:ea typeface="微软雅黑" panose="020B0503020204020204" pitchFamily="34" charset="-122"/>
                <a:cs typeface="Times New Roman" panose="02020603050405020304" pitchFamily="18" charset="0"/>
              </a:rPr>
              <a:t>二、气体分子的方均根速率</a:t>
            </a:r>
          </a:p>
        </p:txBody>
      </p:sp>
      <mc:AlternateContent xmlns:mc="http://schemas.openxmlformats.org/markup-compatibility/2006" xmlns:a14="http://schemas.microsoft.com/office/drawing/2010/main">
        <mc:Choice Requires="a14">
          <p:sp>
            <p:nvSpPr>
              <p:cNvPr id="10" name="矩形 9"/>
              <p:cNvSpPr/>
              <p:nvPr/>
            </p:nvSpPr>
            <p:spPr>
              <a:xfrm flipH="1">
                <a:off x="4517989" y="2685812"/>
                <a:ext cx="1517519"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3</m:t>
                              </m:r>
                              <m:r>
                                <a:rPr lang="en-US" altLang="zh-CN" sz="2800" b="0" i="1" smtClean="0">
                                  <a:solidFill>
                                    <a:srgbClr val="FF0000"/>
                                  </a:solidFill>
                                  <a:latin typeface="Cambria Math" panose="02040503050406030204" pitchFamily="18" charset="0"/>
                                  <a:ea typeface="Cambria Math" panose="02040503050406030204" pitchFamily="18" charset="0"/>
                                </a:rPr>
                                <m:t>𝑅𝑇</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solidFill>
                    <a:srgbClr val="FF0000"/>
                  </a:solidFill>
                </a:endParaRPr>
              </a:p>
            </p:txBody>
          </p:sp>
        </mc:Choice>
        <mc:Fallback xmlns="">
          <p:sp>
            <p:nvSpPr>
              <p:cNvPr id="10" name="矩形 9"/>
              <p:cNvSpPr>
                <a:spLocks noRot="1" noChangeAspect="1" noMove="1" noResize="1" noEditPoints="1" noAdjustHandles="1" noChangeArrowheads="1" noChangeShapeType="1" noTextEdit="1"/>
              </p:cNvSpPr>
              <p:nvPr/>
            </p:nvSpPr>
            <p:spPr>
              <a:xfrm flipH="1">
                <a:off x="4517989" y="2685812"/>
                <a:ext cx="1517519" cy="136537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flipH="1">
                <a:off x="5945612" y="2677406"/>
                <a:ext cx="2204643"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=1.73</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𝑅𝑇</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solidFill>
                    <a:srgbClr val="FF0000"/>
                  </a:solidFill>
                </a:endParaRPr>
              </a:p>
            </p:txBody>
          </p:sp>
        </mc:Choice>
        <mc:Fallback xmlns="">
          <p:sp>
            <p:nvSpPr>
              <p:cNvPr id="13" name="矩形 12"/>
              <p:cNvSpPr>
                <a:spLocks noRot="1" noChangeAspect="1" noMove="1" noResize="1" noEditPoints="1" noAdjustHandles="1" noChangeArrowheads="1" noChangeShapeType="1" noTextEdit="1"/>
              </p:cNvSpPr>
              <p:nvPr/>
            </p:nvSpPr>
            <p:spPr>
              <a:xfrm flipH="1">
                <a:off x="5945612" y="2677406"/>
                <a:ext cx="2204643" cy="1365374"/>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021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5652"/>
                                        </p:tgtEl>
                                        <p:attrNameLst>
                                          <p:attrName>style.visibility</p:attrName>
                                        </p:attrNameLst>
                                      </p:cBhvr>
                                      <p:to>
                                        <p:strVal val="visible"/>
                                      </p:to>
                                    </p:set>
                                    <p:animEffect transition="in" filter="wipe(left)">
                                      <p:cBhvr>
                                        <p:cTn id="7" dur="500"/>
                                        <p:tgtEl>
                                          <p:spTgt spid="15565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368"/>
                                        </p:tgtEl>
                                        <p:attrNameLst>
                                          <p:attrName>style.visibility</p:attrName>
                                        </p:attrNameLst>
                                      </p:cBhvr>
                                      <p:to>
                                        <p:strVal val="visible"/>
                                      </p:to>
                                    </p:set>
                                    <p:animEffect transition="in" filter="wipe(left)">
                                      <p:cBhvr>
                                        <p:cTn id="37" dur="500"/>
                                        <p:tgtEl>
                                          <p:spTgt spid="1536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2" grpId="0"/>
      <p:bldP spid="15368" grpId="0"/>
      <p:bldP spid="9" grpId="0"/>
      <p:bldP spid="11" grpId="0"/>
      <p:bldP spid="12" grpId="0"/>
      <p:bldP spid="2" grpId="0"/>
      <p:bldP spid="10"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Text Box 58"/>
          <p:cNvSpPr txBox="1">
            <a:spLocks noChangeArrowheads="1"/>
          </p:cNvSpPr>
          <p:nvPr/>
        </p:nvSpPr>
        <p:spPr bwMode="auto">
          <a:xfrm>
            <a:off x="8291445" y="80240"/>
            <a:ext cx="43169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应用</a:t>
            </a:r>
            <a:r>
              <a:rPr lang="en-US" altLang="zh-CN" sz="2800" dirty="0">
                <a:solidFill>
                  <a:srgbClr val="0000FF"/>
                </a:solidFill>
                <a:ea typeface="微软雅黑" panose="020B0503020204020204" pitchFamily="34" charset="-122"/>
                <a:cs typeface="Times New Roman" panose="02020603050405020304" pitchFamily="18" charset="0"/>
              </a:rPr>
              <a:t>:</a:t>
            </a:r>
            <a:r>
              <a:rPr lang="zh-CN" altLang="en-US" sz="2800" dirty="0">
                <a:solidFill>
                  <a:srgbClr val="0000FF"/>
                </a:solidFill>
                <a:ea typeface="微软雅黑" panose="020B0503020204020204" pitchFamily="34" charset="-122"/>
                <a:cs typeface="Times New Roman" panose="02020603050405020304" pitchFamily="18" charset="0"/>
              </a:rPr>
              <a:t>元素的分离与富集</a:t>
            </a:r>
          </a:p>
        </p:txBody>
      </p:sp>
      <p:graphicFrame>
        <p:nvGraphicFramePr>
          <p:cNvPr id="3" name="表格 2"/>
          <p:cNvGraphicFramePr>
            <a:graphicFrameLocks noGrp="1"/>
          </p:cNvGraphicFramePr>
          <p:nvPr>
            <p:extLst/>
          </p:nvPr>
        </p:nvGraphicFramePr>
        <p:xfrm>
          <a:off x="1784641" y="1295952"/>
          <a:ext cx="8992317" cy="5181600"/>
        </p:xfrm>
        <a:graphic>
          <a:graphicData uri="http://schemas.openxmlformats.org/drawingml/2006/table">
            <a:tbl>
              <a:tblPr firstRow="1" bandRow="1">
                <a:tableStyleId>{00A15C55-8517-42AA-B614-E9B94910E393}</a:tableStyleId>
              </a:tblPr>
              <a:tblGrid>
                <a:gridCol w="1733954">
                  <a:extLst>
                    <a:ext uri="{9D8B030D-6E8A-4147-A177-3AD203B41FA5}">
                      <a16:colId xmlns:a16="http://schemas.microsoft.com/office/drawing/2014/main" xmlns="" val="258388546"/>
                    </a:ext>
                  </a:extLst>
                </a:gridCol>
                <a:gridCol w="4260924">
                  <a:extLst>
                    <a:ext uri="{9D8B030D-6E8A-4147-A177-3AD203B41FA5}">
                      <a16:colId xmlns:a16="http://schemas.microsoft.com/office/drawing/2014/main" xmlns="" val="3865931133"/>
                    </a:ext>
                  </a:extLst>
                </a:gridCol>
                <a:gridCol w="2997439">
                  <a:extLst>
                    <a:ext uri="{9D8B030D-6E8A-4147-A177-3AD203B41FA5}">
                      <a16:colId xmlns:a16="http://schemas.microsoft.com/office/drawing/2014/main" xmlns="" val="3647922730"/>
                    </a:ext>
                  </a:extLst>
                </a:gridCol>
              </a:tblGrid>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气体种类</a:t>
                      </a:r>
                    </a:p>
                  </a:txBody>
                  <a:tcPr>
                    <a:solidFill>
                      <a:schemeClr val="accent5">
                        <a:lumMod val="40000"/>
                        <a:lumOff val="60000"/>
                        <a:alpha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摩尔质量</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/×10</a:t>
                      </a:r>
                      <a:r>
                        <a:rPr lang="en-US" altLang="zh-CN" sz="2800" b="0" baseline="30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kg·mol</a:t>
                      </a:r>
                      <a:r>
                        <a:rPr lang="en-US" altLang="zh-CN" sz="2800" b="0" baseline="30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均方根速率</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/m·s</a:t>
                      </a:r>
                      <a:r>
                        <a:rPr lang="en-US" altLang="zh-CN" sz="2800" b="0" baseline="30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2222810156"/>
                  </a:ext>
                </a:extLst>
              </a:tr>
              <a:tr h="518160">
                <a:tc>
                  <a:txBody>
                    <a:bodyPr/>
                    <a:lstStyle/>
                    <a:p>
                      <a:pPr algn="ctr" eaLnBrk="1" hangingPunct="1">
                        <a:spcBef>
                          <a:spcPct val="0"/>
                        </a:spcBef>
                        <a:buClrTx/>
                        <a:buSzTx/>
                        <a:buFontTx/>
                        <a:buNone/>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氢</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2.02</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1838</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2423034263"/>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氦</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4.0</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1311</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2210426164"/>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水蒸气</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18</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615</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3604972084"/>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氖</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20.1</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584</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940746684"/>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氮</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28</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493</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3862161141"/>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一氧化碳</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28</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493</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3978860075"/>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空气</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28.8</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485</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1594396825"/>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氧</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32</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461</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506163229"/>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latin typeface="Times New Roman" panose="02020603050405020304" pitchFamily="18" charset="0"/>
                          <a:ea typeface="微软雅黑" panose="020B0503020204020204" pitchFamily="34" charset="-122"/>
                          <a:cs typeface="Times New Roman" panose="02020603050405020304" pitchFamily="18" charset="0"/>
                        </a:rPr>
                        <a:t>二氧化碳</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44</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tc>
                  <a:txBody>
                    <a:bodyPr/>
                    <a:lstStyle/>
                    <a:p>
                      <a:pPr algn="ctr"/>
                      <a:r>
                        <a:rPr lang="en-US" altLang="zh-CN" sz="2800" b="0" dirty="0">
                          <a:latin typeface="Times New Roman" panose="02020603050405020304" pitchFamily="18" charset="0"/>
                          <a:ea typeface="微软雅黑" panose="020B0503020204020204" pitchFamily="34" charset="-122"/>
                          <a:cs typeface="Times New Roman" panose="02020603050405020304" pitchFamily="18" charset="0"/>
                        </a:rPr>
                        <a:t>393</a:t>
                      </a:r>
                      <a:endPar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solidFill>
                      <a:schemeClr val="accent5">
                        <a:lumMod val="40000"/>
                        <a:lumOff val="60000"/>
                        <a:alpha val="75000"/>
                      </a:schemeClr>
                    </a:solidFill>
                  </a:tcPr>
                </a:tc>
                <a:extLst>
                  <a:ext uri="{0D108BD9-81ED-4DB2-BD59-A6C34878D82A}">
                    <a16:rowId xmlns:a16="http://schemas.microsoft.com/office/drawing/2014/main" xmlns="" val="2029971851"/>
                  </a:ext>
                </a:extLst>
              </a:tr>
            </a:tbl>
          </a:graphicData>
        </a:graphic>
      </p:graphicFrame>
      <p:sp>
        <p:nvSpPr>
          <p:cNvPr id="21" name="Rectangle 4"/>
          <p:cNvSpPr>
            <a:spLocks noChangeArrowheads="1"/>
          </p:cNvSpPr>
          <p:nvPr/>
        </p:nvSpPr>
        <p:spPr bwMode="auto">
          <a:xfrm>
            <a:off x="3602719" y="688096"/>
            <a:ext cx="535616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0℃</a:t>
            </a:r>
            <a:r>
              <a:rPr lang="zh-CN" altLang="en-US" sz="2800" dirty="0">
                <a:solidFill>
                  <a:srgbClr val="0000FF"/>
                </a:solidFill>
                <a:ea typeface="微软雅黑" panose="020B0503020204020204" pitchFamily="34" charset="-122"/>
                <a:cs typeface="Times New Roman" panose="02020603050405020304" pitchFamily="18" charset="0"/>
              </a:rPr>
              <a:t>时常见气体的方均根速率</a:t>
            </a:r>
          </a:p>
        </p:txBody>
      </p:sp>
    </p:spTree>
    <p:extLst>
      <p:ext uri="{BB962C8B-B14F-4D97-AF65-F5344CB8AC3E}">
        <p14:creationId xmlns:p14="http://schemas.microsoft.com/office/powerpoint/2010/main" val="32328375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6" name="Text Box 2"/>
          <p:cNvSpPr txBox="1">
            <a:spLocks noChangeArrowheads="1"/>
          </p:cNvSpPr>
          <p:nvPr/>
        </p:nvSpPr>
        <p:spPr bwMode="auto">
          <a:xfrm>
            <a:off x="783589" y="674370"/>
            <a:ext cx="7272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道尔顿分压定律</a:t>
            </a:r>
            <a:r>
              <a:rPr lang="en-US" altLang="zh-CN" sz="2800" dirty="0">
                <a:solidFill>
                  <a:srgbClr val="0000FF"/>
                </a:solidFill>
                <a:latin typeface="微软雅黑" panose="020B0503020204020204" pitchFamily="34" charset="-122"/>
                <a:ea typeface="微软雅黑" panose="020B0503020204020204" pitchFamily="34" charset="-122"/>
              </a:rPr>
              <a:t>—</a:t>
            </a:r>
            <a:r>
              <a:rPr lang="zh-CN" altLang="en-US" sz="2800" dirty="0">
                <a:solidFill>
                  <a:srgbClr val="0000FF"/>
                </a:solidFill>
                <a:latin typeface="微软雅黑" panose="020B0503020204020204" pitchFamily="34" charset="-122"/>
                <a:ea typeface="微软雅黑" panose="020B0503020204020204" pitchFamily="34" charset="-122"/>
              </a:rPr>
              <a:t>计算混合气体内的压强</a:t>
            </a:r>
          </a:p>
        </p:txBody>
      </p:sp>
      <p:sp>
        <p:nvSpPr>
          <p:cNvPr id="11" name="Text Box 3"/>
          <p:cNvSpPr txBox="1">
            <a:spLocks noChangeArrowheads="1"/>
          </p:cNvSpPr>
          <p:nvPr/>
        </p:nvSpPr>
        <p:spPr bwMode="auto">
          <a:xfrm>
            <a:off x="783589" y="1603058"/>
            <a:ext cx="6841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容器内有多种气体，总的分子数密度</a:t>
            </a:r>
            <a:endParaRPr lang="zh-CN" altLang="en-US" sz="2800" i="1" dirty="0">
              <a:solidFill>
                <a:srgbClr val="0000FF"/>
              </a:solidFill>
              <a:latin typeface="微软雅黑" panose="020B0503020204020204" pitchFamily="34" charset="-122"/>
              <a:ea typeface="微软雅黑" panose="020B0503020204020204" pitchFamily="34" charset="-122"/>
            </a:endParaRPr>
          </a:p>
        </p:txBody>
      </p:sp>
      <p:sp>
        <p:nvSpPr>
          <p:cNvPr id="12" name="Text Box 5"/>
          <p:cNvSpPr txBox="1">
            <a:spLocks noChangeArrowheads="1"/>
          </p:cNvSpPr>
          <p:nvPr/>
        </p:nvSpPr>
        <p:spPr bwMode="auto">
          <a:xfrm>
            <a:off x="783589" y="5174933"/>
            <a:ext cx="84390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道尔顿分压定律：总压强等于各气体分压强之和。</a:t>
            </a:r>
            <a:r>
              <a:rPr lang="en-US" altLang="zh-CN" sz="2800" dirty="0">
                <a:solidFill>
                  <a:srgbClr val="0000FF"/>
                </a:solidFill>
                <a:latin typeface="微软雅黑" panose="020B0503020204020204" pitchFamily="34" charset="-122"/>
                <a:ea typeface="微软雅黑" panose="020B0503020204020204" pitchFamily="34" charset="-122"/>
              </a:rPr>
              <a:t> </a:t>
            </a:r>
          </a:p>
        </p:txBody>
      </p:sp>
      <mc:AlternateContent xmlns:mc="http://schemas.openxmlformats.org/markup-compatibility/2006" xmlns:a14="http://schemas.microsoft.com/office/drawing/2010/main">
        <mc:Choice Requires="a14">
          <p:sp>
            <p:nvSpPr>
              <p:cNvPr id="9" name="矩形 8"/>
              <p:cNvSpPr/>
              <p:nvPr/>
            </p:nvSpPr>
            <p:spPr>
              <a:xfrm flipH="1">
                <a:off x="2712403" y="2312671"/>
                <a:ext cx="358399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i="1" dirty="0"/>
              </a:p>
            </p:txBody>
          </p:sp>
        </mc:Choice>
        <mc:Fallback xmlns="">
          <p:sp>
            <p:nvSpPr>
              <p:cNvPr id="9" name="矩形 8"/>
              <p:cNvSpPr>
                <a:spLocks noRot="1" noChangeAspect="1" noMove="1" noResize="1" noEditPoints="1" noAdjustHandles="1" noChangeArrowheads="1" noChangeShapeType="1" noTextEdit="1"/>
              </p:cNvSpPr>
              <p:nvPr/>
            </p:nvSpPr>
            <p:spPr>
              <a:xfrm flipH="1">
                <a:off x="2712403" y="2312671"/>
                <a:ext cx="3583999"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1299462" y="3111519"/>
                <a:ext cx="1444691"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num>
                        <m:den>
                          <m:r>
                            <a:rPr lang="en-US" altLang="zh-CN" sz="2800" b="0" i="1" smtClean="0">
                              <a:solidFill>
                                <a:srgbClr val="0000FF"/>
                              </a:solidFill>
                              <a:latin typeface="Cambria Math" panose="02040503050406030204" pitchFamily="18" charset="0"/>
                            </a:rPr>
                            <m:t>3</m:t>
                          </m:r>
                        </m:den>
                      </m:f>
                      <m:r>
                        <a:rPr lang="en-US" altLang="zh-CN" sz="2800" b="0" i="1" smtClean="0">
                          <a:solidFill>
                            <a:srgbClr val="0000FF"/>
                          </a:solidFill>
                          <a:latin typeface="Cambria Math" panose="02040503050406030204" pitchFamily="18" charset="0"/>
                        </a:rPr>
                        <m:t>𝑛</m:t>
                      </m:r>
                      <m:bar>
                        <m:barPr>
                          <m:pos m:val="top"/>
                          <m:ctrlPr>
                            <a:rPr lang="en-US" altLang="zh-CN" sz="2800" i="1">
                              <a:solidFill>
                                <a:srgbClr val="0000FF"/>
                              </a:solidFill>
                              <a:latin typeface="Cambria Math"/>
                              <a:ea typeface="Cambria Math" panose="02040503050406030204" pitchFamily="18" charset="0"/>
                            </a:rPr>
                          </m:ctrlPr>
                        </m:barPr>
                        <m:e>
                          <m:r>
                            <a:rPr lang="zh-CN" altLang="en-US" sz="2800" i="1">
                              <a:solidFill>
                                <a:srgbClr val="0000FF"/>
                              </a:solidFill>
                              <a:latin typeface="Cambria Math" panose="02040503050406030204" pitchFamily="18" charset="0"/>
                              <a:ea typeface="Cambria Math" panose="02040503050406030204" pitchFamily="18" charset="0"/>
                            </a:rPr>
                            <m:t>𝜀</m:t>
                          </m:r>
                        </m:e>
                      </m:bar>
                    </m:oMath>
                  </m:oMathPara>
                </a14:m>
                <a:endParaRPr lang="zh-CN" altLang="en-US" sz="2800" i="1" dirty="0"/>
              </a:p>
            </p:txBody>
          </p:sp>
        </mc:Choice>
        <mc:Fallback xmlns="">
          <p:sp>
            <p:nvSpPr>
              <p:cNvPr id="10" name="文本框 9"/>
              <p:cNvSpPr txBox="1">
                <a:spLocks noRot="1" noChangeAspect="1" noMove="1" noResize="1" noEditPoints="1" noAdjustHandles="1" noChangeArrowheads="1" noChangeShapeType="1" noTextEdit="1"/>
              </p:cNvSpPr>
              <p:nvPr/>
            </p:nvSpPr>
            <p:spPr>
              <a:xfrm>
                <a:off x="1299462" y="3111519"/>
                <a:ext cx="1444691" cy="8094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2744153" y="3120149"/>
                <a:ext cx="4472635"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2</m:t>
                          </m:r>
                        </m:num>
                        <m:den>
                          <m:r>
                            <a:rPr lang="en-US" altLang="zh-CN" sz="2800" i="1">
                              <a:solidFill>
                                <a:srgbClr val="0000FF"/>
                              </a:solidFill>
                              <a:latin typeface="Cambria Math" panose="02040503050406030204" pitchFamily="18" charset="0"/>
                            </a:rPr>
                            <m:t>3</m:t>
                          </m:r>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bar>
                        <m:barPr>
                          <m:pos m:val="top"/>
                          <m:ctrlPr>
                            <a:rPr lang="en-US" altLang="zh-CN" sz="2800" i="1">
                              <a:solidFill>
                                <a:srgbClr val="0000FF"/>
                              </a:solidFill>
                              <a:latin typeface="Cambria Math"/>
                              <a:ea typeface="Cambria Math" panose="02040503050406030204" pitchFamily="18" charset="0"/>
                            </a:rPr>
                          </m:ctrlPr>
                        </m:barPr>
                        <m:e>
                          <m:r>
                            <a:rPr lang="zh-CN" altLang="en-US" sz="2800" i="1">
                              <a:solidFill>
                                <a:srgbClr val="0000FF"/>
                              </a:solidFill>
                              <a:latin typeface="Cambria Math" panose="02040503050406030204" pitchFamily="18" charset="0"/>
                              <a:ea typeface="Cambria Math" panose="02040503050406030204" pitchFamily="18" charset="0"/>
                            </a:rPr>
                            <m:t>𝜀</m:t>
                          </m:r>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2</m:t>
                          </m:r>
                        </m:num>
                        <m:den>
                          <m:r>
                            <a:rPr lang="en-US" altLang="zh-CN" sz="2800" i="1">
                              <a:solidFill>
                                <a:srgbClr val="0000FF"/>
                              </a:solidFill>
                              <a:latin typeface="Cambria Math" panose="02040503050406030204" pitchFamily="18" charset="0"/>
                            </a:rPr>
                            <m:t>3</m:t>
                          </m:r>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bar>
                        <m:barPr>
                          <m:pos m:val="top"/>
                          <m:ctrlPr>
                            <a:rPr lang="en-US" altLang="zh-CN" sz="2800" i="1">
                              <a:solidFill>
                                <a:srgbClr val="0000FF"/>
                              </a:solidFill>
                              <a:latin typeface="Cambria Math"/>
                              <a:ea typeface="Cambria Math" panose="02040503050406030204" pitchFamily="18" charset="0"/>
                            </a:rPr>
                          </m:ctrlPr>
                        </m:barPr>
                        <m:e>
                          <m:r>
                            <a:rPr lang="zh-CN" altLang="en-US" sz="2800" i="1">
                              <a:solidFill>
                                <a:srgbClr val="0000FF"/>
                              </a:solidFill>
                              <a:latin typeface="Cambria Math" panose="02040503050406030204" pitchFamily="18" charset="0"/>
                              <a:ea typeface="Cambria Math" panose="02040503050406030204" pitchFamily="18" charset="0"/>
                            </a:rPr>
                            <m:t>𝜀</m:t>
                          </m:r>
                        </m:e>
                      </m:ba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2</m:t>
                          </m:r>
                        </m:num>
                        <m:den>
                          <m:r>
                            <a:rPr lang="en-US" altLang="zh-CN" sz="2800" i="1">
                              <a:solidFill>
                                <a:srgbClr val="0000FF"/>
                              </a:solidFill>
                              <a:latin typeface="Cambria Math" panose="02040503050406030204" pitchFamily="18" charset="0"/>
                            </a:rPr>
                            <m:t>3</m:t>
                          </m:r>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𝑛</m:t>
                          </m:r>
                        </m:sub>
                      </m:sSub>
                      <m:bar>
                        <m:barPr>
                          <m:pos m:val="top"/>
                          <m:ctrlPr>
                            <a:rPr lang="en-US" altLang="zh-CN" sz="2800" i="1">
                              <a:solidFill>
                                <a:srgbClr val="0000FF"/>
                              </a:solidFill>
                              <a:latin typeface="Cambria Math"/>
                              <a:ea typeface="Cambria Math" panose="02040503050406030204" pitchFamily="18" charset="0"/>
                            </a:rPr>
                          </m:ctrlPr>
                        </m:barPr>
                        <m:e>
                          <m:r>
                            <a:rPr lang="zh-CN" altLang="en-US" sz="2800" i="1">
                              <a:solidFill>
                                <a:srgbClr val="0000FF"/>
                              </a:solidFill>
                              <a:latin typeface="Cambria Math" panose="02040503050406030204" pitchFamily="18" charset="0"/>
                              <a:ea typeface="Cambria Math" panose="02040503050406030204" pitchFamily="18" charset="0"/>
                            </a:rPr>
                            <m:t>𝜀</m:t>
                          </m:r>
                        </m:e>
                      </m:bar>
                    </m:oMath>
                  </m:oMathPara>
                </a14:m>
                <a:endParaRPr lang="zh-CN" altLang="en-US" sz="2800" i="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2744153" y="3120149"/>
                <a:ext cx="4472635" cy="8094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2744153" y="4296520"/>
                <a:ext cx="307282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2744153" y="4296520"/>
                <a:ext cx="3072829" cy="43088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05207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416"/>
                                        </p:tgtEl>
                                        <p:attrNameLst>
                                          <p:attrName>style.visibility</p:attrName>
                                        </p:attrNameLst>
                                      </p:cBhvr>
                                      <p:to>
                                        <p:strVal val="visible"/>
                                      </p:to>
                                    </p:set>
                                    <p:animEffect transition="in" filter="wipe(left)">
                                      <p:cBhvr>
                                        <p:cTn id="7" dur="500"/>
                                        <p:tgtEl>
                                          <p:spTgt spid="174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6" grpId="0"/>
      <p:bldP spid="11" grpId="0"/>
      <p:bldP spid="12" grpId="0"/>
      <p:bldP spid="9" grpId="0"/>
      <p:bldP spid="10" grpId="0"/>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ChangeArrowheads="1"/>
          </p:cNvSpPr>
          <p:nvPr/>
        </p:nvSpPr>
        <p:spPr bwMode="auto">
          <a:xfrm>
            <a:off x="494666" y="423082"/>
            <a:ext cx="2233613" cy="1439862"/>
          </a:xfrm>
          <a:prstGeom prst="irregularSeal1">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dirty="0">
                <a:solidFill>
                  <a:srgbClr val="0000FF"/>
                </a:solidFill>
                <a:latin typeface="微软雅黑" panose="020B0503020204020204" pitchFamily="34" charset="-122"/>
                <a:ea typeface="微软雅黑" panose="020B0503020204020204" pitchFamily="34" charset="-122"/>
              </a:rPr>
              <a:t>思考题</a:t>
            </a:r>
          </a:p>
        </p:txBody>
      </p:sp>
      <p:sp>
        <p:nvSpPr>
          <p:cNvPr id="19459" name="Text Box 3"/>
          <p:cNvSpPr txBox="1">
            <a:spLocks noChangeArrowheads="1"/>
          </p:cNvSpPr>
          <p:nvPr/>
        </p:nvSpPr>
        <p:spPr bwMode="auto">
          <a:xfrm>
            <a:off x="682128" y="1955557"/>
            <a:ext cx="909491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对汽车轮胎打气，使之达到所需要的压强。在冬天与在夏天打入轮胎内的空气质量是否相同？为什么？</a:t>
            </a:r>
          </a:p>
        </p:txBody>
      </p:sp>
      <p:sp>
        <p:nvSpPr>
          <p:cNvPr id="19460" name="Text Box 4"/>
          <p:cNvSpPr txBox="1">
            <a:spLocks noChangeArrowheads="1"/>
          </p:cNvSpPr>
          <p:nvPr/>
        </p:nvSpPr>
        <p:spPr bwMode="auto">
          <a:xfrm>
            <a:off x="682128" y="3002277"/>
            <a:ext cx="9094918"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答：不相同，在冬天打入轮胎内的空气质量要大些。因为夏天气温高，空气分子的平均平动动能较大；冬天气温低，空气分子的平均平动动能较小。根据理想气体的压强公式</a:t>
            </a:r>
          </a:p>
        </p:txBody>
      </p:sp>
      <p:sp>
        <p:nvSpPr>
          <p:cNvPr id="19462" name="Text Box 6"/>
          <p:cNvSpPr txBox="1">
            <a:spLocks noChangeArrowheads="1"/>
          </p:cNvSpPr>
          <p:nvPr/>
        </p:nvSpPr>
        <p:spPr bwMode="auto">
          <a:xfrm>
            <a:off x="682128" y="5474198"/>
            <a:ext cx="909491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可知，当压强相同时，在冬天打入轮胎内的空气密度（即质量）要大些。</a:t>
            </a:r>
          </a:p>
        </p:txBody>
      </p:sp>
      <mc:AlternateContent xmlns:mc="http://schemas.openxmlformats.org/markup-compatibility/2006" xmlns:a14="http://schemas.microsoft.com/office/drawing/2010/main">
        <mc:Choice Requires="a14">
          <p:sp>
            <p:nvSpPr>
              <p:cNvPr id="7" name="文本框 6"/>
              <p:cNvSpPr txBox="1"/>
              <p:nvPr/>
            </p:nvSpPr>
            <p:spPr>
              <a:xfrm>
                <a:off x="3622929" y="4526009"/>
                <a:ext cx="1606658"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num>
                        <m:den>
                          <m:r>
                            <a:rPr lang="en-US" altLang="zh-CN" sz="2800" b="0" i="1" smtClean="0">
                              <a:solidFill>
                                <a:srgbClr val="0000FF"/>
                              </a:solidFill>
                              <a:latin typeface="Cambria Math" panose="02040503050406030204" pitchFamily="18" charset="0"/>
                            </a:rPr>
                            <m:t>3</m:t>
                          </m:r>
                        </m:den>
                      </m:f>
                      <m:r>
                        <a:rPr lang="en-US" altLang="zh-CN" sz="2800" b="0" i="1" smtClean="0">
                          <a:solidFill>
                            <a:srgbClr val="0000FF"/>
                          </a:solidFill>
                          <a:latin typeface="Cambria Math" panose="02040503050406030204" pitchFamily="18" charset="0"/>
                        </a:rPr>
                        <m:t>𝑛</m:t>
                      </m:r>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e>
                      </m:bar>
                    </m:oMath>
                  </m:oMathPara>
                </a14:m>
                <a:endParaRPr lang="zh-CN" altLang="en-US" sz="2800" i="1" dirty="0"/>
              </a:p>
            </p:txBody>
          </p:sp>
        </mc:Choice>
        <mc:Fallback xmlns="">
          <p:sp>
            <p:nvSpPr>
              <p:cNvPr id="7" name="文本框 6"/>
              <p:cNvSpPr txBox="1">
                <a:spLocks noRot="1" noChangeAspect="1" noMove="1" noResize="1" noEditPoints="1" noAdjustHandles="1" noChangeArrowheads="1" noChangeShapeType="1" noTextEdit="1"/>
              </p:cNvSpPr>
              <p:nvPr/>
            </p:nvSpPr>
            <p:spPr>
              <a:xfrm>
                <a:off x="3622929" y="4526009"/>
                <a:ext cx="1606658" cy="809452"/>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75588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ipe(left)">
                                      <p:cBhvr>
                                        <p:cTn id="7" dur="5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459"/>
                                        </p:tgtEl>
                                        <p:attrNameLst>
                                          <p:attrName>style.visibility</p:attrName>
                                        </p:attrNameLst>
                                      </p:cBhvr>
                                      <p:to>
                                        <p:strVal val="visible"/>
                                      </p:to>
                                    </p:set>
                                    <p:animEffect transition="in" filter="wipe(left)">
                                      <p:cBhvr>
                                        <p:cTn id="12" dur="500"/>
                                        <p:tgtEl>
                                          <p:spTgt spid="194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460"/>
                                        </p:tgtEl>
                                        <p:attrNameLst>
                                          <p:attrName>style.visibility</p:attrName>
                                        </p:attrNameLst>
                                      </p:cBhvr>
                                      <p:to>
                                        <p:strVal val="visible"/>
                                      </p:to>
                                    </p:set>
                                    <p:animEffect transition="in" filter="wipe(left)">
                                      <p:cBhvr>
                                        <p:cTn id="17" dur="500"/>
                                        <p:tgtEl>
                                          <p:spTgt spid="194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462"/>
                                        </p:tgtEl>
                                        <p:attrNameLst>
                                          <p:attrName>style.visibility</p:attrName>
                                        </p:attrNameLst>
                                      </p:cBhvr>
                                      <p:to>
                                        <p:strVal val="visible"/>
                                      </p:to>
                                    </p:set>
                                    <p:animEffect transition="in" filter="wipe(left)">
                                      <p:cBhvr>
                                        <p:cTn id="27" dur="500"/>
                                        <p:tgtEl>
                                          <p:spTgt spid="194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nimBg="1"/>
      <p:bldP spid="19459" grpId="0"/>
      <p:bldP spid="19460" grpId="0"/>
      <p:bldP spid="19462"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483" name="Text Box 3"/>
              <p:cNvSpPr txBox="1">
                <a:spLocks noChangeArrowheads="1"/>
              </p:cNvSpPr>
              <p:nvPr/>
            </p:nvSpPr>
            <p:spPr bwMode="auto">
              <a:xfrm>
                <a:off x="494666" y="1972693"/>
                <a:ext cx="9048751" cy="13843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根据理想气体的温度公式，当</a:t>
                </a:r>
                <a14:m>
                  <m:oMath xmlns:m="http://schemas.openxmlformats.org/officeDocument/2006/math">
                    <m:r>
                      <a:rPr lang="en-US" altLang="zh-CN" sz="2800"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𝑇</m:t>
                    </m:r>
                    <m:r>
                      <a:rPr lang="en-US" altLang="zh-CN" sz="2800"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=0</m:t>
                    </m:r>
                    <m:r>
                      <a:rPr lang="en-US" altLang="zh-CN" sz="2800"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𝐾</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a:t>
                </a:r>
                <a14:m>
                  <m:oMath xmlns:m="http://schemas.openxmlformats.org/officeDocument/2006/math">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。由此可推断，</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𝑇</m:t>
                    </m:r>
                    <m:r>
                      <a:rPr lang="en-US" altLang="zh-CN" sz="280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=0</m:t>
                    </m:r>
                    <m:r>
                      <a:rPr lang="en-US" altLang="zh-CN" sz="280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𝐾</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（即</a:t>
                </a:r>
                <a14:m>
                  <m:oMath xmlns:m="http://schemas.openxmlformats.org/officeDocument/2006/math">
                    <m:r>
                      <a:rPr lang="en-US" altLang="zh-CN" sz="2800"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−273</m:t>
                    </m:r>
                    <m:r>
                      <a:rPr lang="en-US" altLang="zh-CN" sz="2800" b="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）时，分子将停止运动。对此推论，你有何看法？请评判之。</a:t>
                </a:r>
              </a:p>
            </p:txBody>
          </p:sp>
        </mc:Choice>
        <mc:Fallback xmlns="">
          <p:sp>
            <p:nvSpPr>
              <p:cNvPr id="20483" name="Text Box 3"/>
              <p:cNvSpPr txBox="1">
                <a:spLocks noRot="1" noChangeAspect="1" noMove="1" noResize="1" noEditPoints="1" noAdjustHandles="1" noChangeArrowheads="1" noChangeShapeType="1" noTextEdit="1"/>
              </p:cNvSpPr>
              <p:nvPr/>
            </p:nvSpPr>
            <p:spPr bwMode="auto">
              <a:xfrm>
                <a:off x="494666" y="1972693"/>
                <a:ext cx="9048751" cy="1384300"/>
              </a:xfrm>
              <a:prstGeom prst="rect">
                <a:avLst/>
              </a:prstGeom>
              <a:blipFill>
                <a:blip r:embed="rId2"/>
                <a:stretch>
                  <a:fillRect l="-1347" t="-4846" r="-1347" b="-114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485" name="Text Box 5"/>
              <p:cNvSpPr txBox="1">
                <a:spLocks noChangeArrowheads="1"/>
              </p:cNvSpPr>
              <p:nvPr/>
            </p:nvSpPr>
            <p:spPr bwMode="auto">
              <a:xfrm>
                <a:off x="494665" y="3466742"/>
                <a:ext cx="9048751" cy="18158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答：这种看法是错误的。因为理想气体的温度公式只适用于理想气体，而在</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−273</m:t>
                    </m:r>
                    <m:r>
                      <a:rPr lang="en-US" altLang="zh-CN"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时，已经不存在理想气体，温度公式也就不成立了。事实上，即使达到</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−273</m:t>
                    </m:r>
                    <m:r>
                      <a:rPr lang="en-US" altLang="zh-CN"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，分子也还在作微小的振动，运动不会停止。</a:t>
                </a:r>
              </a:p>
            </p:txBody>
          </p:sp>
        </mc:Choice>
        <mc:Fallback xmlns="">
          <p:sp>
            <p:nvSpPr>
              <p:cNvPr id="20485" name="Text Box 5"/>
              <p:cNvSpPr txBox="1">
                <a:spLocks noRot="1" noChangeAspect="1" noMove="1" noResize="1" noEditPoints="1" noAdjustHandles="1" noChangeArrowheads="1" noChangeShapeType="1" noTextEdit="1"/>
              </p:cNvSpPr>
              <p:nvPr/>
            </p:nvSpPr>
            <p:spPr bwMode="auto">
              <a:xfrm>
                <a:off x="494665" y="3466742"/>
                <a:ext cx="9048751" cy="1815882"/>
              </a:xfrm>
              <a:prstGeom prst="rect">
                <a:avLst/>
              </a:prstGeom>
              <a:blipFill>
                <a:blip r:embed="rId3"/>
                <a:stretch>
                  <a:fillRect l="-1347" t="-3691" r="-1347" b="-83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7" name="AutoShape 2"/>
          <p:cNvSpPr>
            <a:spLocks noChangeArrowheads="1"/>
          </p:cNvSpPr>
          <p:nvPr/>
        </p:nvSpPr>
        <p:spPr bwMode="auto">
          <a:xfrm>
            <a:off x="494666" y="423082"/>
            <a:ext cx="2233613" cy="1439862"/>
          </a:xfrm>
          <a:prstGeom prst="irregularSeal1">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dirty="0">
                <a:solidFill>
                  <a:srgbClr val="0000FF"/>
                </a:solidFill>
                <a:latin typeface="微软雅黑" panose="020B0503020204020204" pitchFamily="34" charset="-122"/>
                <a:ea typeface="微软雅黑" panose="020B0503020204020204" pitchFamily="34" charset="-122"/>
              </a:rPr>
              <a:t>思考题</a:t>
            </a:r>
          </a:p>
        </p:txBody>
      </p:sp>
    </p:spTree>
    <p:extLst>
      <p:ext uri="{BB962C8B-B14F-4D97-AF65-F5344CB8AC3E}">
        <p14:creationId xmlns:p14="http://schemas.microsoft.com/office/powerpoint/2010/main" val="29793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483"/>
                                        </p:tgtEl>
                                        <p:attrNameLst>
                                          <p:attrName>style.visibility</p:attrName>
                                        </p:attrNameLst>
                                      </p:cBhvr>
                                      <p:to>
                                        <p:strVal val="visible"/>
                                      </p:to>
                                    </p:set>
                                    <p:animEffect transition="in" filter="wipe(left)">
                                      <p:cBhvr>
                                        <p:cTn id="12" dur="500"/>
                                        <p:tgtEl>
                                          <p:spTgt spid="204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485"/>
                                        </p:tgtEl>
                                        <p:attrNameLst>
                                          <p:attrName>style.visibility</p:attrName>
                                        </p:attrNameLst>
                                      </p:cBhvr>
                                      <p:to>
                                        <p:strVal val="visible"/>
                                      </p:to>
                                    </p:set>
                                    <p:animEffect transition="in" filter="wipe(left)">
                                      <p:cBhvr>
                                        <p:cTn id="17" dur="500"/>
                                        <p:tgtEl>
                                          <p:spTgt spid="204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p:bldP spid="20485" grpId="0"/>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Text Box 2"/>
              <p:cNvSpPr txBox="1">
                <a:spLocks noChangeArrowheads="1"/>
              </p:cNvSpPr>
              <p:nvPr/>
            </p:nvSpPr>
            <p:spPr bwMode="auto">
              <a:xfrm>
                <a:off x="674688" y="508001"/>
                <a:ext cx="8947150" cy="13849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defPPr>
                  <a:defRPr lang="zh-CN"/>
                </a:defPPr>
                <a:lvl1pPr algn="just">
                  <a:defRPr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en-US" altLang="zh-CN" dirty="0">
                    <a:solidFill>
                      <a:srgbClr val="FF0000"/>
                    </a:solidFill>
                  </a:rPr>
                  <a:t>0001</a:t>
                </a:r>
                <a:r>
                  <a:rPr lang="zh-CN" altLang="en-US" dirty="0"/>
                  <a:t>例：一定量的理想气体贮于某一容器中，温度为</a:t>
                </a:r>
                <a14:m>
                  <m:oMath xmlns:m="http://schemas.openxmlformats.org/officeDocument/2006/math">
                    <m:r>
                      <a:rPr lang="en-US" altLang="zh-CN" i="1">
                        <a:latin typeface="Cambria Math" panose="02040503050406030204" pitchFamily="18" charset="0"/>
                        <a:ea typeface="Cambria Math" panose="02040503050406030204" pitchFamily="18" charset="0"/>
                      </a:rPr>
                      <m:t>𝑇</m:t>
                    </m:r>
                  </m:oMath>
                </a14:m>
                <a:r>
                  <a:rPr lang="zh-CN" altLang="en-US" dirty="0"/>
                  <a:t>，气体分子质量为</a:t>
                </a:r>
                <a14:m>
                  <m:oMath xmlns:m="http://schemas.openxmlformats.org/officeDocument/2006/math">
                    <m:r>
                      <a:rPr lang="en-US" altLang="zh-CN" i="1">
                        <a:latin typeface="Cambria Math" panose="02040503050406030204" pitchFamily="18" charset="0"/>
                        <a:ea typeface="Cambria Math" panose="02040503050406030204" pitchFamily="18" charset="0"/>
                      </a:rPr>
                      <m:t>𝑚</m:t>
                    </m:r>
                  </m:oMath>
                </a14:m>
                <a:r>
                  <a:rPr lang="zh-CN" altLang="en-US" dirty="0"/>
                  <a:t>。根据理想气体分子的分子模型和统计假设，分子速率在</a:t>
                </a:r>
                <a14:m>
                  <m:oMath xmlns:m="http://schemas.openxmlformats.org/officeDocument/2006/math">
                    <m:r>
                      <a:rPr lang="en-US" altLang="zh-CN" i="1">
                        <a:latin typeface="Cambria Math" panose="02040503050406030204" pitchFamily="18" charset="0"/>
                      </a:rPr>
                      <m:t>𝑥</m:t>
                    </m:r>
                  </m:oMath>
                </a14:m>
                <a:r>
                  <a:rPr lang="zh-CN" altLang="en-US" dirty="0"/>
                  <a:t>方向分量的平方的平均值为：</a:t>
                </a:r>
              </a:p>
            </p:txBody>
          </p:sp>
        </mc:Choice>
        <mc:Fallback xmlns="">
          <p:sp>
            <p:nvSpPr>
              <p:cNvPr id="22" name="Text Box 2"/>
              <p:cNvSpPr txBox="1">
                <a:spLocks noRot="1" noChangeAspect="1" noMove="1" noResize="1" noEditPoints="1" noAdjustHandles="1" noChangeArrowheads="1" noChangeShapeType="1" noTextEdit="1"/>
              </p:cNvSpPr>
              <p:nvPr/>
            </p:nvSpPr>
            <p:spPr bwMode="auto">
              <a:xfrm>
                <a:off x="674688" y="508001"/>
                <a:ext cx="8947150" cy="1384995"/>
              </a:xfrm>
              <a:prstGeom prst="rect">
                <a:avLst/>
              </a:prstGeom>
              <a:blipFill>
                <a:blip r:embed="rId3"/>
                <a:stretch>
                  <a:fillRect l="-1431" t="-4386" r="-1431" b="-109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1" name="Rectangle 11"/>
          <p:cNvSpPr>
            <a:spLocks noChangeArrowheads="1"/>
          </p:cNvSpPr>
          <p:nvPr/>
        </p:nvSpPr>
        <p:spPr bwMode="auto">
          <a:xfrm>
            <a:off x="6782263" y="5364653"/>
            <a:ext cx="10499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dirty="0">
                <a:solidFill>
                  <a:srgbClr val="0000FF"/>
                </a:solidFill>
                <a:cs typeface="Times New Roman" panose="02020603050405020304" pitchFamily="18" charset="0"/>
              </a:rPr>
              <a:t> (D)</a:t>
            </a:r>
          </a:p>
        </p:txBody>
      </p:sp>
      <p:grpSp>
        <p:nvGrpSpPr>
          <p:cNvPr id="2" name="组合 1"/>
          <p:cNvGrpSpPr/>
          <p:nvPr/>
        </p:nvGrpSpPr>
        <p:grpSpPr>
          <a:xfrm>
            <a:off x="674688" y="2210806"/>
            <a:ext cx="6416257" cy="1733874"/>
            <a:chOff x="674688" y="2210806"/>
            <a:chExt cx="6416257" cy="1733874"/>
          </a:xfrm>
        </p:grpSpPr>
        <p:sp>
          <p:nvSpPr>
            <p:cNvPr id="27" name="Rectangle 7"/>
            <p:cNvSpPr>
              <a:spLocks noChangeArrowheads="1"/>
            </p:cNvSpPr>
            <p:nvPr/>
          </p:nvSpPr>
          <p:spPr bwMode="auto">
            <a:xfrm>
              <a:off x="674688" y="2396679"/>
              <a:ext cx="102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dirty="0">
                  <a:solidFill>
                    <a:srgbClr val="0000FF"/>
                  </a:solidFill>
                  <a:latin typeface="Century Schoolbook" panose="02040604050505020304" pitchFamily="18" charset="0"/>
                </a:rPr>
                <a:t>(A)</a:t>
              </a:r>
            </a:p>
          </p:txBody>
        </p:sp>
        <p:sp>
          <p:nvSpPr>
            <p:cNvPr id="28" name="Rectangle 8"/>
            <p:cNvSpPr>
              <a:spLocks noChangeArrowheads="1"/>
            </p:cNvSpPr>
            <p:nvPr/>
          </p:nvSpPr>
          <p:spPr bwMode="auto">
            <a:xfrm>
              <a:off x="4179889" y="2472879"/>
              <a:ext cx="10175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a:solidFill>
                    <a:srgbClr val="0000FF"/>
                  </a:solidFill>
                  <a:latin typeface="Century Schoolbook" panose="02040604050505020304" pitchFamily="18" charset="0"/>
                </a:rPr>
                <a:t>(B)</a:t>
              </a:r>
            </a:p>
          </p:txBody>
        </p:sp>
        <p:sp>
          <p:nvSpPr>
            <p:cNvPr id="29" name="Rectangle 9"/>
            <p:cNvSpPr>
              <a:spLocks noChangeArrowheads="1"/>
            </p:cNvSpPr>
            <p:nvPr/>
          </p:nvSpPr>
          <p:spPr bwMode="auto">
            <a:xfrm>
              <a:off x="674689" y="3311079"/>
              <a:ext cx="1165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a:solidFill>
                    <a:srgbClr val="0000FF"/>
                  </a:solidFill>
                  <a:latin typeface="Century Schoolbook" panose="02040604050505020304" pitchFamily="18" charset="0"/>
                </a:rPr>
                <a:t>(C)</a:t>
              </a:r>
            </a:p>
          </p:txBody>
        </p:sp>
        <p:sp>
          <p:nvSpPr>
            <p:cNvPr id="30" name="Rectangle 10"/>
            <p:cNvSpPr>
              <a:spLocks noChangeArrowheads="1"/>
            </p:cNvSpPr>
            <p:nvPr/>
          </p:nvSpPr>
          <p:spPr bwMode="auto">
            <a:xfrm>
              <a:off x="4179889" y="3311079"/>
              <a:ext cx="13747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a:solidFill>
                    <a:srgbClr val="0000FF"/>
                  </a:solidFill>
                  <a:latin typeface="Century Schoolbook" panose="02040604050505020304" pitchFamily="18" charset="0"/>
                </a:rPr>
                <a:t>(D)</a:t>
              </a:r>
            </a:p>
          </p:txBody>
        </p:sp>
        <mc:AlternateContent xmlns:mc="http://schemas.openxmlformats.org/markup-compatibility/2006" xmlns:a14="http://schemas.microsoft.com/office/drawing/2010/main">
          <mc:Choice Requires="a14">
            <p:sp>
              <p:nvSpPr>
                <p:cNvPr id="14" name="矩形 13"/>
                <p:cNvSpPr/>
                <p:nvPr/>
              </p:nvSpPr>
              <p:spPr>
                <a:xfrm flipH="1">
                  <a:off x="1321507" y="2210806"/>
                  <a:ext cx="2054312" cy="9691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𝑥</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i="1">
                                <a:solidFill>
                                  <a:srgbClr val="0000FF"/>
                                </a:solidFill>
                                <a:latin typeface="Cambria Math"/>
                                <a:ea typeface="Cambria Math" panose="02040503050406030204" pitchFamily="18" charset="0"/>
                              </a:rPr>
                            </m:ctrlPr>
                          </m:radPr>
                          <m:deg/>
                          <m:e>
                            <m:box>
                              <m:boxPr>
                                <m:ctrlPr>
                                  <a:rPr lang="en-US" altLang="zh-CN" sz="2800" i="1" smtClean="0">
                                    <a:solidFill>
                                      <a:srgbClr val="0000FF"/>
                                    </a:solidFill>
                                    <a:latin typeface="Cambria Math"/>
                                    <a:ea typeface="Cambria Math" panose="02040503050406030204" pitchFamily="18" charset="0"/>
                                  </a:rPr>
                                </m:ctrlPr>
                              </m:boxPr>
                              <m:e>
                                <m:argPr>
                                  <m:argSz m:val="-1"/>
                                </m:argPr>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𝑘𝑇</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e>
                            </m:box>
                          </m:e>
                        </m:rad>
                      </m:oMath>
                    </m:oMathPara>
                  </a14:m>
                  <a:endParaRPr lang="zh-CN" altLang="en-US" sz="2800" i="1" dirty="0"/>
                </a:p>
              </p:txBody>
            </p:sp>
          </mc:Choice>
          <mc:Fallback xmlns="">
            <p:sp>
              <p:nvSpPr>
                <p:cNvPr id="14" name="矩形 13"/>
                <p:cNvSpPr>
                  <a:spLocks noRot="1" noChangeAspect="1" noMove="1" noResize="1" noEditPoints="1" noAdjustHandles="1" noChangeArrowheads="1" noChangeShapeType="1" noTextEdit="1"/>
                </p:cNvSpPr>
                <p:nvPr/>
              </p:nvSpPr>
              <p:spPr>
                <a:xfrm flipH="1">
                  <a:off x="1321507" y="2210806"/>
                  <a:ext cx="2054312" cy="96917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flipH="1">
                  <a:off x="4908507" y="2236671"/>
                  <a:ext cx="2054312" cy="9691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𝑥</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rad>
                          <m:radPr>
                            <m:degHide m:val="on"/>
                            <m:ctrlPr>
                              <a:rPr lang="en-US" altLang="zh-CN" sz="2800" i="1">
                                <a:solidFill>
                                  <a:srgbClr val="0000FF"/>
                                </a:solidFill>
                                <a:latin typeface="Cambria Math"/>
                                <a:ea typeface="Cambria Math" panose="02040503050406030204" pitchFamily="18" charset="0"/>
                              </a:rPr>
                            </m:ctrlPr>
                          </m:radPr>
                          <m:deg/>
                          <m:e>
                            <m:box>
                              <m:boxPr>
                                <m:ctrlPr>
                                  <a:rPr lang="en-US" altLang="zh-CN" sz="2800" i="1" smtClean="0">
                                    <a:solidFill>
                                      <a:srgbClr val="0000FF"/>
                                    </a:solidFill>
                                    <a:latin typeface="Cambria Math"/>
                                    <a:ea typeface="Cambria Math" panose="02040503050406030204" pitchFamily="18" charset="0"/>
                                  </a:rPr>
                                </m:ctrlPr>
                              </m:boxPr>
                              <m:e>
                                <m:argPr>
                                  <m:argSz m:val="-1"/>
                                </m:argPr>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𝑘𝑇</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e>
                            </m:box>
                          </m:e>
                        </m:rad>
                      </m:oMath>
                    </m:oMathPara>
                  </a14:m>
                  <a:endParaRPr lang="zh-CN" altLang="en-US" sz="2800" i="1" dirty="0"/>
                </a:p>
              </p:txBody>
            </p:sp>
          </mc:Choice>
          <mc:Fallback xmlns="">
            <p:sp>
              <p:nvSpPr>
                <p:cNvPr id="15" name="矩形 14"/>
                <p:cNvSpPr>
                  <a:spLocks noRot="1" noChangeAspect="1" noMove="1" noResize="1" noEditPoints="1" noAdjustHandles="1" noChangeArrowheads="1" noChangeShapeType="1" noTextEdit="1"/>
                </p:cNvSpPr>
                <p:nvPr/>
              </p:nvSpPr>
              <p:spPr>
                <a:xfrm flipH="1">
                  <a:off x="4908507" y="2236671"/>
                  <a:ext cx="2054312" cy="96917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flipH="1">
                  <a:off x="1363725" y="3257160"/>
                  <a:ext cx="2279089" cy="6317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𝑥</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𝑘𝑇</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p>
              </p:txBody>
            </p:sp>
          </mc:Choice>
          <mc:Fallback xmlns="">
            <p:sp>
              <p:nvSpPr>
                <p:cNvPr id="16" name="矩形 15"/>
                <p:cNvSpPr>
                  <a:spLocks noRot="1" noChangeAspect="1" noMove="1" noResize="1" noEditPoints="1" noAdjustHandles="1" noChangeArrowheads="1" noChangeShapeType="1" noTextEdit="1"/>
                </p:cNvSpPr>
                <p:nvPr/>
              </p:nvSpPr>
              <p:spPr>
                <a:xfrm flipH="1">
                  <a:off x="1363725" y="3257160"/>
                  <a:ext cx="2279089" cy="63171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flipH="1">
                  <a:off x="4811856" y="3312969"/>
                  <a:ext cx="2279089" cy="63171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𝑥</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𝑘𝑇</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p>
              </p:txBody>
            </p:sp>
          </mc:Choice>
          <mc:Fallback xmlns="">
            <p:sp>
              <p:nvSpPr>
                <p:cNvPr id="17" name="矩形 16"/>
                <p:cNvSpPr>
                  <a:spLocks noRot="1" noChangeAspect="1" noMove="1" noResize="1" noEditPoints="1" noAdjustHandles="1" noChangeArrowheads="1" noChangeShapeType="1" noTextEdit="1"/>
                </p:cNvSpPr>
                <p:nvPr/>
              </p:nvSpPr>
              <p:spPr>
                <a:xfrm flipH="1">
                  <a:off x="4811856" y="3312969"/>
                  <a:ext cx="2279089" cy="631711"/>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8" name="矩形 17"/>
              <p:cNvSpPr/>
              <p:nvPr/>
            </p:nvSpPr>
            <p:spPr>
              <a:xfrm>
                <a:off x="2283121" y="4124160"/>
                <a:ext cx="318535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2283121" y="4124160"/>
                <a:ext cx="3185359"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flipH="1">
                <a:off x="2224128" y="5175552"/>
                <a:ext cx="3763718" cy="9831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𝑥</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3</m:t>
                          </m:r>
                        </m:den>
                      </m:f>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𝑘𝑇</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𝑅𝑇</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oMath>
                  </m:oMathPara>
                </a14:m>
                <a:endParaRPr lang="zh-CN" altLang="en-US" sz="2800" i="1" dirty="0"/>
              </a:p>
            </p:txBody>
          </p:sp>
        </mc:Choice>
        <mc:Fallback xmlns="">
          <p:sp>
            <p:nvSpPr>
              <p:cNvPr id="19" name="矩形 18"/>
              <p:cNvSpPr>
                <a:spLocks noRot="1" noChangeAspect="1" noMove="1" noResize="1" noEditPoints="1" noAdjustHandles="1" noChangeArrowheads="1" noChangeShapeType="1" noTextEdit="1"/>
              </p:cNvSpPr>
              <p:nvPr/>
            </p:nvSpPr>
            <p:spPr>
              <a:xfrm flipH="1">
                <a:off x="2224128" y="5175552"/>
                <a:ext cx="3763718" cy="98315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930970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p:bldP spid="18"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6676" name="Text Box 4"/>
              <p:cNvSpPr txBox="1">
                <a:spLocks noChangeArrowheads="1"/>
              </p:cNvSpPr>
              <p:nvPr/>
            </p:nvSpPr>
            <p:spPr bwMode="auto">
              <a:xfrm>
                <a:off x="552719" y="590935"/>
                <a:ext cx="9183709"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ea typeface="微软雅黑" panose="020B0503020204020204" pitchFamily="34" charset="-122"/>
                    <a:cs typeface="Times New Roman" panose="02020603050405020304" pitchFamily="18" charset="0"/>
                  </a:rPr>
                  <a:t>0002</a:t>
                </a:r>
                <a:r>
                  <a:rPr lang="zh-CN" altLang="en-US" sz="2800" dirty="0">
                    <a:solidFill>
                      <a:srgbClr val="0000FF"/>
                    </a:solidFill>
                    <a:ea typeface="微软雅黑" panose="020B0503020204020204" pitchFamily="34" charset="-122"/>
                    <a:cs typeface="Times New Roman" panose="02020603050405020304" pitchFamily="18" charset="0"/>
                  </a:rPr>
                  <a:t>例：一瓶氦气</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𝑒</m:t>
                        </m:r>
                      </m:sub>
                    </m:sSub>
                  </m:oMath>
                </a14:m>
                <a:r>
                  <a:rPr lang="zh-CN" altLang="en-US" sz="2800" dirty="0">
                    <a:solidFill>
                      <a:srgbClr val="0000FF"/>
                    </a:solidFill>
                    <a:ea typeface="微软雅黑" panose="020B0503020204020204" pitchFamily="34" charset="-122"/>
                    <a:cs typeface="Times New Roman" panose="02020603050405020304" pitchFamily="18" charset="0"/>
                  </a:rPr>
                  <a:t>和一瓶氮气</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ea typeface="微软雅黑" panose="020B0503020204020204" pitchFamily="34" charset="-122"/>
                    <a:cs typeface="Times New Roman" panose="02020603050405020304" pitchFamily="18" charset="0"/>
                  </a:rPr>
                  <a:t>密度相同，分子平均平动动能相同，而且都处于平衡状态，则它们：</a:t>
                </a:r>
              </a:p>
            </p:txBody>
          </p:sp>
        </mc:Choice>
        <mc:Fallback xmlns="">
          <p:sp>
            <p:nvSpPr>
              <p:cNvPr id="156676" name="Text Box 4"/>
              <p:cNvSpPr txBox="1">
                <a:spLocks noRot="1" noChangeAspect="1" noMove="1" noResize="1" noEditPoints="1" noAdjustHandles="1" noChangeArrowheads="1" noChangeShapeType="1" noTextEdit="1"/>
              </p:cNvSpPr>
              <p:nvPr/>
            </p:nvSpPr>
            <p:spPr bwMode="auto">
              <a:xfrm>
                <a:off x="552719" y="590935"/>
                <a:ext cx="9183709" cy="946150"/>
              </a:xfrm>
              <a:prstGeom prst="rect">
                <a:avLst/>
              </a:prstGeom>
              <a:blipFill>
                <a:blip r:embed="rId3"/>
                <a:stretch>
                  <a:fillRect l="-1394" t="-7097" r="-1328"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6677" name="Rectangle 5"/>
          <p:cNvSpPr>
            <a:spLocks noChangeArrowheads="1"/>
          </p:cNvSpPr>
          <p:nvPr/>
        </p:nvSpPr>
        <p:spPr bwMode="auto">
          <a:xfrm>
            <a:off x="7016817" y="5026679"/>
            <a:ext cx="8002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3600" dirty="0">
                <a:solidFill>
                  <a:srgbClr val="0000FF"/>
                </a:solidFill>
                <a:ea typeface="微软雅黑" panose="020B0503020204020204" pitchFamily="34" charset="-122"/>
                <a:cs typeface="Times New Roman" panose="02020603050405020304" pitchFamily="18" charset="0"/>
              </a:rPr>
              <a:t>(C)</a:t>
            </a:r>
          </a:p>
        </p:txBody>
      </p:sp>
      <p:sp>
        <p:nvSpPr>
          <p:cNvPr id="156678" name="Rectangle 6"/>
          <p:cNvSpPr>
            <a:spLocks noChangeArrowheads="1"/>
          </p:cNvSpPr>
          <p:nvPr/>
        </p:nvSpPr>
        <p:spPr bwMode="auto">
          <a:xfrm>
            <a:off x="552719" y="1710122"/>
            <a:ext cx="840581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type="none" w="med" len="lg"/>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(A)</a:t>
            </a:r>
            <a:r>
              <a:rPr lang="zh-CN" altLang="en-US" sz="2800" dirty="0">
                <a:solidFill>
                  <a:srgbClr val="0000FF"/>
                </a:solidFill>
                <a:ea typeface="微软雅黑" panose="020B0503020204020204" pitchFamily="34" charset="-122"/>
                <a:cs typeface="Times New Roman" panose="02020603050405020304" pitchFamily="18" charset="0"/>
              </a:rPr>
              <a:t>温度相同、压强相同。</a:t>
            </a:r>
          </a:p>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(B)</a:t>
            </a:r>
            <a:r>
              <a:rPr lang="zh-CN" altLang="en-US" sz="2800" dirty="0">
                <a:solidFill>
                  <a:srgbClr val="0000FF"/>
                </a:solidFill>
                <a:ea typeface="微软雅黑" panose="020B0503020204020204" pitchFamily="34" charset="-122"/>
                <a:cs typeface="Times New Roman" panose="02020603050405020304" pitchFamily="18" charset="0"/>
              </a:rPr>
              <a:t>温度、压强都不同。</a:t>
            </a:r>
          </a:p>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(C)</a:t>
            </a:r>
            <a:r>
              <a:rPr lang="zh-CN" altLang="en-US" sz="2800" dirty="0">
                <a:solidFill>
                  <a:srgbClr val="0000FF"/>
                </a:solidFill>
                <a:ea typeface="微软雅黑" panose="020B0503020204020204" pitchFamily="34" charset="-122"/>
                <a:cs typeface="Times New Roman" panose="02020603050405020304" pitchFamily="18" charset="0"/>
              </a:rPr>
              <a:t>温度相同，但氦气的压强大于氮气的压强。</a:t>
            </a:r>
          </a:p>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(D)</a:t>
            </a:r>
            <a:r>
              <a:rPr lang="zh-CN" altLang="en-US" sz="2800" dirty="0">
                <a:solidFill>
                  <a:srgbClr val="0000FF"/>
                </a:solidFill>
                <a:ea typeface="微软雅黑" panose="020B0503020204020204" pitchFamily="34" charset="-122"/>
                <a:cs typeface="Times New Roman" panose="02020603050405020304" pitchFamily="18" charset="0"/>
              </a:rPr>
              <a:t>温度相同，但氦气的压强小于氮气的压强。</a:t>
            </a:r>
          </a:p>
        </p:txBody>
      </p:sp>
      <mc:AlternateContent xmlns:mc="http://schemas.openxmlformats.org/markup-compatibility/2006" xmlns:a14="http://schemas.microsoft.com/office/drawing/2010/main">
        <mc:Choice Requires="a14">
          <p:sp>
            <p:nvSpPr>
              <p:cNvPr id="7" name="文本框 6"/>
              <p:cNvSpPr txBox="1"/>
              <p:nvPr/>
            </p:nvSpPr>
            <p:spPr>
              <a:xfrm>
                <a:off x="1700279" y="3829596"/>
                <a:ext cx="3720249" cy="4700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𝜌</m:t>
                      </m:r>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sub>
                      </m:s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𝑒</m:t>
                              </m:r>
                            </m:sub>
                          </m:sSub>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b>
                      </m:sSub>
                    </m:oMath>
                  </m:oMathPara>
                </a14:m>
                <a:endParaRPr lang="zh-CN" altLang="en-US" sz="2800" i="1" dirty="0"/>
              </a:p>
            </p:txBody>
          </p:sp>
        </mc:Choice>
        <mc:Fallback xmlns="">
          <p:sp>
            <p:nvSpPr>
              <p:cNvPr id="7" name="文本框 6"/>
              <p:cNvSpPr txBox="1">
                <a:spLocks noRot="1" noChangeAspect="1" noMove="1" noResize="1" noEditPoints="1" noAdjustHandles="1" noChangeArrowheads="1" noChangeShapeType="1" noTextEdit="1"/>
              </p:cNvSpPr>
              <p:nvPr/>
            </p:nvSpPr>
            <p:spPr>
              <a:xfrm>
                <a:off x="1700279" y="3829596"/>
                <a:ext cx="3720249" cy="470065"/>
              </a:xfrm>
              <a:prstGeom prst="rect">
                <a:avLst/>
              </a:prstGeom>
              <a:blipFill>
                <a:blip r:embed="rId4"/>
                <a:stretch>
                  <a:fillRect b="-12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700279" y="5026679"/>
                <a:ext cx="593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1700279" y="5026679"/>
                <a:ext cx="59343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2466009" y="4909339"/>
                <a:ext cx="2419765" cy="8810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𝑒</m:t>
                                  </m:r>
                                </m:sub>
                              </m:sSub>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den>
                      </m:f>
                      <m:r>
                        <a:rPr lang="zh-CN" altLang="en-US" sz="2800" i="0" smtClean="0">
                          <a:solidFill>
                            <a:srgbClr val="0000FF"/>
                          </a:solidFill>
                          <a:latin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𝑒</m:t>
                                  </m:r>
                                </m:sub>
                              </m:sSub>
                            </m:sub>
                          </m:sSub>
                        </m:den>
                      </m:f>
                      <m:r>
                        <a:rPr lang="en-US" altLang="zh-CN" sz="2800" b="0" i="1" smtClean="0">
                          <a:solidFill>
                            <a:srgbClr val="0000FF"/>
                          </a:solidFill>
                          <a:latin typeface="Cambria Math" panose="02040503050406030204" pitchFamily="18" charset="0"/>
                          <a:ea typeface="Cambria Math" panose="02040503050406030204" pitchFamily="18" charset="0"/>
                        </a:rPr>
                        <m:t>&gt;1</m:t>
                      </m:r>
                    </m:oMath>
                  </m:oMathPara>
                </a14:m>
                <a:endParaRPr lang="zh-CN" altLang="en-US" sz="2800" i="1" dirty="0"/>
              </a:p>
            </p:txBody>
          </p:sp>
        </mc:Choice>
        <mc:Fallback xmlns="">
          <p:sp>
            <p:nvSpPr>
              <p:cNvPr id="9" name="文本框 8"/>
              <p:cNvSpPr txBox="1">
                <a:spLocks noRot="1" noChangeAspect="1" noMove="1" noResize="1" noEditPoints="1" noAdjustHandles="1" noChangeArrowheads="1" noChangeShapeType="1" noTextEdit="1"/>
              </p:cNvSpPr>
              <p:nvPr/>
            </p:nvSpPr>
            <p:spPr>
              <a:xfrm>
                <a:off x="2466009" y="4909339"/>
                <a:ext cx="2419765" cy="88101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824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6676"/>
                                        </p:tgtEl>
                                        <p:attrNameLst>
                                          <p:attrName>style.visibility</p:attrName>
                                        </p:attrNameLst>
                                      </p:cBhvr>
                                      <p:to>
                                        <p:strVal val="visible"/>
                                      </p:to>
                                    </p:set>
                                    <p:animEffect transition="in" filter="wipe(left)">
                                      <p:cBhvr>
                                        <p:cTn id="7" dur="500"/>
                                        <p:tgtEl>
                                          <p:spTgt spid="15667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6678"/>
                                        </p:tgtEl>
                                        <p:attrNameLst>
                                          <p:attrName>style.visibility</p:attrName>
                                        </p:attrNameLst>
                                      </p:cBhvr>
                                      <p:to>
                                        <p:strVal val="visible"/>
                                      </p:to>
                                    </p:set>
                                    <p:animEffect transition="in" filter="wipe(left)">
                                      <p:cBhvr>
                                        <p:cTn id="12" dur="500"/>
                                        <p:tgtEl>
                                          <p:spTgt spid="1566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6677"/>
                                        </p:tgtEl>
                                        <p:attrNameLst>
                                          <p:attrName>style.visibility</p:attrName>
                                        </p:attrNameLst>
                                      </p:cBhvr>
                                      <p:to>
                                        <p:strVal val="visible"/>
                                      </p:to>
                                    </p:set>
                                    <p:animEffect transition="in" filter="wipe(left)">
                                      <p:cBhvr>
                                        <p:cTn id="32" dur="500"/>
                                        <p:tgtEl>
                                          <p:spTgt spid="156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p:bldP spid="156677" grpId="0"/>
      <p:bldP spid="156678" grpId="0"/>
      <p:bldP spid="7" grpId="0"/>
      <p:bldP spid="8" grpId="0"/>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8735" name="Text Box 15"/>
              <p:cNvSpPr txBox="1">
                <a:spLocks noChangeArrowheads="1"/>
              </p:cNvSpPr>
              <p:nvPr/>
            </p:nvSpPr>
            <p:spPr bwMode="auto">
              <a:xfrm>
                <a:off x="677617" y="503455"/>
                <a:ext cx="8878507"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ts val="600"/>
                  </a:spcBef>
                  <a:buClrTx/>
                  <a:buSzTx/>
                  <a:buNone/>
                </a:pPr>
                <a:r>
                  <a:rPr lang="zh-CN" altLang="en-US" sz="2800" dirty="0">
                    <a:solidFill>
                      <a:srgbClr val="0000FF"/>
                    </a:solidFill>
                    <a:ea typeface="微软雅黑" panose="020B0503020204020204" pitchFamily="34" charset="-122"/>
                    <a:cs typeface="Times New Roman" panose="02020603050405020304" pitchFamily="18" charset="0"/>
                  </a:rPr>
                  <a:t>例</a:t>
                </a:r>
                <a:r>
                  <a:rPr lang="en-US" altLang="zh-CN" sz="2800" dirty="0">
                    <a:solidFill>
                      <a:srgbClr val="0000FF"/>
                    </a:solidFill>
                    <a:ea typeface="微软雅黑" panose="020B0503020204020204" pitchFamily="34" charset="-122"/>
                    <a:cs typeface="Times New Roman" panose="02020603050405020304" pitchFamily="18" charset="0"/>
                  </a:rPr>
                  <a:t>: (1)</a:t>
                </a:r>
                <a:r>
                  <a:rPr lang="zh-CN" altLang="en-US" sz="2800" dirty="0">
                    <a:solidFill>
                      <a:srgbClr val="0000FF"/>
                    </a:solidFill>
                    <a:ea typeface="微软雅黑" panose="020B0503020204020204" pitchFamily="34" charset="-122"/>
                    <a:cs typeface="Times New Roman" panose="02020603050405020304" pitchFamily="18" charset="0"/>
                  </a:rPr>
                  <a:t>在一个具有活塞的容器中盛有一定的气体。如果压缩气体并对它加热，使它的温度从</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27</m:t>
                    </m:r>
                    <m:r>
                      <a:rPr lang="en-US" altLang="zh-CN" sz="2800" i="1" smtClean="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升到</a:t>
                </a:r>
                <a14:m>
                  <m:oMath xmlns:m="http://schemas.openxmlformats.org/officeDocument/2006/math">
                    <m:r>
                      <a:rPr lang="en-US" altLang="zh-CN" sz="2800" b="0" i="1" smtClean="0">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17</m:t>
                    </m:r>
                    <m:r>
                      <a:rPr lang="en-US" altLang="zh-CN" sz="2800" i="1">
                        <a:solidFill>
                          <a:srgbClr val="0000FF"/>
                        </a:solidFill>
                        <a:latin typeface="Cambria Math" panose="02040503050406030204" pitchFamily="18" charset="0"/>
                        <a:ea typeface="微软雅黑" panose="020B0503020204020204" pitchFamily="34" charset="-122"/>
                        <a:cs typeface="Times New Roman" panose="02020603050405020304" pitchFamily="18" charset="0"/>
                      </a:rPr>
                      <m:t>7</m:t>
                    </m:r>
                    <m:r>
                      <a:rPr lang="en-US" altLang="zh-CN" sz="2800" i="1">
                        <a:solidFill>
                          <a:srgbClr val="0000FF"/>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，体积减少一半，求气体压强变化多少？</a:t>
                </a: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这时气体分子的平均平动动能变化多少？</a:t>
                </a:r>
              </a:p>
            </p:txBody>
          </p:sp>
        </mc:Choice>
        <mc:Fallback xmlns="">
          <p:sp>
            <p:nvSpPr>
              <p:cNvPr id="158735" name="Text Box 15"/>
              <p:cNvSpPr txBox="1">
                <a:spLocks noRot="1" noChangeAspect="1" noMove="1" noResize="1" noEditPoints="1" noAdjustHandles="1" noChangeArrowheads="1" noChangeShapeType="1" noTextEdit="1"/>
              </p:cNvSpPr>
              <p:nvPr/>
            </p:nvSpPr>
            <p:spPr bwMode="auto">
              <a:xfrm>
                <a:off x="677617" y="503455"/>
                <a:ext cx="8878507" cy="1815882"/>
              </a:xfrm>
              <a:prstGeom prst="rect">
                <a:avLst/>
              </a:prstGeom>
              <a:blipFill>
                <a:blip r:embed="rId3"/>
                <a:stretch>
                  <a:fillRect l="-1373" t="-3704" r="-1373" b="-8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8736" name="Text Box 16"/>
          <p:cNvSpPr txBox="1">
            <a:spLocks noChangeArrowheads="1"/>
          </p:cNvSpPr>
          <p:nvPr/>
        </p:nvSpPr>
        <p:spPr bwMode="auto">
          <a:xfrm>
            <a:off x="677617" y="2469927"/>
            <a:ext cx="1835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解：</a:t>
            </a:r>
            <a:r>
              <a:rPr lang="en-US" altLang="zh-CN"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(1)</a:t>
            </a:r>
            <a:r>
              <a:rPr lang="en-US" altLang="zh-CN" sz="2800" dirty="0">
                <a:solidFill>
                  <a:srgbClr val="0000FF"/>
                </a:solidFill>
                <a:ea typeface="微软雅黑" panose="020B0503020204020204" pitchFamily="34" charset="-122"/>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9" name="文本框 8"/>
              <p:cNvSpPr txBox="1"/>
              <p:nvPr/>
            </p:nvSpPr>
            <p:spPr>
              <a:xfrm>
                <a:off x="2153052" y="2578121"/>
                <a:ext cx="18181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rPr>
                        <m:t>𝑘</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9" name="文本框 8"/>
              <p:cNvSpPr txBox="1">
                <a:spLocks noRot="1" noChangeAspect="1" noMove="1" noResize="1" noEditPoints="1" noAdjustHandles="1" noChangeArrowheads="1" noChangeShapeType="1" noTextEdit="1"/>
              </p:cNvSpPr>
              <p:nvPr/>
            </p:nvSpPr>
            <p:spPr>
              <a:xfrm>
                <a:off x="2153052" y="2578121"/>
                <a:ext cx="1818190"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525175" y="2558153"/>
                <a:ext cx="18430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rPr>
                        <m:t>𝑘</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10" name="文本框 9"/>
              <p:cNvSpPr txBox="1">
                <a:spLocks noRot="1" noChangeAspect="1" noMove="1" noResize="1" noEditPoints="1" noAdjustHandles="1" noChangeArrowheads="1" noChangeShapeType="1" noTextEdit="1"/>
              </p:cNvSpPr>
              <p:nvPr/>
            </p:nvSpPr>
            <p:spPr>
              <a:xfrm>
                <a:off x="4525175" y="2558153"/>
                <a:ext cx="1843004"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153052" y="5157206"/>
                <a:ext cx="1925847" cy="8885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rPr>
                            <m:t>𝑘</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rPr>
                            <m:t>𝑘</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m:rPr>
                              <m:nor/>
                            </m:rPr>
                            <a:rPr lang="zh-CN" altLang="en-US" sz="2800" i="1" dirty="0"/>
                            <m:t> </m:t>
                          </m:r>
                        </m:den>
                      </m:f>
                    </m:oMath>
                  </m:oMathPara>
                </a14:m>
                <a:endParaRPr lang="zh-CN" altLang="en-US" sz="2800" i="1"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153052" y="5157206"/>
                <a:ext cx="1925847" cy="88851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4166176" y="5168901"/>
                <a:ext cx="2918941" cy="8887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450</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den>
                      </m:f>
                      <m:r>
                        <a:rPr lang="en-US" altLang="zh-CN" sz="2800" b="0" i="1" smtClean="0">
                          <a:solidFill>
                            <a:srgbClr val="0000FF"/>
                          </a:solidFill>
                          <a:latin typeface="Cambria Math" panose="02040503050406030204" pitchFamily="18" charset="0"/>
                        </a:rPr>
                        <m:t>=3</m:t>
                      </m:r>
                    </m:oMath>
                  </m:oMathPara>
                </a14:m>
                <a:endParaRPr lang="zh-CN" altLang="en-US" sz="2800" i="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166176" y="5168901"/>
                <a:ext cx="2918941" cy="88870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7594288" y="5397809"/>
                <a:ext cx="14598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3</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13" name="文本框 12"/>
              <p:cNvSpPr txBox="1">
                <a:spLocks noRot="1" noChangeAspect="1" noMove="1" noResize="1" noEditPoints="1" noAdjustHandles="1" noChangeArrowheads="1" noChangeShapeType="1" noTextEdit="1"/>
              </p:cNvSpPr>
              <p:nvPr/>
            </p:nvSpPr>
            <p:spPr>
              <a:xfrm>
                <a:off x="7594288" y="5397809"/>
                <a:ext cx="1459887"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flipH="1">
                <a:off x="2153052" y="3302558"/>
                <a:ext cx="153593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14" name="矩形 13"/>
              <p:cNvSpPr>
                <a:spLocks noRot="1" noChangeAspect="1" noMove="1" noResize="1" noEditPoints="1" noAdjustHandles="1" noChangeArrowheads="1" noChangeShapeType="1" noTextEdit="1"/>
              </p:cNvSpPr>
              <p:nvPr/>
            </p:nvSpPr>
            <p:spPr>
              <a:xfrm flipH="1">
                <a:off x="2153052" y="3302558"/>
                <a:ext cx="153593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689810" y="3315924"/>
                <a:ext cx="593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3689810" y="3315924"/>
                <a:ext cx="59343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flipH="1">
                <a:off x="4275493" y="3297321"/>
                <a:ext cx="168275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16" name="矩形 15"/>
              <p:cNvSpPr>
                <a:spLocks noRot="1" noChangeAspect="1" noMove="1" noResize="1" noEditPoints="1" noAdjustHandles="1" noChangeArrowheads="1" noChangeShapeType="1" noTextEdit="1"/>
              </p:cNvSpPr>
              <p:nvPr/>
            </p:nvSpPr>
            <p:spPr>
              <a:xfrm flipH="1">
                <a:off x="4275493" y="3297321"/>
                <a:ext cx="168275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1239276" y="4140968"/>
                <a:ext cx="364574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=273+27=300</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i="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239276" y="4140968"/>
                <a:ext cx="3645742"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5446677" y="4140967"/>
                <a:ext cx="385278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=273+177=450</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i="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5446677" y="4140967"/>
                <a:ext cx="3852786" cy="430887"/>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3954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8735"/>
                                        </p:tgtEl>
                                        <p:attrNameLst>
                                          <p:attrName>style.visibility</p:attrName>
                                        </p:attrNameLst>
                                      </p:cBhvr>
                                      <p:to>
                                        <p:strVal val="visible"/>
                                      </p:to>
                                    </p:set>
                                    <p:animEffect transition="in" filter="wipe(left)">
                                      <p:cBhvr>
                                        <p:cTn id="7" dur="500"/>
                                        <p:tgtEl>
                                          <p:spTgt spid="1587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736"/>
                                        </p:tgtEl>
                                        <p:attrNameLst>
                                          <p:attrName>style.visibility</p:attrName>
                                        </p:attrNameLst>
                                      </p:cBhvr>
                                      <p:to>
                                        <p:strVal val="visible"/>
                                      </p:to>
                                    </p:set>
                                    <p:animEffect transition="in" filter="wipe(left)">
                                      <p:cBhvr>
                                        <p:cTn id="12" dur="500"/>
                                        <p:tgtEl>
                                          <p:spTgt spid="1587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left)">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wipe(left)">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8735" grpId="0"/>
      <p:bldP spid="158736" grpId="0"/>
      <p:bldP spid="9" grpId="0"/>
      <p:bldP spid="10" grpId="0"/>
      <p:bldP spid="11" grpId="0"/>
      <p:bldP spid="12" grpId="0"/>
      <p:bldP spid="13" grpId="0"/>
      <p:bldP spid="14" grpId="0"/>
      <p:bldP spid="15" grpId="0"/>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627184" y="448042"/>
            <a:ext cx="25908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buClr>
                <a:srgbClr val="0000FF"/>
              </a:buClr>
              <a:buFont typeface="Wingdings" panose="05000000000000000000" pitchFamily="2" charset="2"/>
              <a:buChar char="Ø"/>
            </a:pPr>
            <a:r>
              <a:rPr kumimoji="1" lang="zh-CN" altLang="en-US" sz="2800" dirty="0">
                <a:solidFill>
                  <a:srgbClr val="0000FF"/>
                </a:solidFill>
                <a:latin typeface="微软雅黑" panose="020B0503020204020204" pitchFamily="34" charset="-122"/>
                <a:ea typeface="微软雅黑" panose="020B0503020204020204" pitchFamily="34" charset="-122"/>
              </a:rPr>
              <a:t>研究对象</a:t>
            </a:r>
          </a:p>
        </p:txBody>
      </p:sp>
      <p:sp>
        <p:nvSpPr>
          <p:cNvPr id="5123" name="Text Box 3"/>
          <p:cNvSpPr txBox="1">
            <a:spLocks noChangeArrowheads="1"/>
          </p:cNvSpPr>
          <p:nvPr/>
        </p:nvSpPr>
        <p:spPr bwMode="auto">
          <a:xfrm>
            <a:off x="627184" y="1573807"/>
            <a:ext cx="8903677"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spcBef>
                <a:spcPct val="50000"/>
              </a:spcBef>
            </a:pPr>
            <a:r>
              <a:rPr kumimoji="1" lang="zh-CN" altLang="en-US" sz="2800" dirty="0">
                <a:solidFill>
                  <a:srgbClr val="FF0000"/>
                </a:solidFill>
                <a:latin typeface="微软雅黑" panose="020B0503020204020204" pitchFamily="34" charset="-122"/>
                <a:ea typeface="微软雅黑" panose="020B0503020204020204" pitchFamily="34" charset="-122"/>
              </a:rPr>
              <a:t>热运动</a:t>
            </a:r>
            <a:r>
              <a:rPr kumimoji="1" lang="zh-CN" altLang="en-US" sz="2800" dirty="0">
                <a:solidFill>
                  <a:srgbClr val="0000FF"/>
                </a:solidFill>
                <a:latin typeface="微软雅黑" panose="020B0503020204020204" pitchFamily="34" charset="-122"/>
                <a:ea typeface="微软雅黑" panose="020B0503020204020204" pitchFamily="34" charset="-122"/>
              </a:rPr>
              <a:t>：构成宏观物体的大量微观粒子的永不休止的无规运动。</a:t>
            </a:r>
            <a:endParaRPr kumimoji="1" lang="en-US" altLang="zh-CN" sz="2800" dirty="0">
              <a:solidFill>
                <a:srgbClr val="0000FF"/>
              </a:solidFill>
              <a:latin typeface="微软雅黑" panose="020B0503020204020204" pitchFamily="34" charset="-122"/>
              <a:ea typeface="微软雅黑" panose="020B0503020204020204" pitchFamily="34" charset="-122"/>
            </a:endParaRPr>
          </a:p>
        </p:txBody>
      </p:sp>
      <p:sp>
        <p:nvSpPr>
          <p:cNvPr id="5124" name="Text Box 4"/>
          <p:cNvSpPr txBox="1">
            <a:spLocks noChangeArrowheads="1"/>
          </p:cNvSpPr>
          <p:nvPr/>
        </p:nvSpPr>
        <p:spPr bwMode="auto">
          <a:xfrm>
            <a:off x="627184" y="1010924"/>
            <a:ext cx="724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zh-CN" altLang="en-US" sz="2800" dirty="0">
                <a:solidFill>
                  <a:srgbClr val="FF0000"/>
                </a:solidFill>
                <a:latin typeface="微软雅黑" panose="020B0503020204020204" pitchFamily="34" charset="-122"/>
                <a:ea typeface="微软雅黑" panose="020B0503020204020204" pitchFamily="34" charset="-122"/>
              </a:rPr>
              <a:t>热现象</a:t>
            </a:r>
            <a:r>
              <a:rPr kumimoji="1" lang="zh-CN" altLang="en-US" sz="2800" dirty="0">
                <a:solidFill>
                  <a:srgbClr val="0000FF"/>
                </a:solidFill>
                <a:latin typeface="微软雅黑" panose="020B0503020204020204" pitchFamily="34" charset="-122"/>
                <a:ea typeface="微软雅黑" panose="020B0503020204020204" pitchFamily="34" charset="-122"/>
              </a:rPr>
              <a:t>：与温度有关的物理性质的变化。</a:t>
            </a:r>
          </a:p>
        </p:txBody>
      </p:sp>
      <p:sp>
        <p:nvSpPr>
          <p:cNvPr id="5125" name="Text Box 5"/>
          <p:cNvSpPr txBox="1">
            <a:spLocks noChangeArrowheads="1"/>
          </p:cNvSpPr>
          <p:nvPr/>
        </p:nvSpPr>
        <p:spPr bwMode="auto">
          <a:xfrm>
            <a:off x="627184" y="3298060"/>
            <a:ext cx="79914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单个分子 </a:t>
            </a:r>
            <a:r>
              <a:rPr kumimoji="1" lang="en-US" altLang="zh-CN" sz="2800" dirty="0">
                <a:solidFill>
                  <a:srgbClr val="0000FF"/>
                </a:solidFill>
                <a:latin typeface="微软雅黑" panose="020B0503020204020204" pitchFamily="34" charset="-122"/>
                <a:ea typeface="微软雅黑" panose="020B0503020204020204" pitchFamily="34" charset="-122"/>
              </a:rPr>
              <a:t>— </a:t>
            </a:r>
            <a:r>
              <a:rPr kumimoji="1" lang="zh-CN" altLang="en-US" sz="2800" dirty="0">
                <a:solidFill>
                  <a:srgbClr val="0000FF"/>
                </a:solidFill>
                <a:latin typeface="微软雅黑" panose="020B0503020204020204" pitchFamily="34" charset="-122"/>
                <a:ea typeface="微软雅黑" panose="020B0503020204020204" pitchFamily="34" charset="-122"/>
              </a:rPr>
              <a:t>无序、具有偶然性、遵循力学规律。</a:t>
            </a:r>
            <a:endParaRPr kumimoji="1" lang="en-US" altLang="zh-CN" sz="2800" dirty="0">
              <a:solidFill>
                <a:srgbClr val="0000FF"/>
              </a:solidFill>
              <a:latin typeface="微软雅黑" panose="020B0503020204020204" pitchFamily="34" charset="-122"/>
              <a:ea typeface="微软雅黑" panose="020B0503020204020204" pitchFamily="34" charset="-122"/>
            </a:endParaRPr>
          </a:p>
        </p:txBody>
      </p:sp>
      <p:sp>
        <p:nvSpPr>
          <p:cNvPr id="5126" name="Rectangle 6"/>
          <p:cNvSpPr>
            <a:spLocks noChangeArrowheads="1"/>
          </p:cNvSpPr>
          <p:nvPr/>
        </p:nvSpPr>
        <p:spPr bwMode="auto">
          <a:xfrm>
            <a:off x="627184" y="2735177"/>
            <a:ext cx="4191000" cy="519113"/>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buClr>
                <a:srgbClr val="0000FF"/>
              </a:buClr>
              <a:buFont typeface="Wingdings" panose="05000000000000000000" pitchFamily="2" charset="2"/>
              <a:buChar char="Ø"/>
            </a:pPr>
            <a:r>
              <a:rPr kumimoji="1" lang="zh-CN" altLang="en-US" sz="2800" dirty="0">
                <a:solidFill>
                  <a:srgbClr val="0000FF"/>
                </a:solidFill>
                <a:latin typeface="微软雅黑" panose="020B0503020204020204" pitchFamily="34" charset="-122"/>
                <a:ea typeface="微软雅黑" panose="020B0503020204020204" pitchFamily="34" charset="-122"/>
              </a:rPr>
              <a:t>研究对象特征</a:t>
            </a:r>
          </a:p>
        </p:txBody>
      </p:sp>
      <p:sp>
        <p:nvSpPr>
          <p:cNvPr id="5127" name="Rectangle 7"/>
          <p:cNvSpPr>
            <a:spLocks noChangeArrowheads="1"/>
          </p:cNvSpPr>
          <p:nvPr/>
        </p:nvSpPr>
        <p:spPr bwMode="auto">
          <a:xfrm>
            <a:off x="627184" y="3860943"/>
            <a:ext cx="6553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整体（大量分子）</a:t>
            </a:r>
            <a:r>
              <a:rPr kumimoji="1" lang="en-US" altLang="zh-CN" sz="2800" dirty="0">
                <a:solidFill>
                  <a:srgbClr val="0000FF"/>
                </a:solidFill>
                <a:latin typeface="微软雅黑" panose="020B0503020204020204" pitchFamily="34" charset="-122"/>
                <a:ea typeface="微软雅黑" panose="020B0503020204020204" pitchFamily="34" charset="-122"/>
              </a:rPr>
              <a:t>— </a:t>
            </a:r>
            <a:r>
              <a:rPr kumimoji="1" lang="zh-CN" altLang="en-US" sz="2800" dirty="0">
                <a:solidFill>
                  <a:srgbClr val="0000FF"/>
                </a:solidFill>
                <a:latin typeface="微软雅黑" panose="020B0503020204020204" pitchFamily="34" charset="-122"/>
                <a:ea typeface="微软雅黑" panose="020B0503020204020204" pitchFamily="34" charset="-122"/>
              </a:rPr>
              <a:t>服从</a:t>
            </a:r>
            <a:r>
              <a:rPr kumimoji="1" lang="zh-CN" altLang="en-US" sz="2800" dirty="0">
                <a:solidFill>
                  <a:srgbClr val="FF0000"/>
                </a:solidFill>
                <a:latin typeface="微软雅黑" panose="020B0503020204020204" pitchFamily="34" charset="-122"/>
                <a:ea typeface="微软雅黑" panose="020B0503020204020204" pitchFamily="34" charset="-122"/>
              </a:rPr>
              <a:t>统计规律</a:t>
            </a:r>
            <a:r>
              <a:rPr kumimoji="1" lang="zh-CN" altLang="en-US" sz="2800" dirty="0">
                <a:solidFill>
                  <a:srgbClr val="0000FF"/>
                </a:solidFill>
                <a:latin typeface="微软雅黑" panose="020B0503020204020204" pitchFamily="34" charset="-122"/>
                <a:ea typeface="微软雅黑" panose="020B0503020204020204" pitchFamily="34" charset="-122"/>
              </a:rPr>
              <a:t>。</a:t>
            </a:r>
            <a:endParaRPr kumimoji="1" lang="en-US" altLang="zh-CN" sz="2800" dirty="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5129" name="Rectangle 9"/>
              <p:cNvSpPr>
                <a:spLocks noChangeArrowheads="1"/>
              </p:cNvSpPr>
              <p:nvPr/>
            </p:nvSpPr>
            <p:spPr bwMode="auto">
              <a:xfrm>
                <a:off x="627184" y="5413746"/>
                <a:ext cx="8903676" cy="94615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宏观量：表示大量分子集体特征的物理量（可直接测量）</a:t>
                </a:r>
                <a:r>
                  <a:rPr kumimoji="1" lang="en-US" altLang="zh-CN" sz="2800" dirty="0">
                    <a:solidFill>
                      <a:srgbClr val="0000FF"/>
                    </a:solidFill>
                    <a:latin typeface="微软雅黑" panose="020B0503020204020204" pitchFamily="34" charset="-122"/>
                    <a:ea typeface="微软雅黑" panose="020B0503020204020204" pitchFamily="34" charset="-122"/>
                  </a:rPr>
                  <a:t>,  </a:t>
                </a:r>
                <a:r>
                  <a:rPr kumimoji="1" lang="zh-CN" altLang="en-US" sz="2800" dirty="0">
                    <a:solidFill>
                      <a:srgbClr val="0000FF"/>
                    </a:solidFill>
                    <a:latin typeface="微软雅黑" panose="020B0503020204020204" pitchFamily="34" charset="-122"/>
                    <a:ea typeface="微软雅黑" panose="020B0503020204020204" pitchFamily="34" charset="-122"/>
                  </a:rPr>
                  <a:t>如</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𝑇</m:t>
                    </m:r>
                  </m:oMath>
                </a14:m>
                <a:r>
                  <a:rPr kumimoji="1" lang="zh-CN" altLang="en-US" sz="2800" dirty="0">
                    <a:solidFill>
                      <a:srgbClr val="0000FF"/>
                    </a:solidFill>
                    <a:latin typeface="微软雅黑" panose="020B0503020204020204" pitchFamily="34" charset="-122"/>
                    <a:ea typeface="微软雅黑" panose="020B0503020204020204" pitchFamily="34" charset="-122"/>
                  </a:rPr>
                  <a:t>等。</a:t>
                </a:r>
                <a:endParaRPr kumimoji="1" lang="en-US" altLang="zh-CN"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5129" name="Rectangle 9"/>
              <p:cNvSpPr>
                <a:spLocks noRot="1" noChangeAspect="1" noMove="1" noResize="1" noEditPoints="1" noAdjustHandles="1" noChangeArrowheads="1" noChangeShapeType="1" noTextEdit="1"/>
              </p:cNvSpPr>
              <p:nvPr/>
            </p:nvSpPr>
            <p:spPr bwMode="auto">
              <a:xfrm>
                <a:off x="627184" y="5413746"/>
                <a:ext cx="8903676" cy="946150"/>
              </a:xfrm>
              <a:prstGeom prst="rect">
                <a:avLst/>
              </a:prstGeom>
              <a:blipFill>
                <a:blip r:embed="rId2"/>
                <a:stretch>
                  <a:fillRect l="-1438" t="-6452" r="-1370" b="-180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32" name="Text Box 12"/>
              <p:cNvSpPr txBox="1">
                <a:spLocks noChangeArrowheads="1"/>
              </p:cNvSpPr>
              <p:nvPr/>
            </p:nvSpPr>
            <p:spPr bwMode="auto">
              <a:xfrm>
                <a:off x="627184" y="4423826"/>
                <a:ext cx="8903676" cy="94615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微观量：描述个别分子运动状态的物理量（不可直接测量），如分子的</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𝑣</m:t>
                        </m:r>
                      </m:e>
                    </m:acc>
                  </m:oMath>
                </a14:m>
                <a:r>
                  <a:rPr kumimoji="1" lang="zh-CN" altLang="en-US" sz="2800" dirty="0">
                    <a:solidFill>
                      <a:srgbClr val="0000FF"/>
                    </a:solidFill>
                    <a:latin typeface="微软雅黑" panose="020B0503020204020204" pitchFamily="34" charset="-122"/>
                    <a:ea typeface="微软雅黑" panose="020B0503020204020204" pitchFamily="34" charset="-122"/>
                  </a:rPr>
                  <a:t>等。</a:t>
                </a:r>
                <a:endParaRPr kumimoji="1" lang="en-US" altLang="zh-CN"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5132" name="Text Box 12"/>
              <p:cNvSpPr txBox="1">
                <a:spLocks noRot="1" noChangeAspect="1" noMove="1" noResize="1" noEditPoints="1" noAdjustHandles="1" noChangeArrowheads="1" noChangeShapeType="1" noTextEdit="1"/>
              </p:cNvSpPr>
              <p:nvPr/>
            </p:nvSpPr>
            <p:spPr bwMode="auto">
              <a:xfrm>
                <a:off x="627184" y="4423826"/>
                <a:ext cx="8903676" cy="946150"/>
              </a:xfrm>
              <a:prstGeom prst="rect">
                <a:avLst/>
              </a:prstGeom>
              <a:blipFill>
                <a:blip r:embed="rId3"/>
                <a:stretch>
                  <a:fillRect l="-1438" t="-7097" r="-1370" b="-180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524214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left)">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124"/>
                                        </p:tgtEl>
                                        <p:attrNameLst>
                                          <p:attrName>style.visibility</p:attrName>
                                        </p:attrNameLst>
                                      </p:cBhvr>
                                      <p:to>
                                        <p:strVal val="visible"/>
                                      </p:to>
                                    </p:set>
                                    <p:animEffect transition="in" filter="wipe(left)">
                                      <p:cBhvr>
                                        <p:cTn id="12" dur="500"/>
                                        <p:tgtEl>
                                          <p:spTgt spid="51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123"/>
                                        </p:tgtEl>
                                        <p:attrNameLst>
                                          <p:attrName>style.visibility</p:attrName>
                                        </p:attrNameLst>
                                      </p:cBhvr>
                                      <p:to>
                                        <p:strVal val="visible"/>
                                      </p:to>
                                    </p:set>
                                    <p:animEffect transition="in" filter="wipe(left)">
                                      <p:cBhvr>
                                        <p:cTn id="17" dur="500"/>
                                        <p:tgtEl>
                                          <p:spTgt spid="51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126"/>
                                        </p:tgtEl>
                                        <p:attrNameLst>
                                          <p:attrName>style.visibility</p:attrName>
                                        </p:attrNameLst>
                                      </p:cBhvr>
                                      <p:to>
                                        <p:strVal val="visible"/>
                                      </p:to>
                                    </p:set>
                                    <p:animEffect transition="in" filter="wipe(left)">
                                      <p:cBhvr>
                                        <p:cTn id="22" dur="500"/>
                                        <p:tgtEl>
                                          <p:spTgt spid="51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25"/>
                                        </p:tgtEl>
                                        <p:attrNameLst>
                                          <p:attrName>style.visibility</p:attrName>
                                        </p:attrNameLst>
                                      </p:cBhvr>
                                      <p:to>
                                        <p:strVal val="visible"/>
                                      </p:to>
                                    </p:set>
                                    <p:animEffect transition="in" filter="wipe(left)">
                                      <p:cBhvr>
                                        <p:cTn id="27" dur="500"/>
                                        <p:tgtEl>
                                          <p:spTgt spid="51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127"/>
                                        </p:tgtEl>
                                        <p:attrNameLst>
                                          <p:attrName>style.visibility</p:attrName>
                                        </p:attrNameLst>
                                      </p:cBhvr>
                                      <p:to>
                                        <p:strVal val="visible"/>
                                      </p:to>
                                    </p:set>
                                    <p:animEffect transition="in" filter="wipe(left)">
                                      <p:cBhvr>
                                        <p:cTn id="32" dur="500"/>
                                        <p:tgtEl>
                                          <p:spTgt spid="51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32"/>
                                        </p:tgtEl>
                                        <p:attrNameLst>
                                          <p:attrName>style.visibility</p:attrName>
                                        </p:attrNameLst>
                                      </p:cBhvr>
                                      <p:to>
                                        <p:strVal val="visible"/>
                                      </p:to>
                                    </p:set>
                                    <p:animEffect transition="in" filter="wipe(left)">
                                      <p:cBhvr>
                                        <p:cTn id="37" dur="500"/>
                                        <p:tgtEl>
                                          <p:spTgt spid="513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29"/>
                                        </p:tgtEl>
                                        <p:attrNameLst>
                                          <p:attrName>style.visibility</p:attrName>
                                        </p:attrNameLst>
                                      </p:cBhvr>
                                      <p:to>
                                        <p:strVal val="visible"/>
                                      </p:to>
                                    </p:set>
                                    <p:animEffect transition="in" filter="wipe(left)">
                                      <p:cBhvr>
                                        <p:cTn id="42" dur="500"/>
                                        <p:tgtEl>
                                          <p:spTgt spid="5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2" grpId="0"/>
      <p:bldP spid="5123" grpId="0"/>
      <p:bldP spid="5124" grpId="0"/>
      <p:bldP spid="5125" grpId="0"/>
      <p:bldP spid="5126" grpId="0"/>
      <p:bldP spid="5127" grpId="0"/>
      <p:bldP spid="5129" grpId="0"/>
      <p:bldP spid="513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2" name="Rectangle 13"/>
          <p:cNvSpPr>
            <a:spLocks noChangeArrowheads="1"/>
          </p:cNvSpPr>
          <p:nvPr/>
        </p:nvSpPr>
        <p:spPr bwMode="auto">
          <a:xfrm>
            <a:off x="881935" y="702228"/>
            <a:ext cx="6380273"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气体分子的平均平动动能变化多少？</a:t>
            </a:r>
          </a:p>
        </p:txBody>
      </p:sp>
      <mc:AlternateContent xmlns:mc="http://schemas.openxmlformats.org/markup-compatibility/2006" xmlns:a14="http://schemas.microsoft.com/office/drawing/2010/main">
        <mc:Choice Requires="a14">
          <p:sp>
            <p:nvSpPr>
              <p:cNvPr id="5" name="矩形 4"/>
              <p:cNvSpPr/>
              <p:nvPr/>
            </p:nvSpPr>
            <p:spPr>
              <a:xfrm>
                <a:off x="3599772" y="1441747"/>
                <a:ext cx="176824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3599772" y="1441747"/>
                <a:ext cx="1768241" cy="8989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981091" y="2643187"/>
                <a:ext cx="500560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𝑘</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𝑘</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m:t>
                      </m:r>
                      <m:d>
                        <m:dPr>
                          <m:ctrlPr>
                            <a:rPr lang="en-US" altLang="zh-CN" sz="2800" b="0" i="1" smtClean="0">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1981091" y="2643187"/>
                <a:ext cx="5005601"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2682342" y="3615891"/>
                <a:ext cx="507350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1.38</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−23</m:t>
                          </m:r>
                        </m:sup>
                      </m:sSup>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450−300</m:t>
                          </m:r>
                        </m:e>
                      </m:d>
                    </m:oMath>
                  </m:oMathPara>
                </a14:m>
                <a:endParaRPr lang="zh-CN" altLang="en-US" sz="2800" dirty="0">
                  <a:solidFill>
                    <a:srgbClr val="0000FF"/>
                  </a:solidFill>
                  <a:latin typeface="宋体" panose="02010600030101010101" pitchFamily="2" charset="-122"/>
                  <a:ea typeface="宋体" panose="02010600030101010101" pitchFamily="2" charset="-122"/>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682342" y="3615891"/>
                <a:ext cx="5073505" cy="80663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682342" y="4688920"/>
                <a:ext cx="268567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=3.11</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−21</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latin typeface="宋体" panose="02010600030101010101" pitchFamily="2" charset="-122"/>
                  <a:ea typeface="宋体" panose="02010600030101010101" pitchFamily="2"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2682342" y="4688920"/>
                <a:ext cx="2685671" cy="430887"/>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4877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8612"/>
                                        </p:tgtEl>
                                        <p:attrNameLst>
                                          <p:attrName>style.visibility</p:attrName>
                                        </p:attrNameLst>
                                      </p:cBhvr>
                                      <p:to>
                                        <p:strVal val="visible"/>
                                      </p:to>
                                    </p:set>
                                    <p:animEffect transition="in" filter="wipe(left)">
                                      <p:cBhvr>
                                        <p:cTn id="7" dur="500"/>
                                        <p:tgtEl>
                                          <p:spTgt spid="686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2" grpId="0"/>
      <p:bldP spid="5" grpId="0"/>
      <p:bldP spid="6" grpId="0"/>
      <p:bldP spid="7" grpId="0"/>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62" name="Text Box 1050"/>
          <p:cNvSpPr txBox="1">
            <a:spLocks noChangeArrowheads="1"/>
          </p:cNvSpPr>
          <p:nvPr/>
        </p:nvSpPr>
        <p:spPr bwMode="auto">
          <a:xfrm>
            <a:off x="842740" y="4150586"/>
            <a:ext cx="11572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解： </a:t>
            </a:r>
          </a:p>
        </p:txBody>
      </p:sp>
      <p:sp>
        <p:nvSpPr>
          <p:cNvPr id="39966" name="Text Box 1054"/>
          <p:cNvSpPr txBox="1">
            <a:spLocks noChangeArrowheads="1"/>
          </p:cNvSpPr>
          <p:nvPr/>
        </p:nvSpPr>
        <p:spPr bwMode="auto">
          <a:xfrm>
            <a:off x="3771677" y="5780949"/>
            <a:ext cx="15033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B</a:t>
            </a:r>
            <a:r>
              <a:rPr lang="zh-CN" altLang="en-US" sz="2800" dirty="0">
                <a:solidFill>
                  <a:srgbClr val="0000FF"/>
                </a:solidFill>
                <a:ea typeface="微软雅黑" panose="020B0503020204020204" pitchFamily="34" charset="-122"/>
                <a:cs typeface="Times New Roman" panose="02020603050405020304" pitchFamily="18" charset="0"/>
              </a:rPr>
              <a:t>） </a:t>
            </a:r>
          </a:p>
        </p:txBody>
      </p:sp>
      <p:grpSp>
        <p:nvGrpSpPr>
          <p:cNvPr id="2" name="组合 1"/>
          <p:cNvGrpSpPr/>
          <p:nvPr/>
        </p:nvGrpSpPr>
        <p:grpSpPr>
          <a:xfrm>
            <a:off x="842740" y="596900"/>
            <a:ext cx="8864599" cy="3263220"/>
            <a:chOff x="842740" y="596900"/>
            <a:chExt cx="8864599" cy="3263220"/>
          </a:xfrm>
        </p:grpSpPr>
        <p:sp>
          <p:nvSpPr>
            <p:cNvPr id="39955" name="Text Box 1043"/>
            <p:cNvSpPr txBox="1">
              <a:spLocks noChangeArrowheads="1"/>
            </p:cNvSpPr>
            <p:nvPr/>
          </p:nvSpPr>
          <p:spPr bwMode="auto">
            <a:xfrm>
              <a:off x="1080866" y="2137871"/>
              <a:ext cx="15033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(A)</a:t>
              </a:r>
              <a:r>
                <a:rPr lang="zh-CN" altLang="en-US" sz="2800" dirty="0">
                  <a:solidFill>
                    <a:srgbClr val="0000FF"/>
                  </a:solidFill>
                  <a:ea typeface="微软雅黑" panose="020B0503020204020204" pitchFamily="34" charset="-122"/>
                  <a:cs typeface="Times New Roman" panose="02020603050405020304" pitchFamily="18" charset="0"/>
                </a:rPr>
                <a:t> </a:t>
              </a:r>
            </a:p>
          </p:txBody>
        </p:sp>
        <p:sp>
          <p:nvSpPr>
            <p:cNvPr id="39956" name="Text Box 1044"/>
            <p:cNvSpPr txBox="1">
              <a:spLocks noChangeArrowheads="1"/>
            </p:cNvSpPr>
            <p:nvPr/>
          </p:nvSpPr>
          <p:spPr bwMode="auto">
            <a:xfrm>
              <a:off x="1080866" y="3133233"/>
              <a:ext cx="15033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(C)</a:t>
              </a:r>
              <a:r>
                <a:rPr lang="zh-CN" altLang="en-US" sz="2800" dirty="0">
                  <a:solidFill>
                    <a:srgbClr val="0000FF"/>
                  </a:solidFill>
                  <a:ea typeface="微软雅黑" panose="020B0503020204020204" pitchFamily="34" charset="-122"/>
                  <a:cs typeface="Times New Roman" panose="02020603050405020304" pitchFamily="18" charset="0"/>
                </a:rPr>
                <a:t> </a:t>
              </a:r>
            </a:p>
          </p:txBody>
        </p:sp>
        <p:sp>
          <p:nvSpPr>
            <p:cNvPr id="39957" name="Text Box 1045"/>
            <p:cNvSpPr txBox="1">
              <a:spLocks noChangeArrowheads="1"/>
            </p:cNvSpPr>
            <p:nvPr/>
          </p:nvSpPr>
          <p:spPr bwMode="auto">
            <a:xfrm>
              <a:off x="4955731" y="2083896"/>
              <a:ext cx="15033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(B)</a:t>
              </a:r>
              <a:r>
                <a:rPr lang="zh-CN" altLang="en-US" sz="2800" dirty="0">
                  <a:solidFill>
                    <a:srgbClr val="0000FF"/>
                  </a:solidFill>
                  <a:ea typeface="微软雅黑" panose="020B0503020204020204" pitchFamily="34" charset="-122"/>
                  <a:cs typeface="Times New Roman" panose="02020603050405020304" pitchFamily="18" charset="0"/>
                </a:rPr>
                <a:t> </a:t>
              </a:r>
            </a:p>
          </p:txBody>
        </p:sp>
        <p:sp>
          <p:nvSpPr>
            <p:cNvPr id="39958" name="Text Box 1046"/>
            <p:cNvSpPr txBox="1">
              <a:spLocks noChangeArrowheads="1"/>
            </p:cNvSpPr>
            <p:nvPr/>
          </p:nvSpPr>
          <p:spPr bwMode="auto">
            <a:xfrm>
              <a:off x="4955731" y="3195146"/>
              <a:ext cx="15033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(D)</a:t>
              </a:r>
              <a:endParaRPr lang="zh-CN" altLang="en-US" sz="2800" dirty="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0676" name="Text Box 1033"/>
                <p:cNvSpPr txBox="1">
                  <a:spLocks noChangeArrowheads="1"/>
                </p:cNvSpPr>
                <p:nvPr/>
              </p:nvSpPr>
              <p:spPr bwMode="auto">
                <a:xfrm>
                  <a:off x="842740" y="596900"/>
                  <a:ext cx="8864599" cy="13842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en-US" altLang="zh-CN" sz="2800" dirty="0">
                      <a:solidFill>
                        <a:srgbClr val="FF0000"/>
                      </a:solidFill>
                      <a:ea typeface="微软雅黑" panose="020B0503020204020204" pitchFamily="34" charset="-122"/>
                      <a:cs typeface="Times New Roman" panose="02020603050405020304" pitchFamily="18" charset="0"/>
                    </a:rPr>
                    <a:t>0003</a:t>
                  </a:r>
                  <a:r>
                    <a:rPr lang="zh-CN" altLang="en-US" sz="2800" dirty="0">
                      <a:solidFill>
                        <a:srgbClr val="0000FF"/>
                      </a:solidFill>
                      <a:ea typeface="微软雅黑" panose="020B0503020204020204" pitchFamily="34" charset="-122"/>
                      <a:cs typeface="Times New Roman" panose="02020603050405020304" pitchFamily="18" charset="0"/>
                    </a:rPr>
                    <a:t>例：若理想气体的体积为</a:t>
                  </a:r>
                  <a14:m>
                    <m:oMath xmlns:m="http://schemas.openxmlformats.org/officeDocument/2006/math">
                      <m:r>
                        <a:rPr lang="en-US" altLang="zh-CN" sz="2800" b="0" i="1" smtClean="0">
                          <a:solidFill>
                            <a:srgbClr val="0000FF"/>
                          </a:solidFill>
                          <a:latin typeface="Cambria Math" panose="02040503050406030204" pitchFamily="18" charset="0"/>
                        </a:rPr>
                        <m:t>𝑉</m:t>
                      </m:r>
                    </m:oMath>
                  </a14:m>
                  <a:r>
                    <a:rPr lang="zh-CN" altLang="en-US" sz="2800" dirty="0">
                      <a:solidFill>
                        <a:srgbClr val="0000FF"/>
                      </a:solidFill>
                      <a:ea typeface="微软雅黑" panose="020B0503020204020204" pitchFamily="34" charset="-122"/>
                      <a:cs typeface="Times New Roman" panose="02020603050405020304" pitchFamily="18" charset="0"/>
                    </a:rPr>
                    <a:t>，压强为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ea typeface="微软雅黑" panose="020B0503020204020204" pitchFamily="34" charset="-122"/>
                      <a:cs typeface="Times New Roman" panose="02020603050405020304" pitchFamily="18" charset="0"/>
                    </a:rPr>
                    <a:t>，温度为</a:t>
                  </a:r>
                  <a14:m>
                    <m:oMath xmlns:m="http://schemas.openxmlformats.org/officeDocument/2006/math">
                      <m:r>
                        <a:rPr lang="en-US" altLang="zh-CN" sz="2800" i="1">
                          <a:solidFill>
                            <a:srgbClr val="0000FF"/>
                          </a:solidFill>
                          <a:latin typeface="Cambria Math" panose="02040503050406030204" pitchFamily="18" charset="0"/>
                        </a:rPr>
                        <m:t>𝑇</m:t>
                      </m:r>
                    </m:oMath>
                  </a14:m>
                  <a:r>
                    <a:rPr lang="zh-CN" altLang="en-US" sz="2800" dirty="0">
                      <a:solidFill>
                        <a:srgbClr val="0000FF"/>
                      </a:solidFill>
                      <a:ea typeface="微软雅黑" panose="020B0503020204020204" pitchFamily="34" charset="-122"/>
                      <a:cs typeface="Times New Roman" panose="02020603050405020304" pitchFamily="18" charset="0"/>
                    </a:rPr>
                    <a:t>，一个分子的质量为</a:t>
                  </a:r>
                  <a14:m>
                    <m:oMath xmlns:m="http://schemas.openxmlformats.org/officeDocument/2006/math">
                      <m:r>
                        <a:rPr lang="en-US" altLang="zh-CN" sz="2800" i="1">
                          <a:solidFill>
                            <a:srgbClr val="0000FF"/>
                          </a:solidFill>
                          <a:latin typeface="Cambria Math" panose="02040503050406030204" pitchFamily="18" charset="0"/>
                        </a:rPr>
                        <m:t>𝑚</m:t>
                      </m:r>
                    </m:oMath>
                  </a14:m>
                  <a:r>
                    <a:rPr lang="zh-CN" altLang="en-US" sz="2800" dirty="0">
                      <a:solidFill>
                        <a:srgbClr val="0000FF"/>
                      </a:solidFill>
                      <a:ea typeface="微软雅黑" panose="020B0503020204020204" pitchFamily="34" charset="-122"/>
                      <a:cs typeface="Times New Roman" panose="02020603050405020304" pitchFamily="18" charset="0"/>
                    </a:rPr>
                    <a:t>，</a:t>
                  </a:r>
                  <a14:m>
                    <m:oMath xmlns:m="http://schemas.openxmlformats.org/officeDocument/2006/math">
                      <m:r>
                        <a:rPr lang="en-US" altLang="zh-CN" sz="2800" i="1">
                          <a:solidFill>
                            <a:srgbClr val="0000FF"/>
                          </a:solidFill>
                          <a:latin typeface="Cambria Math" panose="02040503050406030204" pitchFamily="18" charset="0"/>
                        </a:rPr>
                        <m:t>𝑘</m:t>
                      </m:r>
                    </m:oMath>
                  </a14:m>
                  <a:r>
                    <a:rPr lang="zh-CN" altLang="en-US" sz="2800" dirty="0">
                      <a:solidFill>
                        <a:srgbClr val="0000FF"/>
                      </a:solidFill>
                      <a:ea typeface="微软雅黑" panose="020B0503020204020204" pitchFamily="34" charset="-122"/>
                      <a:cs typeface="Times New Roman" panose="02020603050405020304" pitchFamily="18" charset="0"/>
                    </a:rPr>
                    <a:t>为玻耳兹曼常量，</a:t>
                  </a:r>
                  <a14:m>
                    <m:oMath xmlns:m="http://schemas.openxmlformats.org/officeDocument/2006/math">
                      <m:r>
                        <a:rPr lang="en-US" altLang="zh-CN" sz="2800" b="0" i="1" smtClean="0">
                          <a:solidFill>
                            <a:srgbClr val="0000FF"/>
                          </a:solidFill>
                          <a:latin typeface="Cambria Math" panose="02040503050406030204" pitchFamily="18" charset="0"/>
                        </a:rPr>
                        <m:t>𝑅</m:t>
                      </m:r>
                    </m:oMath>
                  </a14:m>
                  <a:r>
                    <a:rPr lang="zh-CN" altLang="en-US" sz="2800" dirty="0">
                      <a:solidFill>
                        <a:srgbClr val="0000FF"/>
                      </a:solidFill>
                      <a:ea typeface="微软雅黑" panose="020B0503020204020204" pitchFamily="34" charset="-122"/>
                      <a:cs typeface="Times New Roman" panose="02020603050405020304" pitchFamily="18" charset="0"/>
                    </a:rPr>
                    <a:t>为摩尔气体常量，则该理想气体的分子数为：</a:t>
                  </a:r>
                </a:p>
              </p:txBody>
            </p:sp>
          </mc:Choice>
          <mc:Fallback xmlns="">
            <p:sp>
              <p:nvSpPr>
                <p:cNvPr id="70676" name="Text Box 1033"/>
                <p:cNvSpPr txBox="1">
                  <a:spLocks noRot="1" noChangeAspect="1" noMove="1" noResize="1" noEditPoints="1" noAdjustHandles="1" noChangeArrowheads="1" noChangeShapeType="1" noTextEdit="1"/>
                </p:cNvSpPr>
                <p:nvPr/>
              </p:nvSpPr>
              <p:spPr bwMode="auto">
                <a:xfrm>
                  <a:off x="842740" y="596900"/>
                  <a:ext cx="8864599" cy="1384299"/>
                </a:xfrm>
                <a:prstGeom prst="rect">
                  <a:avLst/>
                </a:prstGeom>
                <a:blipFill>
                  <a:blip r:embed="rId3"/>
                  <a:stretch>
                    <a:fillRect l="-1376" t="-4846" r="-1444"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2000028" y="2084583"/>
                  <a:ext cx="558037" cy="8065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𝑉</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oMath>
                    </m:oMathPara>
                  </a14:m>
                  <a:endParaRPr lang="zh-CN" altLang="en-US" sz="2800" i="1" dirty="0"/>
                </a:p>
              </p:txBody>
            </p:sp>
          </mc:Choice>
          <mc:Fallback xmlns="">
            <p:sp>
              <p:nvSpPr>
                <p:cNvPr id="23" name="文本框 22"/>
                <p:cNvSpPr txBox="1">
                  <a:spLocks noRot="1" noChangeAspect="1" noMove="1" noResize="1" noEditPoints="1" noAdjustHandles="1" noChangeArrowheads="1" noChangeShapeType="1" noTextEdit="1"/>
                </p:cNvSpPr>
                <p:nvPr/>
              </p:nvSpPr>
              <p:spPr>
                <a:xfrm>
                  <a:off x="2000028" y="2084583"/>
                  <a:ext cx="558037" cy="8065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5868394" y="2028427"/>
                  <a:ext cx="558037"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𝑉</m:t>
                            </m:r>
                          </m:num>
                          <m:den>
                            <m:r>
                              <a:rPr lang="en-US" altLang="zh-CN" sz="2800" b="0" i="1" smtClean="0">
                                <a:solidFill>
                                  <a:srgbClr val="0000FF"/>
                                </a:solidFill>
                                <a:latin typeface="Cambria Math" panose="02040503050406030204" pitchFamily="18" charset="0"/>
                                <a:ea typeface="Cambria Math" panose="02040503050406030204" pitchFamily="18" charset="0"/>
                              </a:rPr>
                              <m:t>𝑘𝑇</m:t>
                            </m:r>
                          </m:den>
                        </m:f>
                      </m:oMath>
                    </m:oMathPara>
                  </a14:m>
                  <a:endParaRPr lang="zh-CN" altLang="en-US" sz="2800"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5868394" y="2028427"/>
                  <a:ext cx="558037" cy="8066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1882933" y="3056310"/>
                  <a:ext cx="558037"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𝑉</m:t>
                            </m:r>
                          </m:num>
                          <m:den>
                            <m:r>
                              <a:rPr lang="en-US" altLang="zh-CN" sz="2800" b="0" i="1" smtClean="0">
                                <a:solidFill>
                                  <a:srgbClr val="0000FF"/>
                                </a:solidFill>
                                <a:latin typeface="Cambria Math" panose="02040503050406030204" pitchFamily="18" charset="0"/>
                                <a:ea typeface="Cambria Math" panose="02040503050406030204" pitchFamily="18" charset="0"/>
                              </a:rPr>
                              <m:t>𝑅𝑇</m:t>
                            </m:r>
                          </m:den>
                        </m:f>
                      </m:oMath>
                    </m:oMathPara>
                  </a14:m>
                  <a:endParaRPr lang="zh-CN" altLang="en-US" sz="2800" i="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1882933" y="3056310"/>
                  <a:ext cx="558037" cy="80381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5868394" y="3053553"/>
                  <a:ext cx="621837" cy="8065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𝑉</m:t>
                            </m:r>
                          </m:num>
                          <m:den>
                            <m:r>
                              <a:rPr lang="en-US" altLang="zh-CN" sz="2800" b="0" i="1" smtClean="0">
                                <a:solidFill>
                                  <a:srgbClr val="0000FF"/>
                                </a:solidFill>
                                <a:latin typeface="Cambria Math" panose="02040503050406030204" pitchFamily="18" charset="0"/>
                                <a:ea typeface="Cambria Math" panose="02040503050406030204" pitchFamily="18" charset="0"/>
                              </a:rPr>
                              <m:t>𝑚𝑇</m:t>
                            </m:r>
                          </m:den>
                        </m:f>
                      </m:oMath>
                    </m:oMathPara>
                  </a14:m>
                  <a:endParaRPr lang="zh-CN" altLang="en-US" sz="2800" i="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5868394" y="3053553"/>
                  <a:ext cx="621837" cy="806567"/>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7" name="文本框 26"/>
              <p:cNvSpPr txBox="1"/>
              <p:nvPr/>
            </p:nvSpPr>
            <p:spPr>
              <a:xfrm>
                <a:off x="877913" y="4856160"/>
                <a:ext cx="1424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𝑛𝑘𝑇</m:t>
                      </m:r>
                    </m:oMath>
                  </m:oMathPara>
                </a14:m>
                <a:endParaRPr lang="zh-CN" altLang="en-US" sz="2800" i="1" dirty="0"/>
              </a:p>
            </p:txBody>
          </p:sp>
        </mc:Choice>
        <mc:Fallback xmlns="">
          <p:sp>
            <p:nvSpPr>
              <p:cNvPr id="27" name="文本框 26"/>
              <p:cNvSpPr txBox="1">
                <a:spLocks noRot="1" noChangeAspect="1" noMove="1" noResize="1" noEditPoints="1" noAdjustHandles="1" noChangeArrowheads="1" noChangeShapeType="1" noTextEdit="1"/>
              </p:cNvSpPr>
              <p:nvPr/>
            </p:nvSpPr>
            <p:spPr>
              <a:xfrm>
                <a:off x="877913" y="4856160"/>
                <a:ext cx="1424877"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3406141" y="4669699"/>
                <a:ext cx="1549590"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𝑁</m:t>
                          </m:r>
                        </m:num>
                        <m:den>
                          <m:r>
                            <a:rPr lang="en-US" altLang="zh-CN" sz="2800" b="0" i="1" smtClean="0">
                              <a:solidFill>
                                <a:srgbClr val="0000FF"/>
                              </a:solidFill>
                              <a:latin typeface="Cambria Math" panose="02040503050406030204" pitchFamily="18" charset="0"/>
                            </a:rPr>
                            <m:t>𝑉</m:t>
                          </m:r>
                        </m:den>
                      </m:f>
                      <m:r>
                        <a:rPr lang="en-US" altLang="zh-CN" sz="2800" b="0" i="1" smtClean="0">
                          <a:solidFill>
                            <a:srgbClr val="0000FF"/>
                          </a:solidFill>
                          <a:latin typeface="Cambria Math" panose="02040503050406030204" pitchFamily="18" charset="0"/>
                        </a:rPr>
                        <m:t>𝑘𝑇</m:t>
                      </m:r>
                    </m:oMath>
                  </m:oMathPara>
                </a14:m>
                <a:endParaRPr lang="zh-CN" altLang="en-US" sz="2800" i="1" dirty="0"/>
              </a:p>
            </p:txBody>
          </p:sp>
        </mc:Choice>
        <mc:Fallback xmlns="">
          <p:sp>
            <p:nvSpPr>
              <p:cNvPr id="28" name="文本框 27"/>
              <p:cNvSpPr txBox="1">
                <a:spLocks noRot="1" noChangeAspect="1" noMove="1" noResize="1" noEditPoints="1" noAdjustHandles="1" noChangeArrowheads="1" noChangeShapeType="1" noTextEdit="1"/>
              </p:cNvSpPr>
              <p:nvPr/>
            </p:nvSpPr>
            <p:spPr>
              <a:xfrm>
                <a:off x="3406141" y="4669699"/>
                <a:ext cx="1549590" cy="80663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6094255" y="4669699"/>
                <a:ext cx="1296957"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𝑁</m:t>
                      </m:r>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rPr>
                            <m:t>𝑉</m:t>
                          </m:r>
                        </m:num>
                        <m:den>
                          <m:r>
                            <a:rPr lang="en-US" altLang="zh-CN" sz="2800" i="1">
                              <a:solidFill>
                                <a:srgbClr val="0000FF"/>
                              </a:solidFill>
                              <a:latin typeface="Cambria Math" panose="02040503050406030204" pitchFamily="18" charset="0"/>
                            </a:rPr>
                            <m:t>𝑘𝑇</m:t>
                          </m:r>
                        </m:den>
                      </m:f>
                    </m:oMath>
                  </m:oMathPara>
                </a14:m>
                <a:endParaRPr lang="zh-CN" altLang="en-US" sz="2800" i="1" dirty="0"/>
              </a:p>
            </p:txBody>
          </p:sp>
        </mc:Choice>
        <mc:Fallback xmlns="">
          <p:sp>
            <p:nvSpPr>
              <p:cNvPr id="29" name="文本框 28"/>
              <p:cNvSpPr txBox="1">
                <a:spLocks noRot="1" noChangeAspect="1" noMove="1" noResize="1" noEditPoints="1" noAdjustHandles="1" noChangeArrowheads="1" noChangeShapeType="1" noTextEdit="1"/>
              </p:cNvSpPr>
              <p:nvPr/>
            </p:nvSpPr>
            <p:spPr>
              <a:xfrm>
                <a:off x="6094255" y="4669699"/>
                <a:ext cx="1296957" cy="80381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154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962"/>
                                        </p:tgtEl>
                                        <p:attrNameLst>
                                          <p:attrName>style.visibility</p:attrName>
                                        </p:attrNameLst>
                                      </p:cBhvr>
                                      <p:to>
                                        <p:strVal val="visible"/>
                                      </p:to>
                                    </p:set>
                                    <p:animEffect transition="in" filter="wipe(left)">
                                      <p:cBhvr>
                                        <p:cTn id="12" dur="500"/>
                                        <p:tgtEl>
                                          <p:spTgt spid="3996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966"/>
                                        </p:tgtEl>
                                        <p:attrNameLst>
                                          <p:attrName>style.visibility</p:attrName>
                                        </p:attrNameLst>
                                      </p:cBhvr>
                                      <p:to>
                                        <p:strVal val="visible"/>
                                      </p:to>
                                    </p:set>
                                    <p:animEffect transition="in" filter="wipe(left)">
                                      <p:cBhvr>
                                        <p:cTn id="32" dur="500"/>
                                        <p:tgtEl>
                                          <p:spTgt spid="399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62" grpId="0"/>
      <p:bldP spid="39966" grpId="0"/>
      <p:bldP spid="27" grpId="0"/>
      <p:bldP spid="28"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3"/>
          <p:cNvSpPr txBox="1">
            <a:spLocks noChangeArrowheads="1"/>
          </p:cNvSpPr>
          <p:nvPr/>
        </p:nvSpPr>
        <p:spPr bwMode="auto">
          <a:xfrm>
            <a:off x="710106" y="417536"/>
            <a:ext cx="8910412"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例：理想气体微观模型（分子模型）的主要内容是：</a:t>
            </a:r>
          </a:p>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(1)_____________________________</a:t>
            </a:r>
            <a:r>
              <a:rPr lang="zh-CN" altLang="en-US" sz="2800" dirty="0">
                <a:solidFill>
                  <a:srgbClr val="0000FF"/>
                </a:solidFill>
                <a:ea typeface="微软雅黑" panose="020B0503020204020204" pitchFamily="34" charset="-122"/>
                <a:cs typeface="Times New Roman" panose="02020603050405020304" pitchFamily="18" charset="0"/>
              </a:rPr>
              <a:t>；</a:t>
            </a:r>
          </a:p>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(2)_____________________________</a:t>
            </a:r>
            <a:r>
              <a:rPr lang="zh-CN" altLang="en-US" sz="2800" dirty="0">
                <a:solidFill>
                  <a:srgbClr val="0000FF"/>
                </a:solidFill>
                <a:ea typeface="微软雅黑" panose="020B0503020204020204" pitchFamily="34" charset="-122"/>
                <a:cs typeface="Times New Roman" panose="02020603050405020304" pitchFamily="18" charset="0"/>
              </a:rPr>
              <a:t>；</a:t>
            </a:r>
          </a:p>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(3)_____________________________ </a:t>
            </a:r>
            <a:r>
              <a:rPr lang="zh-CN" altLang="en-US" sz="2800" dirty="0">
                <a:solidFill>
                  <a:srgbClr val="0000FF"/>
                </a:solidFill>
                <a:ea typeface="微软雅黑" panose="020B0503020204020204" pitchFamily="34" charset="-122"/>
                <a:cs typeface="Times New Roman" panose="02020603050405020304" pitchFamily="18" charset="0"/>
              </a:rPr>
              <a:t>。</a:t>
            </a:r>
          </a:p>
        </p:txBody>
      </p:sp>
      <p:sp>
        <p:nvSpPr>
          <p:cNvPr id="56324" name="Text Box 4"/>
          <p:cNvSpPr txBox="1">
            <a:spLocks noChangeArrowheads="1"/>
          </p:cNvSpPr>
          <p:nvPr/>
        </p:nvSpPr>
        <p:spPr bwMode="auto">
          <a:xfrm>
            <a:off x="710106" y="3051198"/>
            <a:ext cx="880738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气体分子的大小与气体分子之间的距离比较，可以忽略不计。 </a:t>
            </a:r>
          </a:p>
        </p:txBody>
      </p:sp>
      <p:sp>
        <p:nvSpPr>
          <p:cNvPr id="56325" name="Text Box 5"/>
          <p:cNvSpPr txBox="1">
            <a:spLocks noChangeArrowheads="1"/>
          </p:cNvSpPr>
          <p:nvPr/>
        </p:nvSpPr>
        <p:spPr bwMode="auto">
          <a:xfrm>
            <a:off x="710105" y="4187848"/>
            <a:ext cx="880738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除了分子碰撞的一瞬间外，分子之间的相互作用力可以忽略。</a:t>
            </a:r>
          </a:p>
        </p:txBody>
      </p:sp>
      <p:sp>
        <p:nvSpPr>
          <p:cNvPr id="56326" name="Text Box 6"/>
          <p:cNvSpPr txBox="1">
            <a:spLocks noChangeArrowheads="1"/>
          </p:cNvSpPr>
          <p:nvPr/>
        </p:nvSpPr>
        <p:spPr bwMode="auto">
          <a:xfrm>
            <a:off x="710105" y="5324498"/>
            <a:ext cx="880738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分子之间以及分子与器壁之间的碰撞是完全弹性碰撞。</a:t>
            </a:r>
          </a:p>
        </p:txBody>
      </p:sp>
    </p:spTree>
    <p:extLst>
      <p:ext uri="{BB962C8B-B14F-4D97-AF65-F5344CB8AC3E}">
        <p14:creationId xmlns:p14="http://schemas.microsoft.com/office/powerpoint/2010/main" val="7751294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wipe(left)">
                                      <p:cBhvr>
                                        <p:cTn id="7" dur="500"/>
                                        <p:tgtEl>
                                          <p:spTgt spid="5632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6324"/>
                                        </p:tgtEl>
                                        <p:attrNameLst>
                                          <p:attrName>style.visibility</p:attrName>
                                        </p:attrNameLst>
                                      </p:cBhvr>
                                      <p:to>
                                        <p:strVal val="visible"/>
                                      </p:to>
                                    </p:set>
                                    <p:animEffect transition="in" filter="wipe(left)">
                                      <p:cBhvr>
                                        <p:cTn id="12" dur="500"/>
                                        <p:tgtEl>
                                          <p:spTgt spid="563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325"/>
                                        </p:tgtEl>
                                        <p:attrNameLst>
                                          <p:attrName>style.visibility</p:attrName>
                                        </p:attrNameLst>
                                      </p:cBhvr>
                                      <p:to>
                                        <p:strVal val="visible"/>
                                      </p:to>
                                    </p:set>
                                    <p:animEffect transition="in" filter="wipe(left)">
                                      <p:cBhvr>
                                        <p:cTn id="17" dur="500"/>
                                        <p:tgtEl>
                                          <p:spTgt spid="5632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326"/>
                                        </p:tgtEl>
                                        <p:attrNameLst>
                                          <p:attrName>style.visibility</p:attrName>
                                        </p:attrNameLst>
                                      </p:cBhvr>
                                      <p:to>
                                        <p:strVal val="visible"/>
                                      </p:to>
                                    </p:set>
                                    <p:animEffect transition="in" filter="wipe(left)">
                                      <p:cBhvr>
                                        <p:cTn id="22" dur="500"/>
                                        <p:tgtEl>
                                          <p:spTgt spid="56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p:bldP spid="56324" grpId="0"/>
      <p:bldP spid="56325" grpId="0"/>
      <p:bldP spid="563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Box 3"/>
          <p:cNvSpPr txBox="1">
            <a:spLocks noChangeArrowheads="1"/>
          </p:cNvSpPr>
          <p:nvPr/>
        </p:nvSpPr>
        <p:spPr bwMode="auto">
          <a:xfrm>
            <a:off x="696354" y="466413"/>
            <a:ext cx="892416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例：关于温度的意义，有下列几种说法： </a:t>
            </a:r>
          </a:p>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气体的温度是分子平均平动动能的量度。</a:t>
            </a:r>
          </a:p>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气体的温度是大量气体分子热运动的集体表现，具有统计意义。</a:t>
            </a:r>
          </a:p>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温度的高低反映物质内部分子运动剧烈程度的不同。</a:t>
            </a:r>
          </a:p>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(4)</a:t>
            </a:r>
            <a:r>
              <a:rPr lang="zh-CN" altLang="en-US" sz="2800" dirty="0">
                <a:solidFill>
                  <a:srgbClr val="0000FF"/>
                </a:solidFill>
                <a:ea typeface="微软雅黑" panose="020B0503020204020204" pitchFamily="34" charset="-122"/>
                <a:cs typeface="Times New Roman" panose="02020603050405020304" pitchFamily="18" charset="0"/>
              </a:rPr>
              <a:t>从微观上看，气体的温度表示每个气体分子的冷热程度。</a:t>
            </a:r>
          </a:p>
        </p:txBody>
      </p:sp>
      <p:sp>
        <p:nvSpPr>
          <p:cNvPr id="57348" name="Text Box 4"/>
          <p:cNvSpPr txBox="1">
            <a:spLocks noChangeArrowheads="1"/>
          </p:cNvSpPr>
          <p:nvPr/>
        </p:nvSpPr>
        <p:spPr bwMode="auto">
          <a:xfrm>
            <a:off x="696354" y="4560566"/>
            <a:ext cx="41036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上述说法中正确的是</a:t>
            </a:r>
          </a:p>
        </p:txBody>
      </p:sp>
      <p:sp>
        <p:nvSpPr>
          <p:cNvPr id="57350" name="Text Box 6"/>
          <p:cNvSpPr txBox="1">
            <a:spLocks noChangeArrowheads="1"/>
          </p:cNvSpPr>
          <p:nvPr/>
        </p:nvSpPr>
        <p:spPr bwMode="auto">
          <a:xfrm>
            <a:off x="2288998" y="5542321"/>
            <a:ext cx="52292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(3)</a:t>
            </a:r>
            <a:endParaRPr lang="zh-CN" altLang="en-US" sz="2800" dirty="0">
              <a:solidFill>
                <a:srgbClr val="0000FF"/>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726554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wipe(left)">
                                      <p:cBhvr>
                                        <p:cTn id="7" dur="500"/>
                                        <p:tgtEl>
                                          <p:spTgt spid="573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7348"/>
                                        </p:tgtEl>
                                        <p:attrNameLst>
                                          <p:attrName>style.visibility</p:attrName>
                                        </p:attrNameLst>
                                      </p:cBhvr>
                                      <p:to>
                                        <p:strVal val="visible"/>
                                      </p:to>
                                    </p:set>
                                    <p:animEffect transition="in" filter="wipe(left)">
                                      <p:cBhvr>
                                        <p:cTn id="10" dur="500"/>
                                        <p:tgtEl>
                                          <p:spTgt spid="57348"/>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7350"/>
                                        </p:tgtEl>
                                        <p:attrNameLst>
                                          <p:attrName>style.visibility</p:attrName>
                                        </p:attrNameLst>
                                      </p:cBhvr>
                                      <p:to>
                                        <p:strVal val="visible"/>
                                      </p:to>
                                    </p:set>
                                    <p:animEffect transition="in" filter="wipe(left)">
                                      <p:cBhvr>
                                        <p:cTn id="15" dur="500"/>
                                        <p:tgtEl>
                                          <p:spTgt spid="573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p:bldP spid="57348" grpId="0"/>
      <p:bldP spid="5735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6808" name="Text Box 3"/>
              <p:cNvSpPr txBox="1">
                <a:spLocks noChangeArrowheads="1"/>
              </p:cNvSpPr>
              <p:nvPr/>
            </p:nvSpPr>
            <p:spPr bwMode="auto">
              <a:xfrm>
                <a:off x="572885" y="503239"/>
                <a:ext cx="10142538"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例：某气体在温度为</a:t>
                </a:r>
                <a14:m>
                  <m:oMath xmlns:m="http://schemas.openxmlformats.org/officeDocument/2006/math">
                    <m:r>
                      <a:rPr lang="en-US" altLang="zh-CN" sz="2800" i="1">
                        <a:solidFill>
                          <a:srgbClr val="0000FF"/>
                        </a:solidFill>
                        <a:latin typeface="Cambria Math" panose="02040503050406030204" pitchFamily="18" charset="0"/>
                      </a:rPr>
                      <m:t>𝑇</m:t>
                    </m:r>
                    <m:r>
                      <a:rPr lang="en-US" altLang="zh-CN" sz="2800" b="0" i="1" smtClean="0">
                        <a:solidFill>
                          <a:srgbClr val="0000FF"/>
                        </a:solidFill>
                        <a:latin typeface="Cambria Math" panose="02040503050406030204" pitchFamily="18" charset="0"/>
                      </a:rPr>
                      <m:t>=273</m:t>
                    </m:r>
                    <m:r>
                      <a:rPr lang="en-US" altLang="zh-CN" sz="2800" b="0" i="1" smtClean="0">
                        <a:solidFill>
                          <a:srgbClr val="0000FF"/>
                        </a:solidFill>
                        <a:latin typeface="Cambria Math" panose="02040503050406030204" pitchFamily="18" charset="0"/>
                      </a:rPr>
                      <m:t>𝐾</m:t>
                    </m:r>
                  </m:oMath>
                </a14:m>
                <a:r>
                  <a:rPr lang="zh-CN" altLang="en-US" sz="2800" dirty="0">
                    <a:solidFill>
                      <a:srgbClr val="0000FF"/>
                    </a:solidFill>
                    <a:ea typeface="微软雅黑" panose="020B0503020204020204" pitchFamily="34" charset="-122"/>
                    <a:cs typeface="Times New Roman" panose="02020603050405020304" pitchFamily="18" charset="0"/>
                  </a:rPr>
                  <a:t>时，压强为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r>
                      <a:rPr lang="zh-CN" altLang="en-US" sz="280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.0×</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𝑎𝑡𝑚</m:t>
                    </m:r>
                  </m:oMath>
                </a14:m>
                <a:r>
                  <a:rPr lang="zh-CN" altLang="en-US" sz="2800" dirty="0">
                    <a:solidFill>
                      <a:srgbClr val="0000FF"/>
                    </a:solidFill>
                    <a:ea typeface="微软雅黑" panose="020B0503020204020204" pitchFamily="34" charset="-122"/>
                    <a:cs typeface="Times New Roman" panose="02020603050405020304" pitchFamily="18" charset="0"/>
                  </a:rPr>
                  <a:t>，密度</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𝜌</m:t>
                    </m:r>
                    <m:r>
                      <a:rPr lang="zh-CN" altLang="en-US" sz="280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𝑘𝑔</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𝑚</m:t>
                        </m:r>
                      </m:e>
                      <m:sup>
                        <m:r>
                          <a:rPr lang="en-US" altLang="zh-CN" sz="2800" b="0" i="1" smtClean="0">
                            <a:solidFill>
                              <a:srgbClr val="0000FF"/>
                            </a:solidFill>
                            <a:latin typeface="Cambria Math" panose="02040503050406030204" pitchFamily="18" charset="0"/>
                          </a:rPr>
                          <m:t>3</m:t>
                        </m:r>
                      </m:sup>
                    </m:sSup>
                  </m:oMath>
                </a14:m>
                <a:r>
                  <a:rPr lang="zh-CN" altLang="en-US" sz="2800" dirty="0">
                    <a:solidFill>
                      <a:srgbClr val="0000FF"/>
                    </a:solidFill>
                    <a:ea typeface="微软雅黑" panose="020B0503020204020204" pitchFamily="34" charset="-122"/>
                    <a:cs typeface="Times New Roman" panose="02020603050405020304" pitchFamily="18" charset="0"/>
                  </a:rPr>
                  <a:t>，求该气体分子的方均根速率？</a:t>
                </a:r>
              </a:p>
            </p:txBody>
          </p:sp>
        </mc:Choice>
        <mc:Fallback xmlns="">
          <p:sp>
            <p:nvSpPr>
              <p:cNvPr id="76808" name="Text Box 3"/>
              <p:cNvSpPr txBox="1">
                <a:spLocks noRot="1" noChangeAspect="1" noMove="1" noResize="1" noEditPoints="1" noAdjustHandles="1" noChangeArrowheads="1" noChangeShapeType="1" noTextEdit="1"/>
              </p:cNvSpPr>
              <p:nvPr/>
            </p:nvSpPr>
            <p:spPr bwMode="auto">
              <a:xfrm>
                <a:off x="572885" y="503239"/>
                <a:ext cx="10142538" cy="954088"/>
              </a:xfrm>
              <a:prstGeom prst="rect">
                <a:avLst/>
              </a:prstGeom>
              <a:blipFill>
                <a:blip r:embed="rId3"/>
                <a:stretch>
                  <a:fillRect l="-1262" t="-7051" r="-1202"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391" name="Text Box 23"/>
              <p:cNvSpPr txBox="1">
                <a:spLocks noChangeArrowheads="1"/>
              </p:cNvSpPr>
              <p:nvPr/>
            </p:nvSpPr>
            <p:spPr bwMode="auto">
              <a:xfrm>
                <a:off x="6137613" y="4863511"/>
                <a:ext cx="1799379"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Para xmlns:m="http://schemas.openxmlformats.org/officeDocument/2006/math">
                    <m:oMathParaPr>
                      <m:jc m:val="centerGroup"/>
                    </m:oMathParaPr>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495</m:t>
                      </m:r>
                      <m:r>
                        <a:rPr lang="en-US" altLang="zh-CN" sz="2800" i="1">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58391" name="Text Box 23"/>
              <p:cNvSpPr txBox="1">
                <a:spLocks noRot="1" noChangeAspect="1" noMove="1" noResize="1" noEditPoints="1" noAdjustHandles="1" noChangeArrowheads="1" noChangeShapeType="1" noTextEdit="1"/>
              </p:cNvSpPr>
              <p:nvPr/>
            </p:nvSpPr>
            <p:spPr bwMode="auto">
              <a:xfrm>
                <a:off x="6137613" y="4863511"/>
                <a:ext cx="1799379" cy="519113"/>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flipH="1">
                <a:off x="1847538" y="1990602"/>
                <a:ext cx="2214856"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e>
                      </m:rad>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𝑅𝑇</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p>
            </p:txBody>
          </p:sp>
        </mc:Choice>
        <mc:Fallback xmlns="">
          <p:sp>
            <p:nvSpPr>
              <p:cNvPr id="13" name="矩形 12"/>
              <p:cNvSpPr>
                <a:spLocks noRot="1" noChangeAspect="1" noMove="1" noResize="1" noEditPoints="1" noAdjustHandles="1" noChangeArrowheads="1" noChangeShapeType="1" noTextEdit="1"/>
              </p:cNvSpPr>
              <p:nvPr/>
            </p:nvSpPr>
            <p:spPr>
              <a:xfrm flipH="1">
                <a:off x="1847538" y="1990602"/>
                <a:ext cx="2214856" cy="136537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1847538" y="3489892"/>
                <a:ext cx="2085186"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𝑃𝑉</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847538" y="3489892"/>
                <a:ext cx="2085186" cy="8794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1847538" y="4503216"/>
                <a:ext cx="2357247"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2800" i="1" smtClean="0">
                              <a:solidFill>
                                <a:srgbClr val="0000FF"/>
                              </a:solidFill>
                              <a:latin typeface="Cambria Math"/>
                            </a:rPr>
                          </m:ctrlPr>
                        </m:fPr>
                        <m:num>
                          <m:r>
                            <a:rPr lang="en-US" altLang="zh-CN" sz="2800" i="1">
                              <a:solidFill>
                                <a:srgbClr val="0000FF"/>
                              </a:solidFill>
                              <a:latin typeface="Cambria Math" panose="02040503050406030204" pitchFamily="18" charset="0"/>
                            </a:rPr>
                            <m:t>𝑅𝑇</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𝑃𝑉</m:t>
                          </m:r>
                        </m:num>
                        <m:den>
                          <m:r>
                            <a:rPr lang="en-US" altLang="zh-CN" sz="2800" i="1">
                              <a:solidFill>
                                <a:srgbClr val="0000FF"/>
                              </a:solidFill>
                              <a:latin typeface="Cambria Math" panose="02040503050406030204" pitchFamily="18" charset="0"/>
                            </a:rPr>
                            <m:t>𝑀</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𝑃</m:t>
                          </m:r>
                        </m:num>
                        <m:den>
                          <m:r>
                            <a:rPr lang="zh-CN" altLang="en-US" sz="2800" i="1">
                              <a:solidFill>
                                <a:srgbClr val="0000FF"/>
                              </a:solidFill>
                              <a:latin typeface="Cambria Math" panose="02040503050406030204" pitchFamily="18" charset="0"/>
                              <a:ea typeface="Cambria Math" panose="02040503050406030204" pitchFamily="18" charset="0"/>
                            </a:rPr>
                            <m:t>𝜌</m:t>
                          </m:r>
                        </m:den>
                      </m:f>
                    </m:oMath>
                  </m:oMathPara>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847538" y="4503216"/>
                <a:ext cx="2357247" cy="879408"/>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276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6808"/>
                                        </p:tgtEl>
                                        <p:attrNameLst>
                                          <p:attrName>style.visibility</p:attrName>
                                        </p:attrNameLst>
                                      </p:cBhvr>
                                      <p:to>
                                        <p:strVal val="visible"/>
                                      </p:to>
                                    </p:set>
                                    <p:animEffect transition="in" filter="wipe(left)">
                                      <p:cBhvr>
                                        <p:cTn id="7" dur="500"/>
                                        <p:tgtEl>
                                          <p:spTgt spid="768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391"/>
                                        </p:tgtEl>
                                        <p:attrNameLst>
                                          <p:attrName>style.visibility</p:attrName>
                                        </p:attrNameLst>
                                      </p:cBhvr>
                                      <p:to>
                                        <p:strVal val="visible"/>
                                      </p:to>
                                    </p:set>
                                    <p:animEffect transition="in" filter="wipe(left)">
                                      <p:cBhvr>
                                        <p:cTn id="27" dur="500"/>
                                        <p:tgtEl>
                                          <p:spTgt spid="58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p:bldP spid="58391" grpId="0"/>
      <p:bldP spid="13" grpId="0"/>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8860" name="Text Box 3"/>
              <p:cNvSpPr txBox="1">
                <a:spLocks noChangeArrowheads="1"/>
              </p:cNvSpPr>
              <p:nvPr/>
            </p:nvSpPr>
            <p:spPr bwMode="auto">
              <a:xfrm>
                <a:off x="572709" y="425452"/>
                <a:ext cx="9039225" cy="13906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例：一个容器内贮有氧气，其压强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=1.013×</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a14:m>
                <a:r>
                  <a:rPr lang="zh-CN" altLang="en-US" sz="2800" dirty="0">
                    <a:solidFill>
                      <a:srgbClr val="0000FF"/>
                    </a:solidFill>
                    <a:ea typeface="微软雅黑" panose="020B0503020204020204" pitchFamily="34" charset="-122"/>
                    <a:cs typeface="Times New Roman" panose="02020603050405020304" pitchFamily="18" charset="0"/>
                  </a:rPr>
                  <a:t>，温度</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=300</m:t>
                    </m:r>
                    <m:r>
                      <a:rPr lang="en-US" altLang="zh-CN" sz="2800" b="0" i="1" smtClean="0">
                        <a:solidFill>
                          <a:srgbClr val="0000FF"/>
                        </a:solidFill>
                        <a:latin typeface="Cambria Math" panose="02040503050406030204" pitchFamily="18" charset="0"/>
                        <a:ea typeface="Cambria Math" panose="02040503050406030204" pitchFamily="18" charset="0"/>
                      </a:rPr>
                      <m:t>𝐾</m:t>
                    </m:r>
                  </m:oMath>
                </a14:m>
                <a:r>
                  <a:rPr lang="zh-CN" altLang="en-US" sz="2800" dirty="0">
                    <a:solidFill>
                      <a:srgbClr val="0000FF"/>
                    </a:solidFill>
                    <a:ea typeface="微软雅黑" panose="020B0503020204020204" pitchFamily="34" charset="-122"/>
                    <a:cs typeface="Times New Roman" panose="02020603050405020304" pitchFamily="18" charset="0"/>
                  </a:rPr>
                  <a:t>。求：</a:t>
                </a: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单位体积内的分子数；</a:t>
                </a:r>
                <a:r>
                  <a:rPr lang="en-US" altLang="zh-CN"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(2)</a:t>
                </a:r>
                <a:r>
                  <a:rPr lang="zh-CN" altLang="en-US"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氧气分子的质量；</a:t>
                </a:r>
                <a:r>
                  <a:rPr lang="en-US" altLang="zh-CN"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(3)</a:t>
                </a:r>
                <a:r>
                  <a:rPr lang="zh-CN" altLang="en-US"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分子的平均平动动能。</a:t>
                </a:r>
                <a:endParaRPr lang="zh-CN" altLang="en-US"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78860" name="Text Box 3"/>
              <p:cNvSpPr txBox="1">
                <a:spLocks noRot="1" noChangeAspect="1" noMove="1" noResize="1" noEditPoints="1" noAdjustHandles="1" noChangeArrowheads="1" noChangeShapeType="1" noTextEdit="1"/>
              </p:cNvSpPr>
              <p:nvPr/>
            </p:nvSpPr>
            <p:spPr bwMode="auto">
              <a:xfrm>
                <a:off x="572709" y="425452"/>
                <a:ext cx="9039225" cy="1390650"/>
              </a:xfrm>
              <a:prstGeom prst="rect">
                <a:avLst/>
              </a:prstGeom>
              <a:blipFill>
                <a:blip r:embed="rId3"/>
                <a:stretch>
                  <a:fillRect l="-1416" t="-4386" r="-1349" b="-114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5609" name="TextBox 13"/>
          <p:cNvSpPr txBox="1">
            <a:spLocks noChangeArrowheads="1"/>
          </p:cNvSpPr>
          <p:nvPr/>
        </p:nvSpPr>
        <p:spPr bwMode="auto">
          <a:xfrm>
            <a:off x="572709" y="1869941"/>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解：</a:t>
            </a:r>
          </a:p>
        </p:txBody>
      </p:sp>
      <mc:AlternateContent xmlns:mc="http://schemas.openxmlformats.org/markup-compatibility/2006" xmlns:a14="http://schemas.microsoft.com/office/drawing/2010/main">
        <mc:Choice Requires="a14">
          <p:sp>
            <p:nvSpPr>
              <p:cNvPr id="78858" name="TextBox 14"/>
              <p:cNvSpPr txBox="1">
                <a:spLocks noChangeArrowheads="1"/>
              </p:cNvSpPr>
              <p:nvPr/>
            </p:nvSpPr>
            <p:spPr bwMode="auto">
              <a:xfrm>
                <a:off x="1434722" y="1884849"/>
                <a:ext cx="850106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由公式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r>
                      <a:rPr lang="zh-CN" altLang="en-US" sz="280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𝑛𝑘𝑇</m:t>
                    </m:r>
                  </m:oMath>
                </a14:m>
                <a:r>
                  <a:rPr lang="zh-CN" altLang="en-US" sz="2800" dirty="0">
                    <a:solidFill>
                      <a:srgbClr val="0000FF"/>
                    </a:solidFill>
                    <a:ea typeface="微软雅黑" panose="020B0503020204020204" pitchFamily="34" charset="-122"/>
                    <a:cs typeface="Times New Roman" panose="02020603050405020304" pitchFamily="18" charset="0"/>
                  </a:rPr>
                  <a:t>，可得单位体积内的分子数为</a:t>
                </a:r>
              </a:p>
            </p:txBody>
          </p:sp>
        </mc:Choice>
        <mc:Fallback xmlns="">
          <p:sp>
            <p:nvSpPr>
              <p:cNvPr id="78858" name="TextBox 14"/>
              <p:cNvSpPr txBox="1">
                <a:spLocks noRot="1" noChangeAspect="1" noMove="1" noResize="1" noEditPoints="1" noAdjustHandles="1" noChangeArrowheads="1" noChangeShapeType="1" noTextEdit="1"/>
              </p:cNvSpPr>
              <p:nvPr/>
            </p:nvSpPr>
            <p:spPr bwMode="auto">
              <a:xfrm>
                <a:off x="1434722" y="1884849"/>
                <a:ext cx="8501062" cy="523220"/>
              </a:xfrm>
              <a:prstGeom prst="rect">
                <a:avLst/>
              </a:prstGeom>
              <a:blipFill>
                <a:blip r:embed="rId8"/>
                <a:stretch>
                  <a:fillRect l="-1434"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5611" name="TextBox 16"/>
          <p:cNvSpPr txBox="1">
            <a:spLocks noChangeArrowheads="1"/>
          </p:cNvSpPr>
          <p:nvPr/>
        </p:nvSpPr>
        <p:spPr bwMode="auto">
          <a:xfrm>
            <a:off x="572709" y="3634008"/>
            <a:ext cx="5357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氧气分子的质量为</a:t>
            </a:r>
          </a:p>
        </p:txBody>
      </p:sp>
      <p:sp>
        <p:nvSpPr>
          <p:cNvPr id="25612" name="TextBox 17"/>
          <p:cNvSpPr txBox="1">
            <a:spLocks noChangeArrowheads="1"/>
          </p:cNvSpPr>
          <p:nvPr/>
        </p:nvSpPr>
        <p:spPr bwMode="auto">
          <a:xfrm>
            <a:off x="572709" y="5479271"/>
            <a:ext cx="6215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氧气分子的平均平动动能为</a:t>
            </a:r>
          </a:p>
        </p:txBody>
      </p:sp>
      <mc:AlternateContent xmlns:mc="http://schemas.openxmlformats.org/markup-compatibility/2006" xmlns:a14="http://schemas.microsoft.com/office/drawing/2010/main">
        <mc:Choice Requires="a14">
          <p:sp>
            <p:nvSpPr>
              <p:cNvPr id="15" name="文本框 14"/>
              <p:cNvSpPr txBox="1"/>
              <p:nvPr/>
            </p:nvSpPr>
            <p:spPr>
              <a:xfrm>
                <a:off x="1144209" y="2540040"/>
                <a:ext cx="119943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𝑛</m:t>
                      </m:r>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𝑃</m:t>
                          </m:r>
                        </m:num>
                        <m:den>
                          <m:r>
                            <a:rPr lang="en-US" altLang="zh-CN" sz="2800" i="1">
                              <a:solidFill>
                                <a:srgbClr val="0000FF"/>
                              </a:solidFill>
                              <a:latin typeface="Cambria Math" panose="02040503050406030204" pitchFamily="18" charset="0"/>
                            </a:rPr>
                            <m:t>𝑘𝑇</m:t>
                          </m:r>
                        </m:den>
                      </m:f>
                    </m:oMath>
                  </m:oMathPara>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1144209" y="2540040"/>
                <a:ext cx="1199431" cy="80663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216566" y="2393816"/>
                <a:ext cx="3657668" cy="9630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13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23</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den>
                      </m:f>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2216566" y="2393816"/>
                <a:ext cx="3657668" cy="96308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561811" y="2645650"/>
                <a:ext cx="3239092"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5</m:t>
                          </m:r>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𝑚</m:t>
                          </m:r>
                        </m:e>
                        <m:sup>
                          <m:r>
                            <a:rPr lang="en-US" altLang="zh-CN" sz="2800" i="1">
                              <a:solidFill>
                                <a:srgbClr val="0000FF"/>
                              </a:solidFill>
                              <a:latin typeface="Cambria Math" panose="02040503050406030204" pitchFamily="18" charset="0"/>
                            </a:rPr>
                            <m:t>−1</m:t>
                          </m:r>
                        </m:sup>
                      </m:sSup>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5561811" y="2645650"/>
                <a:ext cx="3239092" cy="52809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1144209" y="4380027"/>
                <a:ext cx="1274388" cy="879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144209" y="4380027"/>
                <a:ext cx="1274388" cy="87979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381162" y="4300198"/>
                <a:ext cx="3328475"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023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23</m:t>
                              </m:r>
                            </m:sup>
                          </m:sSup>
                        </m:den>
                      </m:f>
                      <m:r>
                        <a:rPr lang="en-US" altLang="zh-CN" sz="2800" b="0" i="1" smtClean="0">
                          <a:solidFill>
                            <a:srgbClr val="0000FF"/>
                          </a:solidFill>
                          <a:latin typeface="Cambria Math" panose="02040503050406030204" pitchFamily="18" charset="0"/>
                          <a:ea typeface="Cambria Math" panose="02040503050406030204" pitchFamily="18" charset="0"/>
                        </a:rPr>
                        <m:t>𝑘𝑔</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2381162" y="4300198"/>
                <a:ext cx="3328475" cy="95692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443825" y="4556967"/>
                <a:ext cx="30698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𝑘𝑔</m:t>
                      </m:r>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5443825" y="4556967"/>
                <a:ext cx="3069879"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473321" y="5271754"/>
                <a:ext cx="176824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5473321" y="5271754"/>
                <a:ext cx="1768241" cy="89896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008260" y="5459626"/>
                <a:ext cx="27901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1</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7008260" y="5459626"/>
                <a:ext cx="2790186"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766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8860"/>
                                        </p:tgtEl>
                                        <p:attrNameLst>
                                          <p:attrName>style.visibility</p:attrName>
                                        </p:attrNameLst>
                                      </p:cBhvr>
                                      <p:to>
                                        <p:strVal val="visible"/>
                                      </p:to>
                                    </p:set>
                                    <p:animEffect transition="in" filter="wipe(left)">
                                      <p:cBhvr>
                                        <p:cTn id="7" dur="500"/>
                                        <p:tgtEl>
                                          <p:spTgt spid="788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609"/>
                                        </p:tgtEl>
                                        <p:attrNameLst>
                                          <p:attrName>style.visibility</p:attrName>
                                        </p:attrNameLst>
                                      </p:cBhvr>
                                      <p:to>
                                        <p:strVal val="visible"/>
                                      </p:to>
                                    </p:set>
                                    <p:animEffect transition="in" filter="wipe(left)">
                                      <p:cBhvr>
                                        <p:cTn id="12" dur="500"/>
                                        <p:tgtEl>
                                          <p:spTgt spid="256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8858"/>
                                        </p:tgtEl>
                                        <p:attrNameLst>
                                          <p:attrName>style.visibility</p:attrName>
                                        </p:attrNameLst>
                                      </p:cBhvr>
                                      <p:to>
                                        <p:strVal val="visible"/>
                                      </p:to>
                                    </p:set>
                                    <p:animEffect transition="in" filter="wipe(left)">
                                      <p:cBhvr>
                                        <p:cTn id="17" dur="500"/>
                                        <p:tgtEl>
                                          <p:spTgt spid="788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611"/>
                                        </p:tgtEl>
                                        <p:attrNameLst>
                                          <p:attrName>style.visibility</p:attrName>
                                        </p:attrNameLst>
                                      </p:cBhvr>
                                      <p:to>
                                        <p:strVal val="visible"/>
                                      </p:to>
                                    </p:set>
                                    <p:animEffect transition="in" filter="wipe(left)">
                                      <p:cBhvr>
                                        <p:cTn id="37" dur="500"/>
                                        <p:tgtEl>
                                          <p:spTgt spid="256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612"/>
                                        </p:tgtEl>
                                        <p:attrNameLst>
                                          <p:attrName>style.visibility</p:attrName>
                                        </p:attrNameLst>
                                      </p:cBhvr>
                                      <p:to>
                                        <p:strVal val="visible"/>
                                      </p:to>
                                    </p:set>
                                    <p:animEffect transition="in" filter="wipe(left)">
                                      <p:cBhvr>
                                        <p:cTn id="57" dur="500"/>
                                        <p:tgtEl>
                                          <p:spTgt spid="256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wipe(left)">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0" grpId="0"/>
      <p:bldP spid="25609" grpId="0"/>
      <p:bldP spid="78858" grpId="0"/>
      <p:bldP spid="25611" grpId="0"/>
      <p:bldP spid="25612" grpId="0"/>
      <p:bldP spid="15" grpId="0"/>
      <p:bldP spid="4" grpId="0"/>
      <p:bldP spid="6" grpId="0"/>
      <p:bldP spid="19" grpId="0"/>
      <p:bldP spid="20" grpId="0"/>
      <p:bldP spid="21" grpId="0"/>
      <p:bldP spid="22"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endParaRPr lang="zh-CN" altLang="en-US" sz="6000" dirty="0"/>
            </a:p>
          </p:txBody>
        </p:sp>
        <p:sp>
          <p:nvSpPr>
            <p:cNvPr id="51" name="文本框 50"/>
            <p:cNvSpPr txBox="1"/>
            <p:nvPr/>
          </p:nvSpPr>
          <p:spPr>
            <a:xfrm>
              <a:off x="6892361" y="3074813"/>
              <a:ext cx="5291829"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理想气体的内能 </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333919903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9" name="Text Box 13"/>
          <p:cNvSpPr txBox="1">
            <a:spLocks noChangeArrowheads="1"/>
          </p:cNvSpPr>
          <p:nvPr/>
        </p:nvSpPr>
        <p:spPr bwMode="auto">
          <a:xfrm>
            <a:off x="721062" y="503565"/>
            <a:ext cx="29686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eaLnBrk="1" hangingPunct="1">
              <a:spcBef>
                <a:spcPct val="50000"/>
              </a:spcBef>
              <a:buClrTx/>
              <a:buSzTx/>
              <a:buFontTx/>
              <a:buNone/>
              <a:defRPr kumimoji="0"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solidFill>
                  <a:srgbClr val="6600CC"/>
                </a:solidFill>
              </a:rPr>
              <a:t>一、自由度 </a:t>
            </a:r>
          </a:p>
        </p:txBody>
      </p:sp>
      <p:sp>
        <p:nvSpPr>
          <p:cNvPr id="24615" name="Text Box 39"/>
          <p:cNvSpPr txBox="1">
            <a:spLocks noChangeArrowheads="1"/>
          </p:cNvSpPr>
          <p:nvPr/>
        </p:nvSpPr>
        <p:spPr bwMode="auto">
          <a:xfrm>
            <a:off x="721061" y="2884487"/>
            <a:ext cx="3170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defPPr>
              <a:defRPr lang="zh-CN"/>
            </a:defPPr>
            <a:lvl1pPr eaLnBrk="1" hangingPunct="1">
              <a:spcBef>
                <a:spcPct val="50000"/>
              </a:spcBef>
              <a:buClrTx/>
              <a:buSzTx/>
              <a:buFontTx/>
              <a:buNone/>
              <a:defRPr kumimoji="0"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en-US" altLang="zh-CN" dirty="0">
                <a:latin typeface="+mn-ea"/>
                <a:ea typeface="+mn-ea"/>
              </a:rPr>
              <a:t>1</a:t>
            </a:r>
            <a:r>
              <a:rPr lang="zh-CN" altLang="en-US" dirty="0">
                <a:latin typeface="+mn-ea"/>
                <a:ea typeface="+mn-ea"/>
              </a:rPr>
              <a:t>、单原子分子： </a:t>
            </a:r>
          </a:p>
        </p:txBody>
      </p:sp>
      <mc:AlternateContent xmlns:mc="http://schemas.openxmlformats.org/markup-compatibility/2006" xmlns:a14="http://schemas.microsoft.com/office/drawing/2010/main">
        <mc:Choice Requires="a14">
          <p:sp>
            <p:nvSpPr>
              <p:cNvPr id="22" name="Rectangle 3"/>
              <p:cNvSpPr>
                <a:spLocks noChangeArrowheads="1"/>
              </p:cNvSpPr>
              <p:nvPr/>
            </p:nvSpPr>
            <p:spPr bwMode="auto">
              <a:xfrm>
                <a:off x="721061" y="1136649"/>
                <a:ext cx="8822183"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lstStyle/>
              <a:p>
                <a:pPr algn="just">
                  <a:spcBef>
                    <a:spcPct val="50000"/>
                  </a:spcBef>
                </a:pP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自由度</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：决定一个物体的空间位置所需要的独立坐标数目，常用</a:t>
                </a:r>
                <a14:m>
                  <m:oMath xmlns:m="http://schemas.openxmlformats.org/officeDocument/2006/math">
                    <m:r>
                      <a:rPr lang="en-US" altLang="zh-CN" sz="2800" b="0" i="1" smtClean="0">
                        <a:solidFill>
                          <a:srgbClr val="0000FF"/>
                        </a:solidFill>
                        <a:latin typeface="Cambria Math" panose="02040503050406030204" pitchFamily="18" charset="0"/>
                      </a:rPr>
                      <m:t>𝑖</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表示。</a:t>
                </a:r>
              </a:p>
            </p:txBody>
          </p:sp>
        </mc:Choice>
        <mc:Fallback xmlns="">
          <p:sp>
            <p:nvSpPr>
              <p:cNvPr id="22" name="Rectangle 3"/>
              <p:cNvSpPr>
                <a:spLocks noRot="1" noChangeAspect="1" noMove="1" noResize="1" noEditPoints="1" noAdjustHandles="1" noChangeArrowheads="1" noChangeShapeType="1" noTextEdit="1"/>
              </p:cNvSpPr>
              <p:nvPr/>
            </p:nvSpPr>
            <p:spPr bwMode="auto">
              <a:xfrm>
                <a:off x="721061" y="1136649"/>
                <a:ext cx="8822183" cy="946150"/>
              </a:xfrm>
              <a:prstGeom prst="rect">
                <a:avLst/>
              </a:prstGeom>
              <a:blipFill>
                <a:blip r:embed="rId3"/>
                <a:stretch>
                  <a:fillRect l="-1382" t="-6410" r="-1451" b="-179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1" name="Rectangle 4"/>
          <p:cNvSpPr>
            <a:spLocks noChangeArrowheads="1"/>
          </p:cNvSpPr>
          <p:nvPr/>
        </p:nvSpPr>
        <p:spPr bwMode="auto">
          <a:xfrm>
            <a:off x="721061" y="2204242"/>
            <a:ext cx="560967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a:spcBef>
                <a:spcPct val="50000"/>
              </a:spcBef>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自由度确定的方法：按分子结构</a:t>
            </a:r>
          </a:p>
        </p:txBody>
      </p:sp>
      <mc:AlternateContent xmlns:mc="http://schemas.openxmlformats.org/markup-compatibility/2006" xmlns:a14="http://schemas.microsoft.com/office/drawing/2010/main">
        <mc:Choice Requires="a14">
          <p:sp>
            <p:nvSpPr>
              <p:cNvPr id="5" name="矩形 4"/>
              <p:cNvSpPr/>
              <p:nvPr/>
            </p:nvSpPr>
            <p:spPr>
              <a:xfrm>
                <a:off x="721061" y="4792145"/>
                <a:ext cx="4629825"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故</a:t>
                </a:r>
                <a:r>
                  <a:rPr kumimoji="1" lang="zh-CN" altLang="en-US" sz="2800" dirty="0">
                    <a:solidFill>
                      <a:srgbClr val="FF0000"/>
                    </a:solidFill>
                    <a:latin typeface="微软雅黑" panose="020B0503020204020204" pitchFamily="34" charset="-122"/>
                    <a:ea typeface="微软雅黑" panose="020B0503020204020204" pitchFamily="34" charset="-122"/>
                  </a:rPr>
                  <a:t>单原子分子自由度为</a:t>
                </a:r>
                <a14:m>
                  <m:oMath xmlns:m="http://schemas.openxmlformats.org/officeDocument/2006/math">
                    <m:r>
                      <a:rPr lang="en-US" altLang="zh-CN" sz="2800" i="1">
                        <a:solidFill>
                          <a:srgbClr val="FF0000"/>
                        </a:solidFill>
                        <a:latin typeface="Cambria Math" panose="02040503050406030204" pitchFamily="18" charset="0"/>
                      </a:rPr>
                      <m:t>3</m:t>
                    </m:r>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=3</m:t>
                    </m:r>
                  </m:oMath>
                </a14:m>
                <a:r>
                  <a:rPr kumimoji="1" lang="zh-CN" altLang="en-US" sz="2800" dirty="0">
                    <a:solidFill>
                      <a:srgbClr val="0000FF"/>
                    </a:solidFill>
                    <a:latin typeface="微软雅黑" panose="020B0503020204020204" pitchFamily="34" charset="-122"/>
                    <a:ea typeface="微软雅黑" panose="020B0503020204020204" pitchFamily="34" charset="-122"/>
                  </a:rPr>
                  <a:t>），称为</a:t>
                </a:r>
                <a:r>
                  <a:rPr kumimoji="1" lang="zh-CN" altLang="en-US" sz="2800" dirty="0">
                    <a:solidFill>
                      <a:srgbClr val="FF0000"/>
                    </a:solidFill>
                    <a:latin typeface="微软雅黑" panose="020B0503020204020204" pitchFamily="34" charset="-122"/>
                    <a:ea typeface="微软雅黑" panose="020B0503020204020204" pitchFamily="34" charset="-122"/>
                  </a:rPr>
                  <a:t>平动自由度</a:t>
                </a:r>
                <a:r>
                  <a:rPr kumimoji="1" lang="zh-CN" altLang="en-US" sz="2800" dirty="0">
                    <a:solidFill>
                      <a:srgbClr val="0000FF"/>
                    </a:solidFill>
                    <a:latin typeface="微软雅黑" panose="020B0503020204020204" pitchFamily="34" charset="-122"/>
                    <a:ea typeface="微软雅黑" panose="020B0503020204020204" pitchFamily="34" charset="-122"/>
                  </a:rPr>
                  <a:t>，如</a:t>
                </a:r>
                <a14:m>
                  <m:oMath xmlns:m="http://schemas.openxmlformats.org/officeDocument/2006/math">
                    <m:r>
                      <a:rPr kumimoji="1" lang="en-US" altLang="zh-CN" sz="2800" b="0" i="1" smtClean="0">
                        <a:solidFill>
                          <a:srgbClr val="0000FF"/>
                        </a:solidFill>
                        <a:latin typeface="Cambria Math" panose="02040503050406030204" pitchFamily="18" charset="0"/>
                        <a:ea typeface="微软雅黑" panose="020B0503020204020204" pitchFamily="34" charset="-122"/>
                      </a:rPr>
                      <m:t>𝐻𝑒</m:t>
                    </m:r>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r>
                      <a:rPr kumimoji="1" lang="en-US" altLang="zh-CN" sz="2800" b="0" i="1" dirty="0" smtClean="0">
                        <a:solidFill>
                          <a:srgbClr val="0000FF"/>
                        </a:solidFill>
                        <a:latin typeface="Cambria Math" panose="02040503050406030204" pitchFamily="18" charset="0"/>
                        <a:ea typeface="微软雅黑" panose="020B0503020204020204" pitchFamily="34" charset="-122"/>
                      </a:rPr>
                      <m:t>𝑁𝑒</m:t>
                    </m:r>
                  </m:oMath>
                </a14:m>
                <a:r>
                  <a:rPr kumimoji="1" lang="zh-CN" altLang="en-US" sz="2800" dirty="0">
                    <a:solidFill>
                      <a:srgbClr val="0000FF"/>
                    </a:solidFill>
                    <a:latin typeface="微软雅黑" panose="020B0503020204020204" pitchFamily="34" charset="-122"/>
                    <a:ea typeface="微软雅黑" panose="020B0503020204020204" pitchFamily="34" charset="-122"/>
                  </a:rPr>
                  <a:t>等。</a:t>
                </a:r>
              </a:p>
            </p:txBody>
          </p:sp>
        </mc:Choice>
        <mc:Fallback xmlns="">
          <p:sp>
            <p:nvSpPr>
              <p:cNvPr id="5" name="矩形 4"/>
              <p:cNvSpPr>
                <a:spLocks noRot="1" noChangeAspect="1" noMove="1" noResize="1" noEditPoints="1" noAdjustHandles="1" noChangeArrowheads="1" noChangeShapeType="1" noTextEdit="1"/>
              </p:cNvSpPr>
              <p:nvPr/>
            </p:nvSpPr>
            <p:spPr>
              <a:xfrm>
                <a:off x="721061" y="4792145"/>
                <a:ext cx="4629825" cy="1384995"/>
              </a:xfrm>
              <a:prstGeom prst="rect">
                <a:avLst/>
              </a:prstGeom>
              <a:blipFill>
                <a:blip r:embed="rId4"/>
                <a:stretch>
                  <a:fillRect l="-2632" t="-4405" r="-10263"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4" name="组合 33"/>
          <p:cNvGrpSpPr/>
          <p:nvPr/>
        </p:nvGrpSpPr>
        <p:grpSpPr>
          <a:xfrm>
            <a:off x="5771412" y="2844798"/>
            <a:ext cx="4694906" cy="3502353"/>
            <a:chOff x="2667603" y="2538085"/>
            <a:chExt cx="4694906" cy="3502353"/>
          </a:xfrm>
        </p:grpSpPr>
        <p:grpSp>
          <p:nvGrpSpPr>
            <p:cNvPr id="35" name="Group 3"/>
            <p:cNvGrpSpPr>
              <a:grpSpLocks/>
            </p:cNvGrpSpPr>
            <p:nvPr/>
          </p:nvGrpSpPr>
          <p:grpSpPr bwMode="auto">
            <a:xfrm>
              <a:off x="2668271" y="2538413"/>
              <a:ext cx="4694238" cy="3502025"/>
              <a:chOff x="1592" y="1599"/>
              <a:chExt cx="2957" cy="2206"/>
            </a:xfrm>
          </p:grpSpPr>
          <p:sp>
            <p:nvSpPr>
              <p:cNvPr id="42" name="AutoShape 20"/>
              <p:cNvSpPr>
                <a:spLocks noChangeArrowheads="1"/>
              </p:cNvSpPr>
              <p:nvPr/>
            </p:nvSpPr>
            <p:spPr bwMode="auto">
              <a:xfrm>
                <a:off x="1592" y="1599"/>
                <a:ext cx="2957" cy="2206"/>
              </a:xfrm>
              <a:prstGeom prst="roundRect">
                <a:avLst>
                  <a:gd name="adj" fmla="val 16667"/>
                </a:avLst>
              </a:prstGeom>
              <a:solidFill>
                <a:srgbClr val="FFFF00">
                  <a:alpha val="50000"/>
                </a:srgbClr>
              </a:solidFill>
              <a:ln w="9525">
                <a:solidFill>
                  <a:schemeClr val="accent3">
                    <a:lumMod val="20000"/>
                    <a:lumOff val="80000"/>
                  </a:schemeClr>
                </a:solidFill>
                <a:round/>
                <a:headEnd/>
                <a:tailEnd/>
              </a:ln>
            </p:spPr>
            <p:txBody>
              <a:bodyPr wrap="none" anchor="ctr"/>
              <a:lstStyle/>
              <a:p>
                <a:pPr eaLnBrk="1" hangingPunct="1">
                  <a:defRPr/>
                </a:pP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3" name="Line 7"/>
              <p:cNvSpPr>
                <a:spLocks noChangeShapeType="1"/>
              </p:cNvSpPr>
              <p:nvPr/>
            </p:nvSpPr>
            <p:spPr bwMode="auto">
              <a:xfrm flipV="1">
                <a:off x="2674" y="1736"/>
                <a:ext cx="0" cy="1339"/>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Line 8"/>
              <p:cNvSpPr>
                <a:spLocks noChangeShapeType="1"/>
              </p:cNvSpPr>
              <p:nvPr/>
            </p:nvSpPr>
            <p:spPr bwMode="auto">
              <a:xfrm>
                <a:off x="2674" y="3075"/>
                <a:ext cx="1542"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Line 9"/>
              <p:cNvSpPr>
                <a:spLocks noChangeShapeType="1"/>
              </p:cNvSpPr>
              <p:nvPr/>
            </p:nvSpPr>
            <p:spPr bwMode="auto">
              <a:xfrm flipH="1">
                <a:off x="1749" y="3075"/>
                <a:ext cx="925" cy="56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 name="Line 10"/>
              <p:cNvSpPr>
                <a:spLocks noChangeShapeType="1"/>
              </p:cNvSpPr>
              <p:nvPr/>
            </p:nvSpPr>
            <p:spPr bwMode="auto">
              <a:xfrm>
                <a:off x="3342" y="2406"/>
                <a:ext cx="0" cy="875"/>
              </a:xfrm>
              <a:prstGeom prst="line">
                <a:avLst/>
              </a:prstGeom>
              <a:noFill/>
              <a:ln w="28575">
                <a:solidFill>
                  <a:srgbClr val="25854A"/>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7" name="Line 11"/>
              <p:cNvSpPr>
                <a:spLocks noChangeShapeType="1"/>
              </p:cNvSpPr>
              <p:nvPr/>
            </p:nvSpPr>
            <p:spPr bwMode="auto">
              <a:xfrm flipH="1">
                <a:off x="2314" y="3281"/>
                <a:ext cx="1028" cy="0"/>
              </a:xfrm>
              <a:prstGeom prst="line">
                <a:avLst/>
              </a:prstGeom>
              <a:noFill/>
              <a:ln w="28575">
                <a:solidFill>
                  <a:srgbClr val="25854A"/>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Line 12"/>
              <p:cNvSpPr>
                <a:spLocks noChangeShapeType="1"/>
              </p:cNvSpPr>
              <p:nvPr/>
            </p:nvSpPr>
            <p:spPr bwMode="auto">
              <a:xfrm flipV="1">
                <a:off x="3342" y="3075"/>
                <a:ext cx="205" cy="206"/>
              </a:xfrm>
              <a:prstGeom prst="line">
                <a:avLst/>
              </a:prstGeom>
              <a:noFill/>
              <a:ln w="28575">
                <a:solidFill>
                  <a:srgbClr val="25854A"/>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9" name="Oval 15"/>
              <p:cNvSpPr>
                <a:spLocks noChangeArrowheads="1"/>
              </p:cNvSpPr>
              <p:nvPr/>
            </p:nvSpPr>
            <p:spPr bwMode="auto">
              <a:xfrm>
                <a:off x="3243" y="2251"/>
                <a:ext cx="180" cy="156"/>
              </a:xfrm>
              <a:prstGeom prst="ellipse">
                <a:avLst/>
              </a:prstGeom>
              <a:gradFill rotWithShape="1">
                <a:gsLst>
                  <a:gs pos="0">
                    <a:schemeClr val="hlink"/>
                  </a:gs>
                  <a:gs pos="100000">
                    <a:schemeClr val="hlink">
                      <a:gamma/>
                      <a:shade val="46275"/>
                      <a:invGamma/>
                    </a:schemeClr>
                  </a:gs>
                </a:gsLst>
                <a:path path="shape">
                  <a:fillToRect l="50000" t="50000" r="50000" b="50000"/>
                </a:path>
              </a:gradFill>
              <a:ln w="38100">
                <a:solidFill>
                  <a:schemeClr val="hlink"/>
                </a:solidFill>
                <a:round/>
                <a:headEnd/>
                <a:tailEnd/>
              </a:ln>
              <a:effectLst/>
            </p:spPr>
            <p:txBody>
              <a:bodyPr wrap="none" anchor="ctr"/>
              <a:lstStyle/>
              <a:p>
                <a:pPr algn="ctr" eaLnBrk="1" hangingPunct="1">
                  <a:defRPr/>
                </a:pPr>
                <a:endParaRPr lang="zh-CN" altLang="zh-CN" sz="2800" b="1">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36" name="Text Box 27"/>
                <p:cNvSpPr txBox="1">
                  <a:spLocks noChangeArrowheads="1"/>
                </p:cNvSpPr>
                <p:nvPr/>
              </p:nvSpPr>
              <p:spPr bwMode="auto">
                <a:xfrm>
                  <a:off x="2667603" y="5084257"/>
                  <a:ext cx="559320"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𝑥</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22" name="Text Box 27"/>
                <p:cNvSpPr txBox="1">
                  <a:spLocks noRot="1" noChangeAspect="1" noMove="1" noResize="1" noEditPoints="1" noAdjustHandles="1" noChangeArrowheads="1" noChangeShapeType="1" noTextEdit="1"/>
                </p:cNvSpPr>
                <p:nvPr/>
              </p:nvSpPr>
              <p:spPr bwMode="auto">
                <a:xfrm>
                  <a:off x="2667603" y="5084257"/>
                  <a:ext cx="559320" cy="646331"/>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 Box 28"/>
                <p:cNvSpPr txBox="1">
                  <a:spLocks noChangeArrowheads="1"/>
                </p:cNvSpPr>
                <p:nvPr/>
              </p:nvSpPr>
              <p:spPr bwMode="auto">
                <a:xfrm>
                  <a:off x="6796109" y="4514056"/>
                  <a:ext cx="566052"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𝑦</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23" name="Text Box 28"/>
                <p:cNvSpPr txBox="1">
                  <a:spLocks noRot="1" noChangeAspect="1" noMove="1" noResize="1" noEditPoints="1" noAdjustHandles="1" noChangeArrowheads="1" noChangeShapeType="1" noTextEdit="1"/>
                </p:cNvSpPr>
                <p:nvPr/>
              </p:nvSpPr>
              <p:spPr bwMode="auto">
                <a:xfrm>
                  <a:off x="6796109" y="4514056"/>
                  <a:ext cx="566052" cy="646331"/>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Text Box 29"/>
                <p:cNvSpPr txBox="1">
                  <a:spLocks noChangeArrowheads="1"/>
                </p:cNvSpPr>
                <p:nvPr/>
              </p:nvSpPr>
              <p:spPr bwMode="auto">
                <a:xfrm>
                  <a:off x="3953482" y="2538085"/>
                  <a:ext cx="53078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𝑧</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24" name="Text Box 29"/>
                <p:cNvSpPr txBox="1">
                  <a:spLocks noRot="1" noChangeAspect="1" noMove="1" noResize="1" noEditPoints="1" noAdjustHandles="1" noChangeArrowheads="1" noChangeShapeType="1" noTextEdit="1"/>
                </p:cNvSpPr>
                <p:nvPr/>
              </p:nvSpPr>
              <p:spPr bwMode="auto">
                <a:xfrm>
                  <a:off x="3953482" y="2538085"/>
                  <a:ext cx="530786" cy="646331"/>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5024132" y="3045282"/>
                  <a:ext cx="84452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𝐻𝑒</m:t>
                            </m:r>
                          </m:e>
                        </m:d>
                      </m:oMath>
                    </m:oMathPara>
                  </a14:m>
                  <a:endParaRPr lang="zh-CN" altLang="en-US" sz="2800" i="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5024132" y="3045282"/>
                  <a:ext cx="844527"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5626559" y="3412789"/>
                  <a:ext cx="125200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𝑦</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𝑧</m:t>
                            </m:r>
                          </m:e>
                        </m:d>
                      </m:oMath>
                    </m:oMathPara>
                  </a14:m>
                  <a:endParaRPr lang="zh-CN" altLang="en-US" sz="2800" i="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5626559" y="3412789"/>
                  <a:ext cx="1252009"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3944114" y="4577007"/>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27" name="文本框 26"/>
                <p:cNvSpPr txBox="1">
                  <a:spLocks noRot="1" noChangeAspect="1" noMove="1" noResize="1" noEditPoints="1" noAdjustHandles="1" noChangeArrowheads="1" noChangeShapeType="1" noTextEdit="1"/>
                </p:cNvSpPr>
                <p:nvPr/>
              </p:nvSpPr>
              <p:spPr>
                <a:xfrm>
                  <a:off x="3944114" y="4577007"/>
                  <a:ext cx="350224" cy="430887"/>
                </a:xfrm>
                <a:prstGeom prst="rect">
                  <a:avLst/>
                </a:prstGeom>
                <a:blipFill>
                  <a:blip r:embed="rId10"/>
                  <a:stretch>
                    <a:fillRect/>
                  </a:stretch>
                </a:blipFill>
              </p:spPr>
              <p:txBody>
                <a:bodyPr/>
                <a:lstStyle/>
                <a:p>
                  <a:r>
                    <a:rPr lang="zh-CN" altLang="en-US">
                      <a:noFill/>
                    </a:rPr>
                    <a:t> </a:t>
                  </a:r>
                </a:p>
              </p:txBody>
            </p:sp>
          </mc:Fallback>
        </mc:AlternateContent>
      </p:grpSp>
      <p:sp>
        <p:nvSpPr>
          <p:cNvPr id="6" name="矩形 5"/>
          <p:cNvSpPr/>
          <p:nvPr/>
        </p:nvSpPr>
        <p:spPr>
          <a:xfrm>
            <a:off x="721061" y="3664204"/>
            <a:ext cx="474622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可视为质点，确定其空间位置需三个独立坐标</a:t>
            </a:r>
          </a:p>
        </p:txBody>
      </p:sp>
    </p:spTree>
    <p:extLst>
      <p:ext uri="{BB962C8B-B14F-4D97-AF65-F5344CB8AC3E}">
        <p14:creationId xmlns:p14="http://schemas.microsoft.com/office/powerpoint/2010/main" val="392469926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615"/>
                                        </p:tgtEl>
                                        <p:attrNameLst>
                                          <p:attrName>style.visibility</p:attrName>
                                        </p:attrNameLst>
                                      </p:cBhvr>
                                      <p:to>
                                        <p:strVal val="visible"/>
                                      </p:to>
                                    </p:set>
                                    <p:animEffect transition="in" filter="wipe(left)">
                                      <p:cBhvr>
                                        <p:cTn id="17" dur="500"/>
                                        <p:tgtEl>
                                          <p:spTgt spid="246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15" grpId="0"/>
      <p:bldP spid="22" grpId="0"/>
      <p:bldP spid="31" grpId="0"/>
      <p:bldP spid="5" grpId="0"/>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6607570" y="1733154"/>
            <a:ext cx="3848101" cy="4023520"/>
            <a:chOff x="1242696" y="1933735"/>
            <a:chExt cx="3848101" cy="4023520"/>
          </a:xfrm>
        </p:grpSpPr>
        <p:grpSp>
          <p:nvGrpSpPr>
            <p:cNvPr id="2" name="Group 4"/>
            <p:cNvGrpSpPr>
              <a:grpSpLocks/>
            </p:cNvGrpSpPr>
            <p:nvPr/>
          </p:nvGrpSpPr>
          <p:grpSpPr bwMode="auto">
            <a:xfrm>
              <a:off x="1242696" y="2005967"/>
              <a:ext cx="3805238" cy="3951288"/>
              <a:chOff x="639" y="1242"/>
              <a:chExt cx="2397" cy="2489"/>
            </a:xfrm>
          </p:grpSpPr>
          <p:sp>
            <p:nvSpPr>
              <p:cNvPr id="107530" name="AutoShape 26"/>
              <p:cNvSpPr>
                <a:spLocks noChangeArrowheads="1"/>
              </p:cNvSpPr>
              <p:nvPr/>
            </p:nvSpPr>
            <p:spPr bwMode="auto">
              <a:xfrm>
                <a:off x="639" y="1242"/>
                <a:ext cx="2397" cy="2489"/>
              </a:xfrm>
              <a:prstGeom prst="roundRect">
                <a:avLst>
                  <a:gd name="adj" fmla="val 16667"/>
                </a:avLst>
              </a:prstGeom>
              <a:solidFill>
                <a:srgbClr val="FFFF00">
                  <a:alpha val="50000"/>
                </a:srgbClr>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107531" name="Line 6"/>
              <p:cNvSpPr>
                <a:spLocks noChangeShapeType="1"/>
              </p:cNvSpPr>
              <p:nvPr/>
            </p:nvSpPr>
            <p:spPr bwMode="auto">
              <a:xfrm flipV="1">
                <a:off x="1316" y="1351"/>
                <a:ext cx="0" cy="170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07532" name="Line 7"/>
              <p:cNvSpPr>
                <a:spLocks noChangeShapeType="1"/>
              </p:cNvSpPr>
              <p:nvPr/>
            </p:nvSpPr>
            <p:spPr bwMode="auto">
              <a:xfrm>
                <a:off x="1316" y="3054"/>
                <a:ext cx="155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07533" name="Line 8"/>
              <p:cNvSpPr>
                <a:spLocks noChangeShapeType="1"/>
              </p:cNvSpPr>
              <p:nvPr/>
            </p:nvSpPr>
            <p:spPr bwMode="auto">
              <a:xfrm flipH="1">
                <a:off x="762" y="3054"/>
                <a:ext cx="554" cy="47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07534" name="Line 9"/>
              <p:cNvSpPr>
                <a:spLocks noChangeShapeType="1"/>
              </p:cNvSpPr>
              <p:nvPr/>
            </p:nvSpPr>
            <p:spPr bwMode="auto">
              <a:xfrm>
                <a:off x="1818" y="1493"/>
                <a:ext cx="0" cy="1750"/>
              </a:xfrm>
              <a:prstGeom prst="line">
                <a:avLst/>
              </a:prstGeom>
              <a:noFill/>
              <a:ln w="28575">
                <a:solidFill>
                  <a:srgbClr val="25854A"/>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07535" name="Line 10"/>
              <p:cNvSpPr>
                <a:spLocks noChangeShapeType="1"/>
              </p:cNvSpPr>
              <p:nvPr/>
            </p:nvSpPr>
            <p:spPr bwMode="auto">
              <a:xfrm flipH="1">
                <a:off x="1050" y="3243"/>
                <a:ext cx="758" cy="0"/>
              </a:xfrm>
              <a:prstGeom prst="line">
                <a:avLst/>
              </a:prstGeom>
              <a:noFill/>
              <a:ln w="28575">
                <a:solidFill>
                  <a:srgbClr val="25854A"/>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07536" name="Line 11"/>
              <p:cNvSpPr>
                <a:spLocks noChangeShapeType="1"/>
              </p:cNvSpPr>
              <p:nvPr/>
            </p:nvSpPr>
            <p:spPr bwMode="auto">
              <a:xfrm flipV="1">
                <a:off x="1808" y="3054"/>
                <a:ext cx="152" cy="189"/>
              </a:xfrm>
              <a:prstGeom prst="line">
                <a:avLst/>
              </a:prstGeom>
              <a:noFill/>
              <a:ln w="28575">
                <a:solidFill>
                  <a:srgbClr val="25854A"/>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dirty="0">
                  <a:latin typeface="微软雅黑" panose="020B0503020204020204" pitchFamily="34" charset="-122"/>
                  <a:ea typeface="微软雅黑" panose="020B0503020204020204" pitchFamily="34" charset="-122"/>
                </a:endParaRPr>
              </a:p>
            </p:txBody>
          </p:sp>
          <p:sp>
            <p:nvSpPr>
              <p:cNvPr id="107543" name="Oval 18"/>
              <p:cNvSpPr>
                <a:spLocks noChangeArrowheads="1"/>
              </p:cNvSpPr>
              <p:nvPr/>
            </p:nvSpPr>
            <p:spPr bwMode="auto">
              <a:xfrm>
                <a:off x="1610" y="2568"/>
                <a:ext cx="145" cy="143"/>
              </a:xfrm>
              <a:prstGeom prst="ellipse">
                <a:avLst/>
              </a:prstGeom>
              <a:gradFill rotWithShape="1">
                <a:gsLst>
                  <a:gs pos="0">
                    <a:srgbClr val="00CC00"/>
                  </a:gs>
                  <a:gs pos="100000">
                    <a:srgbClr val="005E00"/>
                  </a:gs>
                </a:gsLst>
                <a:path path="shape">
                  <a:fillToRect l="50000" t="50000" r="50000" b="50000"/>
                </a:path>
              </a:gradFill>
              <a:ln w="38100">
                <a:solidFill>
                  <a:srgbClr val="339933"/>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2800" b="1">
                  <a:solidFill>
                    <a:srgbClr val="0000FF"/>
                  </a:solidFill>
                  <a:latin typeface="微软雅黑" panose="020B0503020204020204" pitchFamily="34" charset="-122"/>
                  <a:ea typeface="微软雅黑" panose="020B0503020204020204" pitchFamily="34" charset="-122"/>
                </a:endParaRPr>
              </a:p>
            </p:txBody>
          </p:sp>
          <p:sp>
            <p:nvSpPr>
              <p:cNvPr id="70675" name="Oval 19"/>
              <p:cNvSpPr>
                <a:spLocks noChangeArrowheads="1"/>
              </p:cNvSpPr>
              <p:nvPr/>
            </p:nvSpPr>
            <p:spPr bwMode="auto">
              <a:xfrm>
                <a:off x="2018" y="1842"/>
                <a:ext cx="145" cy="143"/>
              </a:xfrm>
              <a:prstGeom prst="ellipse">
                <a:avLst/>
              </a:prstGeom>
              <a:gradFill rotWithShape="1">
                <a:gsLst>
                  <a:gs pos="0">
                    <a:schemeClr val="hlink"/>
                  </a:gs>
                  <a:gs pos="100000">
                    <a:schemeClr val="hlink">
                      <a:gamma/>
                      <a:shade val="46275"/>
                      <a:invGamma/>
                    </a:schemeClr>
                  </a:gs>
                </a:gsLst>
                <a:path path="shape">
                  <a:fillToRect l="50000" t="50000" r="50000" b="50000"/>
                </a:path>
              </a:gradFill>
              <a:ln w="38100">
                <a:solidFill>
                  <a:srgbClr val="339933"/>
                </a:solidFill>
                <a:round/>
                <a:headEnd/>
                <a:tailEnd/>
              </a:ln>
              <a:effectLst/>
            </p:spPr>
            <p:txBody>
              <a:bodyPr wrap="none" anchor="ctr"/>
              <a:lstStyle/>
              <a:p>
                <a:pPr algn="ctr" eaLnBrk="1" hangingPunct="1">
                  <a:defRPr/>
                </a:pPr>
                <a:endParaRPr lang="zh-CN" altLang="zh-CN" sz="2800" b="1">
                  <a:solidFill>
                    <a:srgbClr val="0000FF"/>
                  </a:solidFill>
                  <a:latin typeface="微软雅黑" panose="020B0503020204020204" pitchFamily="34" charset="-122"/>
                  <a:ea typeface="微软雅黑" panose="020B0503020204020204" pitchFamily="34" charset="-122"/>
                </a:endParaRPr>
              </a:p>
            </p:txBody>
          </p:sp>
          <p:sp>
            <p:nvSpPr>
              <p:cNvPr id="107545" name="Line 20"/>
              <p:cNvSpPr>
                <a:spLocks noChangeShapeType="1"/>
              </p:cNvSpPr>
              <p:nvPr/>
            </p:nvSpPr>
            <p:spPr bwMode="auto">
              <a:xfrm flipV="1">
                <a:off x="1701" y="1979"/>
                <a:ext cx="350" cy="609"/>
              </a:xfrm>
              <a:prstGeom prst="line">
                <a:avLst/>
              </a:prstGeom>
              <a:noFill/>
              <a:ln w="38100">
                <a:solidFill>
                  <a:srgbClr val="000066"/>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07546" name="Line 21"/>
              <p:cNvSpPr>
                <a:spLocks noChangeShapeType="1"/>
              </p:cNvSpPr>
              <p:nvPr/>
            </p:nvSpPr>
            <p:spPr bwMode="auto">
              <a:xfrm flipH="1">
                <a:off x="1791" y="2387"/>
                <a:ext cx="758" cy="0"/>
              </a:xfrm>
              <a:prstGeom prst="line">
                <a:avLst/>
              </a:prstGeom>
              <a:noFill/>
              <a:ln w="28575">
                <a:solidFill>
                  <a:srgbClr val="25854A"/>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07547" name="Arc 22"/>
              <p:cNvSpPr>
                <a:spLocks/>
              </p:cNvSpPr>
              <p:nvPr/>
            </p:nvSpPr>
            <p:spPr bwMode="auto">
              <a:xfrm>
                <a:off x="1866" y="2154"/>
                <a:ext cx="241" cy="242"/>
              </a:xfrm>
              <a:custGeom>
                <a:avLst/>
                <a:gdLst>
                  <a:gd name="T0" fmla="*/ 0 w 21600"/>
                  <a:gd name="T1" fmla="*/ 0 h 22061"/>
                  <a:gd name="T2" fmla="*/ 0 w 21600"/>
                  <a:gd name="T3" fmla="*/ 0 h 22061"/>
                  <a:gd name="T4" fmla="*/ 0 w 21600"/>
                  <a:gd name="T5" fmla="*/ 0 h 22061"/>
                  <a:gd name="T6" fmla="*/ 0 60000 65536"/>
                  <a:gd name="T7" fmla="*/ 0 60000 65536"/>
                  <a:gd name="T8" fmla="*/ 0 60000 65536"/>
                  <a:gd name="T9" fmla="*/ 0 w 21600"/>
                  <a:gd name="T10" fmla="*/ 0 h 22061"/>
                  <a:gd name="T11" fmla="*/ 21600 w 21600"/>
                  <a:gd name="T12" fmla="*/ 22061 h 22061"/>
                </a:gdLst>
                <a:ahLst/>
                <a:cxnLst>
                  <a:cxn ang="T6">
                    <a:pos x="T0" y="T1"/>
                  </a:cxn>
                  <a:cxn ang="T7">
                    <a:pos x="T2" y="T3"/>
                  </a:cxn>
                  <a:cxn ang="T8">
                    <a:pos x="T4" y="T5"/>
                  </a:cxn>
                </a:cxnLst>
                <a:rect l="T9" t="T10" r="T11" b="T12"/>
                <a:pathLst>
                  <a:path w="21600" h="22061" fill="none" extrusionOk="0">
                    <a:moveTo>
                      <a:pt x="9922" y="-1"/>
                    </a:moveTo>
                    <a:cubicBezTo>
                      <a:pt x="17095" y="3709"/>
                      <a:pt x="21600" y="11110"/>
                      <a:pt x="21600" y="19186"/>
                    </a:cubicBezTo>
                    <a:cubicBezTo>
                      <a:pt x="21600" y="20147"/>
                      <a:pt x="21535" y="21107"/>
                      <a:pt x="21407" y="22060"/>
                    </a:cubicBezTo>
                  </a:path>
                  <a:path w="21600" h="22061" stroke="0" extrusionOk="0">
                    <a:moveTo>
                      <a:pt x="9922" y="-1"/>
                    </a:moveTo>
                    <a:cubicBezTo>
                      <a:pt x="17095" y="3709"/>
                      <a:pt x="21600" y="11110"/>
                      <a:pt x="21600" y="19186"/>
                    </a:cubicBezTo>
                    <a:cubicBezTo>
                      <a:pt x="21600" y="20147"/>
                      <a:pt x="21535" y="21107"/>
                      <a:pt x="21407" y="22060"/>
                    </a:cubicBezTo>
                    <a:lnTo>
                      <a:pt x="0" y="19186"/>
                    </a:lnTo>
                    <a:lnTo>
                      <a:pt x="9922" y="-1"/>
                    </a:lnTo>
                    <a:close/>
                  </a:path>
                </a:pathLst>
              </a:custGeom>
              <a:noFill/>
              <a:ln w="3175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07548" name="Arc 23"/>
              <p:cNvSpPr>
                <a:spLocks/>
              </p:cNvSpPr>
              <p:nvPr/>
            </p:nvSpPr>
            <p:spPr bwMode="auto">
              <a:xfrm>
                <a:off x="1806" y="1942"/>
                <a:ext cx="212" cy="237"/>
              </a:xfrm>
              <a:custGeom>
                <a:avLst/>
                <a:gdLst>
                  <a:gd name="T0" fmla="*/ 0 w 19060"/>
                  <a:gd name="T1" fmla="*/ 0 h 21600"/>
                  <a:gd name="T2" fmla="*/ 0 w 19060"/>
                  <a:gd name="T3" fmla="*/ 0 h 21600"/>
                  <a:gd name="T4" fmla="*/ 0 w 19060"/>
                  <a:gd name="T5" fmla="*/ 0 h 21600"/>
                  <a:gd name="T6" fmla="*/ 0 60000 65536"/>
                  <a:gd name="T7" fmla="*/ 0 60000 65536"/>
                  <a:gd name="T8" fmla="*/ 0 60000 65536"/>
                  <a:gd name="T9" fmla="*/ 0 w 19060"/>
                  <a:gd name="T10" fmla="*/ 0 h 21600"/>
                  <a:gd name="T11" fmla="*/ 19060 w 19060"/>
                  <a:gd name="T12" fmla="*/ 21600 h 21600"/>
                </a:gdLst>
                <a:ahLst/>
                <a:cxnLst>
                  <a:cxn ang="T6">
                    <a:pos x="T0" y="T1"/>
                  </a:cxn>
                  <a:cxn ang="T7">
                    <a:pos x="T2" y="T3"/>
                  </a:cxn>
                  <a:cxn ang="T8">
                    <a:pos x="T4" y="T5"/>
                  </a:cxn>
                </a:cxnLst>
                <a:rect l="T9" t="T10" r="T11" b="T12"/>
                <a:pathLst>
                  <a:path w="19060" h="21600" fill="none" extrusionOk="0">
                    <a:moveTo>
                      <a:pt x="-1" y="38"/>
                    </a:moveTo>
                    <a:cubicBezTo>
                      <a:pt x="430" y="12"/>
                      <a:pt x="862" y="-1"/>
                      <a:pt x="1294" y="0"/>
                    </a:cubicBezTo>
                    <a:cubicBezTo>
                      <a:pt x="8386" y="0"/>
                      <a:pt x="15026" y="3481"/>
                      <a:pt x="19060" y="9314"/>
                    </a:cubicBezTo>
                  </a:path>
                  <a:path w="19060" h="21600" stroke="0" extrusionOk="0">
                    <a:moveTo>
                      <a:pt x="-1" y="38"/>
                    </a:moveTo>
                    <a:cubicBezTo>
                      <a:pt x="430" y="12"/>
                      <a:pt x="862" y="-1"/>
                      <a:pt x="1294" y="0"/>
                    </a:cubicBezTo>
                    <a:cubicBezTo>
                      <a:pt x="8386" y="0"/>
                      <a:pt x="15026" y="3481"/>
                      <a:pt x="19060" y="9314"/>
                    </a:cubicBezTo>
                    <a:lnTo>
                      <a:pt x="1294" y="21600"/>
                    </a:lnTo>
                    <a:lnTo>
                      <a:pt x="-1" y="38"/>
                    </a:lnTo>
                    <a:close/>
                  </a:path>
                </a:pathLst>
              </a:custGeom>
              <a:noFill/>
              <a:ln w="3175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30" name="Text Box 27"/>
                <p:cNvSpPr txBox="1">
                  <a:spLocks noChangeArrowheads="1"/>
                </p:cNvSpPr>
                <p:nvPr/>
              </p:nvSpPr>
              <p:spPr bwMode="auto">
                <a:xfrm>
                  <a:off x="1478455" y="5254788"/>
                  <a:ext cx="559320"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𝑥</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30" name="Text Box 27"/>
                <p:cNvSpPr txBox="1">
                  <a:spLocks noRot="1" noChangeAspect="1" noMove="1" noResize="1" noEditPoints="1" noAdjustHandles="1" noChangeArrowheads="1" noChangeShapeType="1" noTextEdit="1"/>
                </p:cNvSpPr>
                <p:nvPr/>
              </p:nvSpPr>
              <p:spPr bwMode="auto">
                <a:xfrm>
                  <a:off x="1478455" y="5254788"/>
                  <a:ext cx="559320" cy="646331"/>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Text Box 28"/>
                <p:cNvSpPr txBox="1">
                  <a:spLocks noChangeArrowheads="1"/>
                </p:cNvSpPr>
                <p:nvPr/>
              </p:nvSpPr>
              <p:spPr bwMode="auto">
                <a:xfrm>
                  <a:off x="4524745" y="4212285"/>
                  <a:ext cx="566052"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𝑦</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31" name="Text Box 28"/>
                <p:cNvSpPr txBox="1">
                  <a:spLocks noRot="1" noChangeAspect="1" noMove="1" noResize="1" noEditPoints="1" noAdjustHandles="1" noChangeArrowheads="1" noChangeShapeType="1" noTextEdit="1"/>
                </p:cNvSpPr>
                <p:nvPr/>
              </p:nvSpPr>
              <p:spPr bwMode="auto">
                <a:xfrm>
                  <a:off x="4524745" y="4212285"/>
                  <a:ext cx="566052" cy="646331"/>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Text Box 29"/>
                <p:cNvSpPr txBox="1">
                  <a:spLocks noChangeArrowheads="1"/>
                </p:cNvSpPr>
                <p:nvPr/>
              </p:nvSpPr>
              <p:spPr bwMode="auto">
                <a:xfrm>
                  <a:off x="2266074" y="1933735"/>
                  <a:ext cx="53078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𝑧</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32" name="Text Box 29"/>
                <p:cNvSpPr txBox="1">
                  <a:spLocks noRot="1" noChangeAspect="1" noMove="1" noResize="1" noEditPoints="1" noAdjustHandles="1" noChangeArrowheads="1" noChangeShapeType="1" noTextEdit="1"/>
                </p:cNvSpPr>
                <p:nvPr/>
              </p:nvSpPr>
              <p:spPr bwMode="auto">
                <a:xfrm>
                  <a:off x="2266074" y="1933735"/>
                  <a:ext cx="530786" cy="646331"/>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1902216" y="4559350"/>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33" name="文本框 32"/>
                <p:cNvSpPr txBox="1">
                  <a:spLocks noRot="1" noChangeAspect="1" noMove="1" noResize="1" noEditPoints="1" noAdjustHandles="1" noChangeArrowheads="1" noChangeShapeType="1" noTextEdit="1"/>
                </p:cNvSpPr>
                <p:nvPr/>
              </p:nvSpPr>
              <p:spPr>
                <a:xfrm>
                  <a:off x="1902216" y="4559350"/>
                  <a:ext cx="35022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3697114" y="2467656"/>
                  <a:ext cx="79085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𝑂</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34" name="文本框 33"/>
                <p:cNvSpPr txBox="1">
                  <a:spLocks noRot="1" noChangeAspect="1" noMove="1" noResize="1" noEditPoints="1" noAdjustHandles="1" noChangeArrowheads="1" noChangeShapeType="1" noTextEdit="1"/>
                </p:cNvSpPr>
                <p:nvPr/>
              </p:nvSpPr>
              <p:spPr>
                <a:xfrm>
                  <a:off x="3697114" y="2467656"/>
                  <a:ext cx="790858"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3142520" y="3854590"/>
                  <a:ext cx="125200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𝑦</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𝑧</m:t>
                            </m:r>
                          </m:e>
                        </m:d>
                      </m:oMath>
                    </m:oMathPara>
                  </a14:m>
                  <a:endParaRPr lang="zh-CN" altLang="en-US" sz="2800" i="1" dirty="0"/>
                </a:p>
              </p:txBody>
            </p:sp>
          </mc:Choice>
          <mc:Fallback xmlns="">
            <p:sp>
              <p:nvSpPr>
                <p:cNvPr id="35" name="文本框 34"/>
                <p:cNvSpPr txBox="1">
                  <a:spLocks noRot="1" noChangeAspect="1" noMove="1" noResize="1" noEditPoints="1" noAdjustHandles="1" noChangeArrowheads="1" noChangeShapeType="1" noTextEdit="1"/>
                </p:cNvSpPr>
                <p:nvPr/>
              </p:nvSpPr>
              <p:spPr>
                <a:xfrm>
                  <a:off x="3142520" y="3854590"/>
                  <a:ext cx="1252009"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 Box 35"/>
                <p:cNvSpPr txBox="1">
                  <a:spLocks noChangeArrowheads="1"/>
                </p:cNvSpPr>
                <p:nvPr/>
              </p:nvSpPr>
              <p:spPr bwMode="auto">
                <a:xfrm rot="400486">
                  <a:off x="3079746" y="2613257"/>
                  <a:ext cx="50334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buNone/>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p>
              </p:txBody>
            </p:sp>
          </mc:Choice>
          <mc:Fallback xmlns="">
            <p:sp>
              <p:nvSpPr>
                <p:cNvPr id="36" name="Text Box 35"/>
                <p:cNvSpPr txBox="1">
                  <a:spLocks noRot="1" noChangeAspect="1" noMove="1" noResize="1" noEditPoints="1" noAdjustHandles="1" noChangeArrowheads="1" noChangeShapeType="1" noTextEdit="1"/>
                </p:cNvSpPr>
                <p:nvPr/>
              </p:nvSpPr>
              <p:spPr bwMode="auto">
                <a:xfrm rot="400486">
                  <a:off x="3079746" y="2613257"/>
                  <a:ext cx="503343" cy="523220"/>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 Box 38"/>
                <p:cNvSpPr txBox="1">
                  <a:spLocks noChangeArrowheads="1"/>
                </p:cNvSpPr>
                <p:nvPr/>
              </p:nvSpPr>
              <p:spPr bwMode="auto">
                <a:xfrm>
                  <a:off x="3496662" y="3248799"/>
                  <a:ext cx="50013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buNone/>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𝛼</m:t>
                        </m:r>
                      </m:oMath>
                    </m:oMathPara>
                  </a14:m>
                  <a:endParaRPr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37" name="Text Box 38"/>
                <p:cNvSpPr txBox="1">
                  <a:spLocks noRot="1" noChangeAspect="1" noMove="1" noResize="1" noEditPoints="1" noAdjustHandles="1" noChangeArrowheads="1" noChangeShapeType="1" noTextEdit="1"/>
                </p:cNvSpPr>
                <p:nvPr/>
              </p:nvSpPr>
              <p:spPr bwMode="auto">
                <a:xfrm>
                  <a:off x="3496662" y="3248799"/>
                  <a:ext cx="500137" cy="52322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38" name="Rectangle 4"/>
          <p:cNvSpPr>
            <a:spLocks noChangeArrowheads="1"/>
          </p:cNvSpPr>
          <p:nvPr/>
        </p:nvSpPr>
        <p:spPr bwMode="auto">
          <a:xfrm>
            <a:off x="595694" y="559353"/>
            <a:ext cx="4063999"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rPr>
              <a:t>2</a:t>
            </a:r>
            <a:r>
              <a:rPr kumimoji="0" lang="zh-CN" altLang="en-US" sz="2800" dirty="0">
                <a:solidFill>
                  <a:srgbClr val="0000FF"/>
                </a:solidFill>
                <a:latin typeface="微软雅黑" panose="020B0503020204020204" pitchFamily="34" charset="-122"/>
                <a:ea typeface="微软雅黑" panose="020B0503020204020204" pitchFamily="34" charset="-122"/>
              </a:rPr>
              <a:t>、刚性双原子分子</a:t>
            </a:r>
          </a:p>
        </p:txBody>
      </p:sp>
      <p:sp>
        <p:nvSpPr>
          <p:cNvPr id="39" name="Rectangle 5"/>
          <p:cNvSpPr>
            <a:spLocks noChangeArrowheads="1"/>
          </p:cNvSpPr>
          <p:nvPr/>
        </p:nvSpPr>
        <p:spPr bwMode="auto">
          <a:xfrm>
            <a:off x="595694" y="1209740"/>
            <a:ext cx="572176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首先确定一个质点的位置需三个独立坐标；</a:t>
            </a:r>
          </a:p>
        </p:txBody>
      </p:sp>
      <p:sp>
        <p:nvSpPr>
          <p:cNvPr id="40" name="Rectangle 6"/>
          <p:cNvSpPr>
            <a:spLocks noChangeArrowheads="1"/>
          </p:cNvSpPr>
          <p:nvPr/>
        </p:nvSpPr>
        <p:spPr bwMode="auto">
          <a:xfrm>
            <a:off x="595694" y="2192479"/>
            <a:ext cx="502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再确定两原子连线的方位；</a:t>
            </a:r>
          </a:p>
        </p:txBody>
      </p:sp>
      <p:sp>
        <p:nvSpPr>
          <p:cNvPr id="41" name="Rectangle 28"/>
          <p:cNvSpPr>
            <a:spLocks noChangeArrowheads="1"/>
          </p:cNvSpPr>
          <p:nvPr/>
        </p:nvSpPr>
        <p:spPr bwMode="auto">
          <a:xfrm>
            <a:off x="595694" y="4365444"/>
            <a:ext cx="572176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方位角只有两个独立</a:t>
            </a:r>
            <a:r>
              <a:rPr kumimoji="1" lang="en-US" altLang="zh-CN" sz="2800" dirty="0">
                <a:solidFill>
                  <a:srgbClr val="0000FF"/>
                </a:solidFill>
                <a:latin typeface="微软雅黑" panose="020B0503020204020204" pitchFamily="34" charset="-122"/>
                <a:ea typeface="微软雅黑" panose="020B0503020204020204" pitchFamily="34" charset="-122"/>
              </a:rPr>
              <a:t>,  </a:t>
            </a:r>
            <a:r>
              <a:rPr kumimoji="1" lang="zh-CN" altLang="en-US" sz="2800" dirty="0">
                <a:solidFill>
                  <a:srgbClr val="0000FF"/>
                </a:solidFill>
                <a:latin typeface="微软雅黑" panose="020B0503020204020204" pitchFamily="34" charset="-122"/>
                <a:ea typeface="微软雅黑" panose="020B0503020204020204" pitchFamily="34" charset="-122"/>
              </a:rPr>
              <a:t>故需两个坐标确定其方位，实际上确定了分子的转动状态，称为</a:t>
            </a:r>
            <a:r>
              <a:rPr kumimoji="1" lang="zh-CN" altLang="en-US" sz="2800" dirty="0">
                <a:solidFill>
                  <a:srgbClr val="FF0000"/>
                </a:solidFill>
                <a:latin typeface="微软雅黑" panose="020B0503020204020204" pitchFamily="34" charset="-122"/>
                <a:ea typeface="微软雅黑" panose="020B0503020204020204" pitchFamily="34" charset="-122"/>
              </a:rPr>
              <a:t>转动自由度</a:t>
            </a:r>
            <a:r>
              <a:rPr kumimoji="1" lang="zh-CN" altLang="en-US" sz="2800" dirty="0">
                <a:solidFill>
                  <a:srgbClr val="0000FF"/>
                </a:solidFill>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44" name="Rectangle 31"/>
              <p:cNvSpPr>
                <a:spLocks noChangeArrowheads="1"/>
              </p:cNvSpPr>
              <p:nvPr/>
            </p:nvSpPr>
            <p:spPr bwMode="auto">
              <a:xfrm>
                <a:off x="595694" y="2750485"/>
                <a:ext cx="5721168"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可用其与三个坐标轴的夹角</a:t>
                </a:r>
                <a14:m>
                  <m:oMath xmlns:m="http://schemas.openxmlformats.org/officeDocument/2006/math">
                    <m:d>
                      <m:dPr>
                        <m:ctrlPr>
                          <a:rPr lang="en-US" altLang="zh-CN" sz="2800" i="1">
                            <a:solidFill>
                              <a:srgbClr val="0000FF"/>
                            </a:solidFill>
                            <a:latin typeface="Cambria Math"/>
                            <a:ea typeface="Cambria Math" panose="02040503050406030204" pitchFamily="18" charset="0"/>
                          </a:rPr>
                        </m:ctrlPr>
                      </m:dPr>
                      <m:e>
                        <m:r>
                          <a:rPr lang="zh-CN" altLang="en-US" sz="2800" i="1" smtClean="0">
                            <a:solidFill>
                              <a:srgbClr val="0000FF"/>
                            </a:solidFill>
                            <a:latin typeface="Cambria Math" panose="02040503050406030204" pitchFamily="18" charset="0"/>
                            <a:ea typeface="Cambria Math" panose="02040503050406030204" pitchFamily="18" charset="0"/>
                          </a:rPr>
                          <m:t>𝛼</m:t>
                        </m:r>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smtClean="0">
                            <a:solidFill>
                              <a:srgbClr val="0000FF"/>
                            </a:solidFill>
                            <a:latin typeface="Cambria Math" panose="02040503050406030204" pitchFamily="18" charset="0"/>
                            <a:ea typeface="Cambria Math" panose="02040503050406030204" pitchFamily="18" charset="0"/>
                          </a:rPr>
                          <m:t>𝛽</m:t>
                        </m:r>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smtClean="0">
                            <a:solidFill>
                              <a:srgbClr val="0000FF"/>
                            </a:solidFill>
                            <a:latin typeface="Cambria Math" panose="02040503050406030204" pitchFamily="18" charset="0"/>
                            <a:ea typeface="Cambria Math" panose="02040503050406030204" pitchFamily="18" charset="0"/>
                          </a:rPr>
                          <m:t>𝛾</m:t>
                        </m:r>
                      </m:e>
                    </m:d>
                  </m:oMath>
                </a14:m>
                <a:r>
                  <a:rPr kumimoji="1" lang="zh-CN" altLang="en-US" sz="2800" dirty="0">
                    <a:solidFill>
                      <a:srgbClr val="0000FF"/>
                    </a:solidFill>
                    <a:latin typeface="微软雅黑" panose="020B0503020204020204" pitchFamily="34" charset="-122"/>
                    <a:ea typeface="微软雅黑" panose="020B0503020204020204" pitchFamily="34" charset="-122"/>
                  </a:rPr>
                  <a:t>来确定，但 </a:t>
                </a:r>
              </a:p>
            </p:txBody>
          </p:sp>
        </mc:Choice>
        <mc:Fallback xmlns="">
          <p:sp>
            <p:nvSpPr>
              <p:cNvPr id="44" name="Rectangle 31"/>
              <p:cNvSpPr>
                <a:spLocks noRot="1" noChangeAspect="1" noMove="1" noResize="1" noEditPoints="1" noAdjustHandles="1" noChangeArrowheads="1" noChangeShapeType="1" noTextEdit="1"/>
              </p:cNvSpPr>
              <p:nvPr/>
            </p:nvSpPr>
            <p:spPr bwMode="auto">
              <a:xfrm>
                <a:off x="595694" y="2750485"/>
                <a:ext cx="5721168" cy="954088"/>
              </a:xfrm>
              <a:prstGeom prst="rect">
                <a:avLst/>
              </a:prstGeom>
              <a:blipFill>
                <a:blip r:embed="rId13"/>
                <a:stretch>
                  <a:fillRect l="-2239" t="-6369"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Rectangle 33"/>
              <p:cNvSpPr>
                <a:spLocks noChangeArrowheads="1"/>
              </p:cNvSpPr>
              <p:nvPr/>
            </p:nvSpPr>
            <p:spPr bwMode="auto">
              <a:xfrm>
                <a:off x="595694" y="5855196"/>
                <a:ext cx="9163709"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FF0000"/>
                    </a:solidFill>
                    <a:latin typeface="微软雅黑" panose="020B0503020204020204" pitchFamily="34" charset="-122"/>
                    <a:ea typeface="微软雅黑" panose="020B0503020204020204" pitchFamily="34" charset="-122"/>
                  </a:rPr>
                  <a:t>刚性双原子分子自由度为</a:t>
                </a:r>
                <a:r>
                  <a:rPr kumimoji="1" lang="en-US" altLang="zh-CN" sz="2800" dirty="0">
                    <a:solidFill>
                      <a:srgbClr val="FF0000"/>
                    </a:solidFill>
                    <a:latin typeface="微软雅黑" panose="020B0503020204020204" pitchFamily="34" charset="-122"/>
                    <a:ea typeface="微软雅黑" panose="020B0503020204020204" pitchFamily="34" charset="-122"/>
                  </a:rPr>
                  <a:t>5</a:t>
                </a:r>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rPr>
                      <m:t>𝑖</m:t>
                    </m:r>
                  </m:oMath>
                </a14:m>
                <a:r>
                  <a:rPr kumimoji="1" lang="en-US" altLang="zh-CN" sz="2800" dirty="0">
                    <a:solidFill>
                      <a:srgbClr val="0000FF"/>
                    </a:solidFill>
                    <a:latin typeface="微软雅黑" panose="020B0503020204020204" pitchFamily="34" charset="-122"/>
                    <a:ea typeface="微软雅黑" panose="020B0503020204020204" pitchFamily="34" charset="-122"/>
                  </a:rPr>
                  <a:t>=5</a:t>
                </a:r>
                <a:r>
                  <a:rPr kumimoji="1" lang="zh-CN" altLang="en-US" sz="2800" dirty="0">
                    <a:solidFill>
                      <a:srgbClr val="0000FF"/>
                    </a:solidFill>
                    <a:latin typeface="微软雅黑" panose="020B0503020204020204" pitchFamily="34" charset="-122"/>
                    <a:ea typeface="微软雅黑" panose="020B0503020204020204" pitchFamily="34" charset="-122"/>
                  </a:rPr>
                  <a:t>）。如</a:t>
                </a:r>
                <a14:m>
                  <m:oMath xmlns:m="http://schemas.openxmlformats.org/officeDocument/2006/math">
                    <m:sSub>
                      <m:sSubPr>
                        <m:ctrlPr>
                          <a:rPr lang="en-US" altLang="zh-CN" sz="2800" i="1" smtClean="0">
                            <a:solidFill>
                              <a:srgbClr val="0000FF"/>
                            </a:solidFill>
                            <a:latin typeface="Cambria Math"/>
                          </a:rPr>
                        </m:ctrlPr>
                      </m:sSubPr>
                      <m:e>
                        <m:r>
                          <a:rPr lang="en-US" altLang="zh-CN" sz="2800" b="0" i="1" smtClean="0">
                            <a:solidFill>
                              <a:srgbClr val="0000FF"/>
                            </a:solidFill>
                            <a:latin typeface="Cambria Math" panose="02040503050406030204" pitchFamily="18" charset="0"/>
                          </a:rPr>
                          <m:t>𝐻</m:t>
                        </m:r>
                      </m:e>
                      <m:sub>
                        <m:r>
                          <a:rPr lang="en-US" altLang="zh-CN" sz="2800" b="0" i="1" smtClean="0">
                            <a:solidFill>
                              <a:srgbClr val="0000FF"/>
                            </a:solidFill>
                            <a:latin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𝑁</m:t>
                        </m:r>
                      </m:e>
                      <m:sub>
                        <m:r>
                          <a:rPr lang="en-US" altLang="zh-CN" sz="2800" i="1">
                            <a:solidFill>
                              <a:srgbClr val="0000FF"/>
                            </a:solidFill>
                            <a:latin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𝑂</m:t>
                        </m:r>
                      </m:e>
                      <m:sub>
                        <m:r>
                          <a:rPr lang="en-US" altLang="zh-CN" sz="2800" i="1">
                            <a:solidFill>
                              <a:srgbClr val="0000FF"/>
                            </a:solidFill>
                            <a:latin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a:t>
                </a:r>
              </a:p>
            </p:txBody>
          </p:sp>
        </mc:Choice>
        <mc:Fallback xmlns="">
          <p:sp>
            <p:nvSpPr>
              <p:cNvPr id="46" name="Rectangle 33"/>
              <p:cNvSpPr>
                <a:spLocks noRot="1" noChangeAspect="1" noMove="1" noResize="1" noEditPoints="1" noAdjustHandles="1" noChangeArrowheads="1" noChangeShapeType="1" noTextEdit="1"/>
              </p:cNvSpPr>
              <p:nvPr/>
            </p:nvSpPr>
            <p:spPr bwMode="auto">
              <a:xfrm>
                <a:off x="595694" y="5855196"/>
                <a:ext cx="9163709" cy="523220"/>
              </a:xfrm>
              <a:prstGeom prst="rect">
                <a:avLst/>
              </a:prstGeom>
              <a:blipFill>
                <a:blip r:embed="rId14"/>
                <a:stretch>
                  <a:fillRect l="-1397"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365740" y="3789388"/>
                <a:ext cx="448885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mn-ea"/>
                            </a:rPr>
                          </m:ctrlPr>
                        </m:funcPr>
                        <m:fName>
                          <m:sSup>
                            <m:sSupPr>
                              <m:ctrlPr>
                                <a:rPr lang="en-US" altLang="zh-CN" sz="2800" i="1" smtClean="0">
                                  <a:solidFill>
                                    <a:srgbClr val="0000FF"/>
                                  </a:solidFill>
                                  <a:latin typeface="Cambria Math"/>
                                  <a:ea typeface="+mn-ea"/>
                                </a:rPr>
                              </m:ctrlPr>
                            </m:sSupPr>
                            <m:e>
                              <m:r>
                                <m:rPr>
                                  <m:sty m:val="p"/>
                                </m:rPr>
                                <a:rPr lang="en-US" altLang="zh-CN" sz="2800" i="0" smtClean="0">
                                  <a:solidFill>
                                    <a:srgbClr val="0000FF"/>
                                  </a:solidFill>
                                  <a:latin typeface="Cambria Math" panose="02040503050406030204" pitchFamily="18" charset="0"/>
                                  <a:ea typeface="+mn-ea"/>
                                </a:rPr>
                                <m:t>cos</m:t>
                              </m:r>
                            </m:e>
                            <m:sup>
                              <m:r>
                                <a:rPr lang="en-US" altLang="zh-CN" sz="2800" b="0" i="1" smtClean="0">
                                  <a:solidFill>
                                    <a:srgbClr val="0000FF"/>
                                  </a:solidFill>
                                  <a:latin typeface="Cambria Math" panose="02040503050406030204" pitchFamily="18" charset="0"/>
                                  <a:ea typeface="+mn-ea"/>
                                </a:rPr>
                                <m:t>2</m:t>
                              </m:r>
                            </m:sup>
                          </m:sSup>
                        </m:fName>
                        <m:e>
                          <m:r>
                            <a:rPr lang="zh-CN" altLang="en-US" sz="2800" i="1" smtClean="0">
                              <a:solidFill>
                                <a:srgbClr val="0000FF"/>
                              </a:solidFill>
                              <a:latin typeface="Cambria Math" panose="02040503050406030204" pitchFamily="18" charset="0"/>
                              <a:ea typeface="+mn-ea"/>
                            </a:rPr>
                            <m:t>𝛼</m:t>
                          </m:r>
                        </m:e>
                      </m:func>
                      <m:r>
                        <a:rPr lang="en-US" altLang="zh-CN" sz="2800" b="0" i="1" smtClean="0">
                          <a:solidFill>
                            <a:srgbClr val="0000FF"/>
                          </a:solidFill>
                          <a:latin typeface="Cambria Math" panose="02040503050406030204" pitchFamily="18" charset="0"/>
                          <a:ea typeface="+mn-ea"/>
                        </a:rPr>
                        <m:t>+</m:t>
                      </m:r>
                      <m:func>
                        <m:funcPr>
                          <m:ctrlPr>
                            <a:rPr lang="en-US" altLang="zh-CN" sz="2800" i="1">
                              <a:solidFill>
                                <a:srgbClr val="0000FF"/>
                              </a:solidFill>
                              <a:latin typeface="Cambria Math"/>
                            </a:rPr>
                          </m:ctrlPr>
                        </m:funcPr>
                        <m:fName>
                          <m:sSup>
                            <m:sSupPr>
                              <m:ctrlPr>
                                <a:rPr lang="en-US" altLang="zh-CN" sz="2800" i="1">
                                  <a:solidFill>
                                    <a:srgbClr val="0000FF"/>
                                  </a:solidFill>
                                  <a:latin typeface="Cambria Math"/>
                                </a:rPr>
                              </m:ctrlPr>
                            </m:sSupPr>
                            <m:e>
                              <m:r>
                                <m:rPr>
                                  <m:sty m:val="p"/>
                                </m:rPr>
                                <a:rPr lang="en-US" altLang="zh-CN" sz="2800">
                                  <a:solidFill>
                                    <a:srgbClr val="0000FF"/>
                                  </a:solidFill>
                                  <a:latin typeface="Cambria Math" panose="02040503050406030204" pitchFamily="18" charset="0"/>
                                </a:rPr>
                                <m:t>cos</m:t>
                              </m:r>
                            </m:e>
                            <m:sup>
                              <m:r>
                                <a:rPr lang="en-US" altLang="zh-CN" sz="2800" i="1">
                                  <a:solidFill>
                                    <a:srgbClr val="0000FF"/>
                                  </a:solidFill>
                                  <a:latin typeface="Cambria Math" panose="02040503050406030204" pitchFamily="18" charset="0"/>
                                </a:rPr>
                                <m:t>2</m:t>
                              </m:r>
                            </m:sup>
                          </m:sSup>
                        </m:fName>
                        <m:e>
                          <m:r>
                            <a:rPr lang="zh-CN" altLang="en-US" sz="2800" i="1" smtClean="0">
                              <a:solidFill>
                                <a:srgbClr val="0000FF"/>
                              </a:solidFill>
                              <a:latin typeface="Cambria Math" panose="02040503050406030204" pitchFamily="18" charset="0"/>
                            </a:rPr>
                            <m:t>𝛽</m:t>
                          </m:r>
                        </m:e>
                      </m:func>
                      <m:r>
                        <a:rPr lang="en-US" altLang="zh-CN" sz="2800" b="0" i="1" smtClean="0">
                          <a:solidFill>
                            <a:srgbClr val="0000FF"/>
                          </a:solidFill>
                          <a:latin typeface="Cambria Math" panose="02040503050406030204" pitchFamily="18" charset="0"/>
                        </a:rPr>
                        <m:t>+</m:t>
                      </m:r>
                      <m:func>
                        <m:funcPr>
                          <m:ctrlPr>
                            <a:rPr lang="en-US" altLang="zh-CN" sz="2800" i="1">
                              <a:solidFill>
                                <a:srgbClr val="0000FF"/>
                              </a:solidFill>
                              <a:latin typeface="Cambria Math"/>
                            </a:rPr>
                          </m:ctrlPr>
                        </m:funcPr>
                        <m:fName>
                          <m:sSup>
                            <m:sSupPr>
                              <m:ctrlPr>
                                <a:rPr lang="en-US" altLang="zh-CN" sz="2800" i="1">
                                  <a:solidFill>
                                    <a:srgbClr val="0000FF"/>
                                  </a:solidFill>
                                  <a:latin typeface="Cambria Math"/>
                                </a:rPr>
                              </m:ctrlPr>
                            </m:sSupPr>
                            <m:e>
                              <m:r>
                                <m:rPr>
                                  <m:sty m:val="p"/>
                                </m:rPr>
                                <a:rPr lang="en-US" altLang="zh-CN" sz="2800">
                                  <a:solidFill>
                                    <a:srgbClr val="0000FF"/>
                                  </a:solidFill>
                                  <a:latin typeface="Cambria Math" panose="02040503050406030204" pitchFamily="18" charset="0"/>
                                </a:rPr>
                                <m:t>cos</m:t>
                              </m:r>
                            </m:e>
                            <m:sup>
                              <m:r>
                                <a:rPr lang="en-US" altLang="zh-CN" sz="2800" i="1">
                                  <a:solidFill>
                                    <a:srgbClr val="0000FF"/>
                                  </a:solidFill>
                                  <a:latin typeface="Cambria Math" panose="02040503050406030204" pitchFamily="18" charset="0"/>
                                </a:rPr>
                                <m:t>2</m:t>
                              </m:r>
                            </m:sup>
                          </m:sSup>
                        </m:fName>
                        <m:e>
                          <m:r>
                            <a:rPr lang="zh-CN" altLang="en-US" sz="2800" i="1" smtClean="0">
                              <a:solidFill>
                                <a:srgbClr val="0000FF"/>
                              </a:solidFill>
                              <a:latin typeface="Cambria Math" panose="02040503050406030204" pitchFamily="18" charset="0"/>
                            </a:rPr>
                            <m:t>𝛾</m:t>
                          </m:r>
                        </m:e>
                      </m:func>
                      <m:r>
                        <a:rPr lang="en-US" altLang="zh-CN" sz="2800" b="0" i="1" smtClean="0">
                          <a:solidFill>
                            <a:srgbClr val="0000FF"/>
                          </a:solidFill>
                          <a:latin typeface="Cambria Math" panose="02040503050406030204" pitchFamily="18" charset="0"/>
                        </a:rPr>
                        <m:t>=1</m:t>
                      </m:r>
                    </m:oMath>
                  </m:oMathPara>
                </a14:m>
                <a:endParaRPr lang="zh-CN" altLang="en-US" sz="2800" dirty="0">
                  <a:solidFill>
                    <a:srgbClr val="0000FF"/>
                  </a:solidFill>
                  <a:latin typeface="+mn-lt"/>
                  <a:ea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365740" y="3789388"/>
                <a:ext cx="4488858" cy="430887"/>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782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wipe(left)">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4" grpId="0"/>
      <p:bldP spid="46"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
          <p:cNvSpPr>
            <a:spLocks noChangeArrowheads="1"/>
          </p:cNvSpPr>
          <p:nvPr/>
        </p:nvSpPr>
        <p:spPr bwMode="auto">
          <a:xfrm>
            <a:off x="594119" y="559353"/>
            <a:ext cx="4063999"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dirty="0">
                <a:solidFill>
                  <a:srgbClr val="0000FF"/>
                </a:solidFill>
                <a:latin typeface="微软雅黑" panose="020B0503020204020204" pitchFamily="34" charset="-122"/>
                <a:ea typeface="微软雅黑" panose="020B0503020204020204" pitchFamily="34" charset="-122"/>
              </a:rPr>
              <a:t>3</a:t>
            </a:r>
            <a:r>
              <a:rPr kumimoji="0" lang="zh-CN" altLang="en-US" sz="2800" dirty="0">
                <a:solidFill>
                  <a:srgbClr val="0000FF"/>
                </a:solidFill>
                <a:latin typeface="微软雅黑" panose="020B0503020204020204" pitchFamily="34" charset="-122"/>
                <a:ea typeface="微软雅黑" panose="020B0503020204020204" pitchFamily="34" charset="-122"/>
              </a:rPr>
              <a:t>、刚性多原子分子</a:t>
            </a:r>
          </a:p>
        </p:txBody>
      </p:sp>
      <p:grpSp>
        <p:nvGrpSpPr>
          <p:cNvPr id="6" name="组合 5"/>
          <p:cNvGrpSpPr/>
          <p:nvPr/>
        </p:nvGrpSpPr>
        <p:grpSpPr>
          <a:xfrm>
            <a:off x="6684336" y="1083228"/>
            <a:ext cx="3848101" cy="3967958"/>
            <a:chOff x="6684336" y="1083228"/>
            <a:chExt cx="3848101" cy="3967958"/>
          </a:xfrm>
        </p:grpSpPr>
        <p:grpSp>
          <p:nvGrpSpPr>
            <p:cNvPr id="72" name="组合 71"/>
            <p:cNvGrpSpPr/>
            <p:nvPr/>
          </p:nvGrpSpPr>
          <p:grpSpPr>
            <a:xfrm>
              <a:off x="6684336" y="1083228"/>
              <a:ext cx="3848101" cy="3967958"/>
              <a:chOff x="1242696" y="1933735"/>
              <a:chExt cx="3848101" cy="3967958"/>
            </a:xfrm>
          </p:grpSpPr>
          <p:grpSp>
            <p:nvGrpSpPr>
              <p:cNvPr id="73" name="Group 4"/>
              <p:cNvGrpSpPr>
                <a:grpSpLocks/>
              </p:cNvGrpSpPr>
              <p:nvPr/>
            </p:nvGrpSpPr>
            <p:grpSpPr bwMode="auto">
              <a:xfrm>
                <a:off x="1242696" y="2080580"/>
                <a:ext cx="3805238" cy="3821113"/>
                <a:chOff x="639" y="1289"/>
                <a:chExt cx="2397" cy="2407"/>
              </a:xfrm>
            </p:grpSpPr>
            <p:sp>
              <p:nvSpPr>
                <p:cNvPr id="82" name="AutoShape 26"/>
                <p:cNvSpPr>
                  <a:spLocks noChangeArrowheads="1"/>
                </p:cNvSpPr>
                <p:nvPr/>
              </p:nvSpPr>
              <p:spPr bwMode="auto">
                <a:xfrm>
                  <a:off x="639" y="1289"/>
                  <a:ext cx="2397" cy="2407"/>
                </a:xfrm>
                <a:prstGeom prst="roundRect">
                  <a:avLst>
                    <a:gd name="adj" fmla="val 16667"/>
                  </a:avLst>
                </a:prstGeom>
                <a:solidFill>
                  <a:srgbClr val="FFFF00">
                    <a:alpha val="50000"/>
                  </a:srgbClr>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83" name="Line 6"/>
                <p:cNvSpPr>
                  <a:spLocks noChangeShapeType="1"/>
                </p:cNvSpPr>
                <p:nvPr/>
              </p:nvSpPr>
              <p:spPr bwMode="auto">
                <a:xfrm flipV="1">
                  <a:off x="1316" y="1351"/>
                  <a:ext cx="0" cy="170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84" name="Line 7"/>
                <p:cNvSpPr>
                  <a:spLocks noChangeShapeType="1"/>
                </p:cNvSpPr>
                <p:nvPr/>
              </p:nvSpPr>
              <p:spPr bwMode="auto">
                <a:xfrm>
                  <a:off x="1316" y="3054"/>
                  <a:ext cx="1558"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85" name="Line 8"/>
                <p:cNvSpPr>
                  <a:spLocks noChangeShapeType="1"/>
                </p:cNvSpPr>
                <p:nvPr/>
              </p:nvSpPr>
              <p:spPr bwMode="auto">
                <a:xfrm flipH="1">
                  <a:off x="762" y="3054"/>
                  <a:ext cx="554" cy="473"/>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86" name="Line 9"/>
                <p:cNvSpPr>
                  <a:spLocks noChangeShapeType="1"/>
                </p:cNvSpPr>
                <p:nvPr/>
              </p:nvSpPr>
              <p:spPr bwMode="auto">
                <a:xfrm>
                  <a:off x="1818" y="1493"/>
                  <a:ext cx="0" cy="1750"/>
                </a:xfrm>
                <a:prstGeom prst="line">
                  <a:avLst/>
                </a:prstGeom>
                <a:noFill/>
                <a:ln w="28575">
                  <a:solidFill>
                    <a:srgbClr val="25854A"/>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87" name="Line 10"/>
                <p:cNvSpPr>
                  <a:spLocks noChangeShapeType="1"/>
                </p:cNvSpPr>
                <p:nvPr/>
              </p:nvSpPr>
              <p:spPr bwMode="auto">
                <a:xfrm flipH="1">
                  <a:off x="1050" y="3243"/>
                  <a:ext cx="758" cy="0"/>
                </a:xfrm>
                <a:prstGeom prst="line">
                  <a:avLst/>
                </a:prstGeom>
                <a:noFill/>
                <a:ln w="28575">
                  <a:solidFill>
                    <a:srgbClr val="25854A"/>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88" name="Line 11"/>
                <p:cNvSpPr>
                  <a:spLocks noChangeShapeType="1"/>
                </p:cNvSpPr>
                <p:nvPr/>
              </p:nvSpPr>
              <p:spPr bwMode="auto">
                <a:xfrm flipV="1">
                  <a:off x="1808" y="3054"/>
                  <a:ext cx="152" cy="189"/>
                </a:xfrm>
                <a:prstGeom prst="line">
                  <a:avLst/>
                </a:prstGeom>
                <a:noFill/>
                <a:ln w="28575">
                  <a:solidFill>
                    <a:srgbClr val="25854A"/>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dirty="0">
                    <a:latin typeface="微软雅黑" panose="020B0503020204020204" pitchFamily="34" charset="-122"/>
                    <a:ea typeface="微软雅黑" panose="020B0503020204020204" pitchFamily="34" charset="-122"/>
                  </a:endParaRPr>
                </a:p>
              </p:txBody>
            </p:sp>
            <p:sp>
              <p:nvSpPr>
                <p:cNvPr id="93" name="Arc 22"/>
                <p:cNvSpPr>
                  <a:spLocks/>
                </p:cNvSpPr>
                <p:nvPr/>
              </p:nvSpPr>
              <p:spPr bwMode="auto">
                <a:xfrm>
                  <a:off x="1924" y="2235"/>
                  <a:ext cx="183" cy="143"/>
                </a:xfrm>
                <a:custGeom>
                  <a:avLst/>
                  <a:gdLst>
                    <a:gd name="T0" fmla="*/ 0 w 21600"/>
                    <a:gd name="T1" fmla="*/ 0 h 22061"/>
                    <a:gd name="T2" fmla="*/ 0 w 21600"/>
                    <a:gd name="T3" fmla="*/ 0 h 22061"/>
                    <a:gd name="T4" fmla="*/ 0 w 21600"/>
                    <a:gd name="T5" fmla="*/ 0 h 22061"/>
                    <a:gd name="T6" fmla="*/ 0 60000 65536"/>
                    <a:gd name="T7" fmla="*/ 0 60000 65536"/>
                    <a:gd name="T8" fmla="*/ 0 60000 65536"/>
                    <a:gd name="T9" fmla="*/ 0 w 21600"/>
                    <a:gd name="T10" fmla="*/ 0 h 22061"/>
                    <a:gd name="T11" fmla="*/ 21600 w 21600"/>
                    <a:gd name="T12" fmla="*/ 22061 h 22061"/>
                  </a:gdLst>
                  <a:ahLst/>
                  <a:cxnLst>
                    <a:cxn ang="T6">
                      <a:pos x="T0" y="T1"/>
                    </a:cxn>
                    <a:cxn ang="T7">
                      <a:pos x="T2" y="T3"/>
                    </a:cxn>
                    <a:cxn ang="T8">
                      <a:pos x="T4" y="T5"/>
                    </a:cxn>
                  </a:cxnLst>
                  <a:rect l="T9" t="T10" r="T11" b="T12"/>
                  <a:pathLst>
                    <a:path w="21600" h="22061" fill="none" extrusionOk="0">
                      <a:moveTo>
                        <a:pt x="9922" y="-1"/>
                      </a:moveTo>
                      <a:cubicBezTo>
                        <a:pt x="17095" y="3709"/>
                        <a:pt x="21600" y="11110"/>
                        <a:pt x="21600" y="19186"/>
                      </a:cubicBezTo>
                      <a:cubicBezTo>
                        <a:pt x="21600" y="20147"/>
                        <a:pt x="21535" y="21107"/>
                        <a:pt x="21407" y="22060"/>
                      </a:cubicBezTo>
                    </a:path>
                    <a:path w="21600" h="22061" stroke="0" extrusionOk="0">
                      <a:moveTo>
                        <a:pt x="9922" y="-1"/>
                      </a:moveTo>
                      <a:cubicBezTo>
                        <a:pt x="17095" y="3709"/>
                        <a:pt x="21600" y="11110"/>
                        <a:pt x="21600" y="19186"/>
                      </a:cubicBezTo>
                      <a:cubicBezTo>
                        <a:pt x="21600" y="20147"/>
                        <a:pt x="21535" y="21107"/>
                        <a:pt x="21407" y="22060"/>
                      </a:cubicBezTo>
                      <a:lnTo>
                        <a:pt x="0" y="19186"/>
                      </a:lnTo>
                      <a:lnTo>
                        <a:pt x="9922" y="-1"/>
                      </a:lnTo>
                      <a:close/>
                    </a:path>
                  </a:pathLst>
                </a:custGeom>
                <a:noFill/>
                <a:ln w="3175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94" name="Arc 23"/>
                <p:cNvSpPr>
                  <a:spLocks/>
                </p:cNvSpPr>
                <p:nvPr/>
              </p:nvSpPr>
              <p:spPr bwMode="auto">
                <a:xfrm>
                  <a:off x="1835" y="2111"/>
                  <a:ext cx="212" cy="237"/>
                </a:xfrm>
                <a:custGeom>
                  <a:avLst/>
                  <a:gdLst>
                    <a:gd name="T0" fmla="*/ 0 w 19060"/>
                    <a:gd name="T1" fmla="*/ 0 h 21600"/>
                    <a:gd name="T2" fmla="*/ 0 w 19060"/>
                    <a:gd name="T3" fmla="*/ 0 h 21600"/>
                    <a:gd name="T4" fmla="*/ 0 w 19060"/>
                    <a:gd name="T5" fmla="*/ 0 h 21600"/>
                    <a:gd name="T6" fmla="*/ 0 60000 65536"/>
                    <a:gd name="T7" fmla="*/ 0 60000 65536"/>
                    <a:gd name="T8" fmla="*/ 0 60000 65536"/>
                    <a:gd name="T9" fmla="*/ 0 w 19060"/>
                    <a:gd name="T10" fmla="*/ 0 h 21600"/>
                    <a:gd name="T11" fmla="*/ 19060 w 19060"/>
                    <a:gd name="T12" fmla="*/ 21600 h 21600"/>
                  </a:gdLst>
                  <a:ahLst/>
                  <a:cxnLst>
                    <a:cxn ang="T6">
                      <a:pos x="T0" y="T1"/>
                    </a:cxn>
                    <a:cxn ang="T7">
                      <a:pos x="T2" y="T3"/>
                    </a:cxn>
                    <a:cxn ang="T8">
                      <a:pos x="T4" y="T5"/>
                    </a:cxn>
                  </a:cxnLst>
                  <a:rect l="T9" t="T10" r="T11" b="T12"/>
                  <a:pathLst>
                    <a:path w="19060" h="21600" fill="none" extrusionOk="0">
                      <a:moveTo>
                        <a:pt x="-1" y="38"/>
                      </a:moveTo>
                      <a:cubicBezTo>
                        <a:pt x="430" y="12"/>
                        <a:pt x="862" y="-1"/>
                        <a:pt x="1294" y="0"/>
                      </a:cubicBezTo>
                      <a:cubicBezTo>
                        <a:pt x="8386" y="0"/>
                        <a:pt x="15026" y="3481"/>
                        <a:pt x="19060" y="9314"/>
                      </a:cubicBezTo>
                    </a:path>
                    <a:path w="19060" h="21600" stroke="0" extrusionOk="0">
                      <a:moveTo>
                        <a:pt x="-1" y="38"/>
                      </a:moveTo>
                      <a:cubicBezTo>
                        <a:pt x="430" y="12"/>
                        <a:pt x="862" y="-1"/>
                        <a:pt x="1294" y="0"/>
                      </a:cubicBezTo>
                      <a:cubicBezTo>
                        <a:pt x="8386" y="0"/>
                        <a:pt x="15026" y="3481"/>
                        <a:pt x="19060" y="9314"/>
                      </a:cubicBezTo>
                      <a:lnTo>
                        <a:pt x="1294" y="21600"/>
                      </a:lnTo>
                      <a:lnTo>
                        <a:pt x="-1" y="38"/>
                      </a:lnTo>
                      <a:close/>
                    </a:path>
                  </a:pathLst>
                </a:custGeom>
                <a:noFill/>
                <a:ln w="31750">
                  <a:solidFill>
                    <a:srgbClr val="00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74" name="Text Box 27"/>
                  <p:cNvSpPr txBox="1">
                    <a:spLocks noChangeArrowheads="1"/>
                  </p:cNvSpPr>
                  <p:nvPr/>
                </p:nvSpPr>
                <p:spPr bwMode="auto">
                  <a:xfrm>
                    <a:off x="1478455" y="5254788"/>
                    <a:ext cx="559320"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𝑥</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4" name="Text Box 27"/>
                  <p:cNvSpPr txBox="1">
                    <a:spLocks noRot="1" noChangeAspect="1" noMove="1" noResize="1" noEditPoints="1" noAdjustHandles="1" noChangeArrowheads="1" noChangeShapeType="1" noTextEdit="1"/>
                  </p:cNvSpPr>
                  <p:nvPr/>
                </p:nvSpPr>
                <p:spPr bwMode="auto">
                  <a:xfrm>
                    <a:off x="1478455" y="5254788"/>
                    <a:ext cx="559320" cy="646331"/>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Text Box 28"/>
                  <p:cNvSpPr txBox="1">
                    <a:spLocks noChangeArrowheads="1"/>
                  </p:cNvSpPr>
                  <p:nvPr/>
                </p:nvSpPr>
                <p:spPr bwMode="auto">
                  <a:xfrm>
                    <a:off x="4524745" y="4212285"/>
                    <a:ext cx="566052"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𝑦</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5" name="Text Box 28"/>
                  <p:cNvSpPr txBox="1">
                    <a:spLocks noRot="1" noChangeAspect="1" noMove="1" noResize="1" noEditPoints="1" noAdjustHandles="1" noChangeArrowheads="1" noChangeShapeType="1" noTextEdit="1"/>
                  </p:cNvSpPr>
                  <p:nvPr/>
                </p:nvSpPr>
                <p:spPr bwMode="auto">
                  <a:xfrm>
                    <a:off x="4524745" y="4212285"/>
                    <a:ext cx="566052" cy="646331"/>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Text Box 29"/>
                  <p:cNvSpPr txBox="1">
                    <a:spLocks noChangeArrowheads="1"/>
                  </p:cNvSpPr>
                  <p:nvPr/>
                </p:nvSpPr>
                <p:spPr bwMode="auto">
                  <a:xfrm>
                    <a:off x="2266074" y="1933735"/>
                    <a:ext cx="530786" cy="6463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Para xmlns:m="http://schemas.openxmlformats.org/officeDocument/2006/math">
                        <m:oMathParaPr>
                          <m:jc m:val="centerGroup"/>
                        </m:oMathParaPr>
                        <m:oMath xmlns:m="http://schemas.openxmlformats.org/officeDocument/2006/math">
                          <m:r>
                            <a:rPr lang="en-US" altLang="zh-CN" sz="3600" i="1">
                              <a:solidFill>
                                <a:srgbClr val="0000FF"/>
                              </a:solidFill>
                              <a:latin typeface="Cambria Math" panose="02040503050406030204" pitchFamily="18" charset="0"/>
                              <a:ea typeface="Cambria Math" panose="02040503050406030204" pitchFamily="18" charset="0"/>
                            </a:rPr>
                            <m:t>𝑧</m:t>
                          </m:r>
                        </m:oMath>
                      </m:oMathPara>
                    </a14:m>
                    <a:endParaRPr kumimoji="0" lang="en-US" altLang="zh-CN" sz="3600" b="1"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6" name="Text Box 29"/>
                  <p:cNvSpPr txBox="1">
                    <a:spLocks noRot="1" noChangeAspect="1" noMove="1" noResize="1" noEditPoints="1" noAdjustHandles="1" noChangeArrowheads="1" noChangeShapeType="1" noTextEdit="1"/>
                  </p:cNvSpPr>
                  <p:nvPr/>
                </p:nvSpPr>
                <p:spPr bwMode="auto">
                  <a:xfrm>
                    <a:off x="2266074" y="1933735"/>
                    <a:ext cx="530786" cy="646331"/>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p:cNvSpPr txBox="1"/>
                  <p:nvPr/>
                </p:nvSpPr>
                <p:spPr>
                  <a:xfrm>
                    <a:off x="1902216" y="4559350"/>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33" name="文本框 32"/>
                  <p:cNvSpPr txBox="1">
                    <a:spLocks noRot="1" noChangeAspect="1" noMove="1" noResize="1" noEditPoints="1" noAdjustHandles="1" noChangeArrowheads="1" noChangeShapeType="1" noTextEdit="1"/>
                  </p:cNvSpPr>
                  <p:nvPr/>
                </p:nvSpPr>
                <p:spPr>
                  <a:xfrm>
                    <a:off x="1902216" y="4559350"/>
                    <a:ext cx="35022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文本框 77"/>
                  <p:cNvSpPr txBox="1"/>
                  <p:nvPr/>
                </p:nvSpPr>
                <p:spPr>
                  <a:xfrm>
                    <a:off x="3697114" y="2467656"/>
                    <a:ext cx="10556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𝑂</m:t>
                              </m:r>
                            </m:e>
                          </m:d>
                        </m:oMath>
                      </m:oMathPara>
                    </a14:m>
                    <a:endParaRPr lang="zh-CN" altLang="en-US" sz="2800" i="1" dirty="0"/>
                  </a:p>
                </p:txBody>
              </p:sp>
            </mc:Choice>
            <mc:Fallback xmlns="">
              <p:sp>
                <p:nvSpPr>
                  <p:cNvPr id="78" name="文本框 77"/>
                  <p:cNvSpPr txBox="1">
                    <a:spLocks noRot="1" noChangeAspect="1" noMove="1" noResize="1" noEditPoints="1" noAdjustHandles="1" noChangeArrowheads="1" noChangeShapeType="1" noTextEdit="1"/>
                  </p:cNvSpPr>
                  <p:nvPr/>
                </p:nvSpPr>
                <p:spPr>
                  <a:xfrm>
                    <a:off x="3697114" y="2467656"/>
                    <a:ext cx="1055674"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p:cNvSpPr txBox="1"/>
                  <p:nvPr/>
                </p:nvSpPr>
                <p:spPr>
                  <a:xfrm>
                    <a:off x="2621446" y="3929239"/>
                    <a:ext cx="125200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𝑦</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𝑧</m:t>
                              </m:r>
                            </m:e>
                          </m:d>
                        </m:oMath>
                      </m:oMathPara>
                    </a14:m>
                    <a:endParaRPr lang="zh-CN" altLang="en-US" sz="2800" i="1" dirty="0"/>
                  </a:p>
                </p:txBody>
              </p:sp>
            </mc:Choice>
            <mc:Fallback xmlns="">
              <p:sp>
                <p:nvSpPr>
                  <p:cNvPr id="79" name="文本框 78"/>
                  <p:cNvSpPr txBox="1">
                    <a:spLocks noRot="1" noChangeAspect="1" noMove="1" noResize="1" noEditPoints="1" noAdjustHandles="1" noChangeArrowheads="1" noChangeShapeType="1" noTextEdit="1"/>
                  </p:cNvSpPr>
                  <p:nvPr/>
                </p:nvSpPr>
                <p:spPr>
                  <a:xfrm>
                    <a:off x="2621446" y="3929239"/>
                    <a:ext cx="1252009"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Text Box 35"/>
                  <p:cNvSpPr txBox="1">
                    <a:spLocks noChangeArrowheads="1"/>
                  </p:cNvSpPr>
                  <p:nvPr/>
                </p:nvSpPr>
                <p:spPr bwMode="auto">
                  <a:xfrm rot="400486">
                    <a:off x="3188138" y="2913859"/>
                    <a:ext cx="50334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buNone/>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p>
                </p:txBody>
              </p:sp>
            </mc:Choice>
            <mc:Fallback xmlns="">
              <p:sp>
                <p:nvSpPr>
                  <p:cNvPr id="80" name="Text Box 35"/>
                  <p:cNvSpPr txBox="1">
                    <a:spLocks noRot="1" noChangeAspect="1" noMove="1" noResize="1" noEditPoints="1" noAdjustHandles="1" noChangeArrowheads="1" noChangeShapeType="1" noTextEdit="1"/>
                  </p:cNvSpPr>
                  <p:nvPr/>
                </p:nvSpPr>
                <p:spPr bwMode="auto">
                  <a:xfrm rot="400486">
                    <a:off x="3188138" y="2913859"/>
                    <a:ext cx="503343" cy="523220"/>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Text Box 38"/>
                  <p:cNvSpPr txBox="1">
                    <a:spLocks noChangeArrowheads="1"/>
                  </p:cNvSpPr>
                  <p:nvPr/>
                </p:nvSpPr>
                <p:spPr bwMode="auto">
                  <a:xfrm>
                    <a:off x="3511369" y="3311795"/>
                    <a:ext cx="50013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buNone/>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𝛼</m:t>
                          </m:r>
                        </m:oMath>
                      </m:oMathPara>
                    </a14:m>
                    <a:endParaRPr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81" name="Text Box 38"/>
                  <p:cNvSpPr txBox="1">
                    <a:spLocks noRot="1" noChangeAspect="1" noMove="1" noResize="1" noEditPoints="1" noAdjustHandles="1" noChangeArrowheads="1" noChangeShapeType="1" noTextEdit="1"/>
                  </p:cNvSpPr>
                  <p:nvPr/>
                </p:nvSpPr>
                <p:spPr bwMode="auto">
                  <a:xfrm>
                    <a:off x="3511369" y="3311795"/>
                    <a:ext cx="500137" cy="52322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95" name="Line 8"/>
            <p:cNvSpPr>
              <a:spLocks noChangeShapeType="1"/>
            </p:cNvSpPr>
            <p:nvPr/>
          </p:nvSpPr>
          <p:spPr bwMode="auto">
            <a:xfrm flipV="1">
              <a:off x="8552222" y="2098861"/>
              <a:ext cx="1219200" cy="876300"/>
            </a:xfrm>
            <a:prstGeom prst="line">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6" name="Line 30"/>
            <p:cNvSpPr>
              <a:spLocks noChangeShapeType="1"/>
            </p:cNvSpPr>
            <p:nvPr/>
          </p:nvSpPr>
          <p:spPr bwMode="auto">
            <a:xfrm flipV="1">
              <a:off x="9542822" y="2098861"/>
              <a:ext cx="228600" cy="1066800"/>
            </a:xfrm>
            <a:prstGeom prst="line">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7" name="Oval 31"/>
            <p:cNvSpPr>
              <a:spLocks noChangeArrowheads="1"/>
            </p:cNvSpPr>
            <p:nvPr/>
          </p:nvSpPr>
          <p:spPr bwMode="auto">
            <a:xfrm rot="19800000">
              <a:off x="8928460" y="1882961"/>
              <a:ext cx="466725" cy="1295400"/>
            </a:xfrm>
            <a:prstGeom prst="ellipse">
              <a:avLst/>
            </a:prstGeom>
            <a:noFill/>
            <a:ln w="28575">
              <a:solidFill>
                <a:srgbClr val="339933"/>
              </a:solidFill>
              <a:prstDash val="lgDash"/>
              <a:round/>
              <a:headEnd/>
              <a:tailEnd/>
            </a:ln>
            <a:effectLst/>
            <a:extLst>
              <a:ext uri="{909E8E84-426E-40DD-AFC4-6F175D3DCCD1}">
                <a14:hiddenFill xmlns:a14="http://schemas.microsoft.com/office/drawing/2010/main">
                  <a:solidFill>
                    <a:srgbClr val="808000"/>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8" name="Line 23"/>
            <p:cNvSpPr>
              <a:spLocks noChangeShapeType="1"/>
            </p:cNvSpPr>
            <p:nvPr/>
          </p:nvSpPr>
          <p:spPr bwMode="auto">
            <a:xfrm flipH="1">
              <a:off x="8552222" y="2968915"/>
              <a:ext cx="1203325" cy="0"/>
            </a:xfrm>
            <a:prstGeom prst="line">
              <a:avLst/>
            </a:prstGeom>
            <a:noFill/>
            <a:ln w="28575">
              <a:solidFill>
                <a:srgbClr val="25854A"/>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1" name="Line 29"/>
            <p:cNvSpPr>
              <a:spLocks noChangeShapeType="1"/>
            </p:cNvSpPr>
            <p:nvPr/>
          </p:nvSpPr>
          <p:spPr bwMode="auto">
            <a:xfrm>
              <a:off x="8584160" y="2987583"/>
              <a:ext cx="990600" cy="152400"/>
            </a:xfrm>
            <a:prstGeom prst="line">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99" name="Oval 18"/>
            <p:cNvSpPr>
              <a:spLocks noChangeArrowheads="1"/>
            </p:cNvSpPr>
            <p:nvPr/>
          </p:nvSpPr>
          <p:spPr bwMode="auto">
            <a:xfrm>
              <a:off x="9407887" y="3038898"/>
              <a:ext cx="230188" cy="227013"/>
            </a:xfrm>
            <a:prstGeom prst="ellipse">
              <a:avLst/>
            </a:prstGeom>
            <a:gradFill rotWithShape="1">
              <a:gsLst>
                <a:gs pos="0">
                  <a:srgbClr val="00CC00"/>
                </a:gs>
                <a:gs pos="100000">
                  <a:srgbClr val="005E00"/>
                </a:gs>
              </a:gsLst>
              <a:path path="shape">
                <a:fillToRect l="50000" t="50000" r="50000" b="50000"/>
              </a:path>
            </a:gradFill>
            <a:ln w="38100">
              <a:solidFill>
                <a:srgbClr val="339933"/>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2800" b="1">
                <a:solidFill>
                  <a:srgbClr val="0000FF"/>
                </a:solidFill>
                <a:latin typeface="微软雅黑" panose="020B0503020204020204" pitchFamily="34" charset="-122"/>
                <a:ea typeface="微软雅黑" panose="020B0503020204020204" pitchFamily="34" charset="-122"/>
              </a:endParaRPr>
            </a:p>
          </p:txBody>
        </p:sp>
        <p:sp>
          <p:nvSpPr>
            <p:cNvPr id="102" name="Oval 19"/>
            <p:cNvSpPr>
              <a:spLocks noChangeArrowheads="1"/>
            </p:cNvSpPr>
            <p:nvPr/>
          </p:nvSpPr>
          <p:spPr bwMode="auto">
            <a:xfrm>
              <a:off x="8443029" y="2867866"/>
              <a:ext cx="230188" cy="227013"/>
            </a:xfrm>
            <a:prstGeom prst="ellipse">
              <a:avLst/>
            </a:prstGeom>
            <a:gradFill rotWithShape="1">
              <a:gsLst>
                <a:gs pos="0">
                  <a:schemeClr val="hlink"/>
                </a:gs>
                <a:gs pos="100000">
                  <a:schemeClr val="hlink">
                    <a:gamma/>
                    <a:shade val="46275"/>
                    <a:invGamma/>
                  </a:schemeClr>
                </a:gs>
              </a:gsLst>
              <a:path path="shape">
                <a:fillToRect l="50000" t="50000" r="50000" b="50000"/>
              </a:path>
            </a:gradFill>
            <a:ln w="38100">
              <a:solidFill>
                <a:srgbClr val="339933"/>
              </a:solidFill>
              <a:round/>
              <a:headEnd/>
              <a:tailEnd/>
            </a:ln>
            <a:effectLst/>
          </p:spPr>
          <p:txBody>
            <a:bodyPr wrap="none" anchor="ctr"/>
            <a:lstStyle/>
            <a:p>
              <a:pPr algn="ctr" eaLnBrk="1" hangingPunct="1">
                <a:defRPr/>
              </a:pPr>
              <a:endParaRPr lang="zh-CN" altLang="zh-CN" sz="2800" b="1">
                <a:solidFill>
                  <a:srgbClr val="0000FF"/>
                </a:solidFill>
                <a:latin typeface="微软雅黑" panose="020B0503020204020204" pitchFamily="34" charset="-122"/>
                <a:ea typeface="微软雅黑" panose="020B0503020204020204" pitchFamily="34" charset="-122"/>
              </a:endParaRPr>
            </a:p>
          </p:txBody>
        </p:sp>
        <p:sp>
          <p:nvSpPr>
            <p:cNvPr id="100" name="Oval 19"/>
            <p:cNvSpPr>
              <a:spLocks noChangeArrowheads="1"/>
            </p:cNvSpPr>
            <p:nvPr/>
          </p:nvSpPr>
          <p:spPr bwMode="auto">
            <a:xfrm>
              <a:off x="9653946" y="1999860"/>
              <a:ext cx="230188" cy="227013"/>
            </a:xfrm>
            <a:prstGeom prst="ellipse">
              <a:avLst/>
            </a:prstGeom>
            <a:gradFill rotWithShape="1">
              <a:gsLst>
                <a:gs pos="0">
                  <a:schemeClr val="hlink"/>
                </a:gs>
                <a:gs pos="100000">
                  <a:schemeClr val="hlink">
                    <a:gamma/>
                    <a:shade val="46275"/>
                    <a:invGamma/>
                  </a:schemeClr>
                </a:gs>
              </a:gsLst>
              <a:path path="shape">
                <a:fillToRect l="50000" t="50000" r="50000" b="50000"/>
              </a:path>
            </a:gradFill>
            <a:ln w="38100">
              <a:solidFill>
                <a:srgbClr val="339933"/>
              </a:solidFill>
              <a:round/>
              <a:headEnd/>
              <a:tailEnd/>
            </a:ln>
            <a:effectLst/>
          </p:spPr>
          <p:txBody>
            <a:bodyPr wrap="none" anchor="ctr"/>
            <a:lstStyle/>
            <a:p>
              <a:pPr algn="ctr" eaLnBrk="1" hangingPunct="1">
                <a:defRPr/>
              </a:pPr>
              <a:endParaRPr lang="zh-CN" altLang="zh-CN" sz="2800" b="1">
                <a:solidFill>
                  <a:srgbClr val="0000FF"/>
                </a:solidFill>
                <a:latin typeface="微软雅黑" panose="020B0503020204020204" pitchFamily="34" charset="-122"/>
                <a:ea typeface="微软雅黑" panose="020B0503020204020204" pitchFamily="34" charset="-122"/>
              </a:endParaRPr>
            </a:p>
          </p:txBody>
        </p:sp>
      </p:grpSp>
      <p:sp>
        <p:nvSpPr>
          <p:cNvPr id="103" name="Rectangle 5"/>
          <p:cNvSpPr>
            <a:spLocks noChangeArrowheads="1"/>
          </p:cNvSpPr>
          <p:nvPr/>
        </p:nvSpPr>
        <p:spPr bwMode="auto">
          <a:xfrm>
            <a:off x="594119" y="1203878"/>
            <a:ext cx="568047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首先确定一个质点的位置需三个独立坐标；</a:t>
            </a:r>
          </a:p>
        </p:txBody>
      </p:sp>
      <p:sp>
        <p:nvSpPr>
          <p:cNvPr id="104" name="Rectangle 6"/>
          <p:cNvSpPr>
            <a:spLocks noChangeArrowheads="1"/>
          </p:cNvSpPr>
          <p:nvPr/>
        </p:nvSpPr>
        <p:spPr bwMode="auto">
          <a:xfrm>
            <a:off x="594119" y="2219646"/>
            <a:ext cx="568007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再确定两原子连线的方位需两个独立坐标；</a:t>
            </a:r>
          </a:p>
        </p:txBody>
      </p:sp>
      <mc:AlternateContent xmlns:mc="http://schemas.openxmlformats.org/markup-compatibility/2006" xmlns:a14="http://schemas.microsoft.com/office/drawing/2010/main">
        <mc:Choice Requires="a14">
          <p:sp>
            <p:nvSpPr>
              <p:cNvPr id="105" name="Rectangle 7"/>
              <p:cNvSpPr>
                <a:spLocks noChangeArrowheads="1"/>
              </p:cNvSpPr>
              <p:nvPr/>
            </p:nvSpPr>
            <p:spPr bwMode="auto">
              <a:xfrm>
                <a:off x="594119" y="4251182"/>
                <a:ext cx="6090217"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FF0000"/>
                    </a:solidFill>
                    <a:latin typeface="微软雅黑" panose="020B0503020204020204" pitchFamily="34" charset="-122"/>
                    <a:ea typeface="微软雅黑" panose="020B0503020204020204" pitchFamily="34" charset="-122"/>
                  </a:rPr>
                  <a:t>刚性多原子分子自由度为</a:t>
                </a:r>
                <a:r>
                  <a:rPr kumimoji="1" lang="en-US" altLang="zh-CN" sz="2800" dirty="0">
                    <a:solidFill>
                      <a:srgbClr val="FF0000"/>
                    </a:solidFill>
                    <a:latin typeface="微软雅黑" panose="020B0503020204020204" pitchFamily="34" charset="-122"/>
                    <a:ea typeface="微软雅黑" panose="020B0503020204020204" pitchFamily="34" charset="-122"/>
                  </a:rPr>
                  <a:t>6</a:t>
                </a:r>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rPr>
                      <m:t>𝑖</m:t>
                    </m:r>
                  </m:oMath>
                </a14:m>
                <a:r>
                  <a:rPr kumimoji="1" lang="en-US" altLang="zh-CN" sz="2800" dirty="0">
                    <a:solidFill>
                      <a:srgbClr val="0000FF"/>
                    </a:solidFill>
                    <a:latin typeface="微软雅黑" panose="020B0503020204020204" pitchFamily="34" charset="-122"/>
                    <a:ea typeface="微软雅黑" panose="020B0503020204020204" pitchFamily="34" charset="-122"/>
                  </a:rPr>
                  <a:t>=6</a:t>
                </a:r>
                <a:r>
                  <a:rPr kumimoji="1" lang="zh-CN" altLang="en-US" sz="2800" dirty="0">
                    <a:solidFill>
                      <a:srgbClr val="0000FF"/>
                    </a:solidFill>
                    <a:latin typeface="微软雅黑" panose="020B0503020204020204" pitchFamily="34" charset="-122"/>
                    <a:ea typeface="微软雅黑" panose="020B0503020204020204" pitchFamily="34" charset="-122"/>
                  </a:rPr>
                  <a:t>）。例</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𝐶</m:t>
                        </m:r>
                        <m:r>
                          <a:rPr lang="en-US" altLang="zh-CN" sz="2800" b="0" i="1" smtClean="0">
                            <a:solidFill>
                              <a:srgbClr val="0000FF"/>
                            </a:solidFill>
                            <a:latin typeface="Cambria Math" panose="02040503050406030204" pitchFamily="18" charset="0"/>
                          </a:rPr>
                          <m:t>𝐻</m:t>
                        </m:r>
                      </m:e>
                      <m:sub>
                        <m:r>
                          <a:rPr lang="en-US" altLang="zh-CN" sz="2800" b="0" i="1" smtClean="0">
                            <a:solidFill>
                              <a:srgbClr val="0000FF"/>
                            </a:solidFill>
                            <a:latin typeface="Cambria Math" panose="02040503050406030204" pitchFamily="18" charset="0"/>
                          </a:rPr>
                          <m:t>4</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rPr>
                      <m:t>𝑁</m:t>
                    </m:r>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𝐻</m:t>
                        </m:r>
                      </m:e>
                      <m:sub>
                        <m:r>
                          <a:rPr lang="en-US" altLang="zh-CN" sz="2800" b="0" i="1" smtClean="0">
                            <a:solidFill>
                              <a:srgbClr val="0000FF"/>
                            </a:solidFill>
                            <a:latin typeface="Cambria Math" panose="02040503050406030204" pitchFamily="18" charset="0"/>
                          </a:rPr>
                          <m:t>3</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800" i="1">
                            <a:solidFill>
                              <a:srgbClr val="0000FF"/>
                            </a:solidFill>
                            <a:latin typeface="Cambria Math"/>
                          </a:rPr>
                        </m:ctrlPr>
                      </m:sSubPr>
                      <m:e>
                        <m:r>
                          <a:rPr lang="en-US" altLang="zh-CN" sz="2800" b="0" i="1" smtClean="0">
                            <a:solidFill>
                              <a:srgbClr val="0000FF"/>
                            </a:solidFill>
                            <a:latin typeface="Cambria Math" panose="02040503050406030204" pitchFamily="18" charset="0"/>
                          </a:rPr>
                          <m:t>𝐶</m:t>
                        </m:r>
                        <m:r>
                          <a:rPr lang="en-US" altLang="zh-CN" sz="2800" i="1">
                            <a:solidFill>
                              <a:srgbClr val="0000FF"/>
                            </a:solidFill>
                            <a:latin typeface="Cambria Math" panose="02040503050406030204" pitchFamily="18" charset="0"/>
                          </a:rPr>
                          <m:t>𝑂</m:t>
                        </m:r>
                      </m:e>
                      <m:sub>
                        <m:r>
                          <a:rPr lang="en-US" altLang="zh-CN" sz="2800" i="1">
                            <a:solidFill>
                              <a:srgbClr val="0000FF"/>
                            </a:solidFill>
                            <a:latin typeface="Cambria Math" panose="02040503050406030204" pitchFamily="18" charset="0"/>
                          </a:rPr>
                          <m:t>2</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a:t>
                </a:r>
              </a:p>
            </p:txBody>
          </p:sp>
        </mc:Choice>
        <mc:Fallback xmlns="">
          <p:sp>
            <p:nvSpPr>
              <p:cNvPr id="105" name="Rectangle 7"/>
              <p:cNvSpPr>
                <a:spLocks noRot="1" noChangeAspect="1" noMove="1" noResize="1" noEditPoints="1" noAdjustHandles="1" noChangeArrowheads="1" noChangeShapeType="1" noTextEdit="1"/>
              </p:cNvSpPr>
              <p:nvPr/>
            </p:nvSpPr>
            <p:spPr bwMode="auto">
              <a:xfrm>
                <a:off x="594119" y="4251182"/>
                <a:ext cx="6090217" cy="954107"/>
              </a:xfrm>
              <a:prstGeom prst="rect">
                <a:avLst/>
              </a:prstGeom>
              <a:blipFill>
                <a:blip r:embed="rId13"/>
                <a:stretch>
                  <a:fillRect l="-2000" t="-6369" r="-2000"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6" name="Rectangle 32"/>
          <p:cNvSpPr>
            <a:spLocks noChangeArrowheads="1"/>
          </p:cNvSpPr>
          <p:nvPr/>
        </p:nvSpPr>
        <p:spPr bwMode="auto">
          <a:xfrm>
            <a:off x="594119" y="3235414"/>
            <a:ext cx="5695949"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最后确定绕两原子连线的转动的角坐标，需一个独立坐标；</a:t>
            </a:r>
          </a:p>
        </p:txBody>
      </p:sp>
      <mc:AlternateContent xmlns:mc="http://schemas.openxmlformats.org/markup-compatibility/2006" xmlns:a14="http://schemas.microsoft.com/office/drawing/2010/main">
        <mc:Choice Requires="a14">
          <p:sp>
            <p:nvSpPr>
              <p:cNvPr id="107" name="Rectangle 33"/>
              <p:cNvSpPr>
                <a:spLocks noChangeArrowheads="1"/>
              </p:cNvSpPr>
              <p:nvPr/>
            </p:nvSpPr>
            <p:spPr bwMode="auto">
              <a:xfrm>
                <a:off x="594119" y="5302496"/>
                <a:ext cx="9879975"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一般地，由</a:t>
                </a:r>
                <a14:m>
                  <m:oMath xmlns:m="http://schemas.openxmlformats.org/officeDocument/2006/math">
                    <m:r>
                      <a:rPr lang="en-US" altLang="zh-CN" sz="2800" i="1">
                        <a:solidFill>
                          <a:srgbClr val="0000FF"/>
                        </a:solidFill>
                        <a:latin typeface="Cambria Math" panose="02040503050406030204" pitchFamily="18" charset="0"/>
                      </a:rPr>
                      <m:t>𝑛</m:t>
                    </m:r>
                  </m:oMath>
                </a14:m>
                <a:r>
                  <a:rPr kumimoji="1" lang="zh-CN" altLang="en-US" sz="2800" dirty="0">
                    <a:solidFill>
                      <a:srgbClr val="0000FF"/>
                    </a:solidFill>
                    <a:latin typeface="微软雅黑" panose="020B0503020204020204" pitchFamily="34" charset="-122"/>
                    <a:ea typeface="微软雅黑" panose="020B0503020204020204" pitchFamily="34" charset="-122"/>
                  </a:rPr>
                  <a:t>个原子构成的非刚性多原子分子，最多有</a:t>
                </a:r>
                <a14:m>
                  <m:oMath xmlns:m="http://schemas.openxmlformats.org/officeDocument/2006/math">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𝑛</m:t>
                    </m:r>
                  </m:oMath>
                </a14:m>
                <a:r>
                  <a:rPr kumimoji="1" lang="zh-CN" altLang="en-US" sz="2800" dirty="0">
                    <a:solidFill>
                      <a:srgbClr val="0000FF"/>
                    </a:solidFill>
                    <a:latin typeface="微软雅黑" panose="020B0503020204020204" pitchFamily="34" charset="-122"/>
                    <a:ea typeface="微软雅黑" panose="020B0503020204020204" pitchFamily="34" charset="-122"/>
                  </a:rPr>
                  <a:t>个自由度，其中</a:t>
                </a:r>
                <a:r>
                  <a:rPr kumimoji="1" lang="en-US" altLang="zh-CN" sz="2800" dirty="0">
                    <a:solidFill>
                      <a:srgbClr val="0000FF"/>
                    </a:solidFill>
                    <a:latin typeface="微软雅黑" panose="020B0503020204020204" pitchFamily="34" charset="-122"/>
                    <a:ea typeface="微软雅黑" panose="020B0503020204020204" pitchFamily="34" charset="-122"/>
                  </a:rPr>
                  <a:t>3</a:t>
                </a:r>
                <a:r>
                  <a:rPr kumimoji="1" lang="zh-CN" altLang="en-US" sz="2800" dirty="0">
                    <a:solidFill>
                      <a:srgbClr val="0000FF"/>
                    </a:solidFill>
                    <a:latin typeface="微软雅黑" panose="020B0503020204020204" pitchFamily="34" charset="-122"/>
                    <a:ea typeface="微软雅黑" panose="020B0503020204020204" pitchFamily="34" charset="-122"/>
                  </a:rPr>
                  <a:t>个平动自由度，</a:t>
                </a:r>
                <a:r>
                  <a:rPr kumimoji="1" lang="en-US" altLang="zh-CN" sz="2800" dirty="0">
                    <a:solidFill>
                      <a:srgbClr val="0000FF"/>
                    </a:solidFill>
                    <a:latin typeface="微软雅黑" panose="020B0503020204020204" pitchFamily="34" charset="-122"/>
                    <a:ea typeface="微软雅黑" panose="020B0503020204020204" pitchFamily="34" charset="-122"/>
                  </a:rPr>
                  <a:t>3</a:t>
                </a:r>
                <a:r>
                  <a:rPr kumimoji="1" lang="zh-CN" altLang="en-US" sz="2800" dirty="0">
                    <a:solidFill>
                      <a:srgbClr val="0000FF"/>
                    </a:solidFill>
                    <a:latin typeface="微软雅黑" panose="020B0503020204020204" pitchFamily="34" charset="-122"/>
                    <a:ea typeface="微软雅黑" panose="020B0503020204020204" pitchFamily="34" charset="-122"/>
                  </a:rPr>
                  <a:t>个转动自由度，（</a:t>
                </a:r>
                <a14:m>
                  <m:oMath xmlns:m="http://schemas.openxmlformats.org/officeDocument/2006/math">
                    <m:r>
                      <a:rPr lang="en-US" altLang="zh-CN" sz="2800" b="0" i="0" smtClean="0">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𝑛</m:t>
                    </m:r>
                    <m:r>
                      <a:rPr lang="en-US" altLang="zh-CN" sz="2800" b="0" i="1" smtClean="0">
                        <a:solidFill>
                          <a:srgbClr val="0000FF"/>
                        </a:solidFill>
                        <a:latin typeface="Cambria Math" panose="02040503050406030204" pitchFamily="18" charset="0"/>
                      </a:rPr>
                      <m:t>−6</m:t>
                    </m:r>
                  </m:oMath>
                </a14:m>
                <a:r>
                  <a:rPr kumimoji="1" lang="zh-CN" altLang="en-US" sz="2800" dirty="0">
                    <a:solidFill>
                      <a:srgbClr val="0000FF"/>
                    </a:solidFill>
                    <a:latin typeface="微软雅黑" panose="020B0503020204020204" pitchFamily="34" charset="-122"/>
                    <a:ea typeface="微软雅黑" panose="020B0503020204020204" pitchFamily="34" charset="-122"/>
                  </a:rPr>
                  <a:t>）个振动自由度。</a:t>
                </a:r>
              </a:p>
            </p:txBody>
          </p:sp>
        </mc:Choice>
        <mc:Fallback xmlns="">
          <p:sp>
            <p:nvSpPr>
              <p:cNvPr id="107" name="Rectangle 33"/>
              <p:cNvSpPr>
                <a:spLocks noRot="1" noChangeAspect="1" noMove="1" noResize="1" noEditPoints="1" noAdjustHandles="1" noChangeArrowheads="1" noChangeShapeType="1" noTextEdit="1"/>
              </p:cNvSpPr>
              <p:nvPr/>
            </p:nvSpPr>
            <p:spPr bwMode="auto">
              <a:xfrm>
                <a:off x="594119" y="5302496"/>
                <a:ext cx="9879975" cy="1384995"/>
              </a:xfrm>
              <a:prstGeom prst="rect">
                <a:avLst/>
              </a:prstGeom>
              <a:blipFill>
                <a:blip r:embed="rId14"/>
                <a:stretch>
                  <a:fillRect l="-1234" t="-4846" r="-1295"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21346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
                                            <p:txEl>
                                              <p:pRg st="0" end="0"/>
                                            </p:txEl>
                                          </p:spTgt>
                                        </p:tgtEl>
                                        <p:attrNameLst>
                                          <p:attrName>style.visibility</p:attrName>
                                        </p:attrNameLst>
                                      </p:cBhvr>
                                      <p:to>
                                        <p:strVal val="visible"/>
                                      </p:to>
                                    </p:set>
                                    <p:animEffect transition="in" filter="wipe(left)">
                                      <p:cBhvr>
                                        <p:cTn id="7" dur="500"/>
                                        <p:tgtEl>
                                          <p:spTgt spid="1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
                                            <p:txEl>
                                              <p:pRg st="0" end="0"/>
                                            </p:txEl>
                                          </p:spTgt>
                                        </p:tgtEl>
                                        <p:attrNameLst>
                                          <p:attrName>style.visibility</p:attrName>
                                        </p:attrNameLst>
                                      </p:cBhvr>
                                      <p:to>
                                        <p:strVal val="visible"/>
                                      </p:to>
                                    </p:set>
                                    <p:animEffect transition="in" filter="wipe(left)">
                                      <p:cBhvr>
                                        <p:cTn id="12" dur="500"/>
                                        <p:tgtEl>
                                          <p:spTgt spid="10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6">
                                            <p:txEl>
                                              <p:pRg st="0" end="0"/>
                                            </p:txEl>
                                          </p:spTgt>
                                        </p:tgtEl>
                                        <p:attrNameLst>
                                          <p:attrName>style.visibility</p:attrName>
                                        </p:attrNameLst>
                                      </p:cBhvr>
                                      <p:to>
                                        <p:strVal val="visible"/>
                                      </p:to>
                                    </p:set>
                                    <p:animEffect transition="in" filter="wipe(left)">
                                      <p:cBhvr>
                                        <p:cTn id="17" dur="500"/>
                                        <p:tgtEl>
                                          <p:spTgt spid="10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5">
                                            <p:txEl>
                                              <p:pRg st="0" end="0"/>
                                            </p:txEl>
                                          </p:spTgt>
                                        </p:tgtEl>
                                        <p:attrNameLst>
                                          <p:attrName>style.visibility</p:attrName>
                                        </p:attrNameLst>
                                      </p:cBhvr>
                                      <p:to>
                                        <p:strVal val="visible"/>
                                      </p:to>
                                    </p:set>
                                    <p:animEffect transition="in" filter="wipe(left)">
                                      <p:cBhvr>
                                        <p:cTn id="22" dur="500"/>
                                        <p:tgtEl>
                                          <p:spTgt spid="105">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7">
                                            <p:txEl>
                                              <p:pRg st="0" end="0"/>
                                            </p:txEl>
                                          </p:spTgt>
                                        </p:tgtEl>
                                        <p:attrNameLst>
                                          <p:attrName>style.visibility</p:attrName>
                                        </p:attrNameLst>
                                      </p:cBhvr>
                                      <p:to>
                                        <p:strVal val="visible"/>
                                      </p:to>
                                    </p:set>
                                    <p:animEffect transition="in" filter="wipe(left)">
                                      <p:cBhvr>
                                        <p:cTn id="27" dur="500"/>
                                        <p:tgtEl>
                                          <p:spTgt spid="1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build="p" autoUpdateAnimBg="0"/>
      <p:bldP spid="104" grpId="0" build="p" autoUpdateAnimBg="0"/>
      <p:bldP spid="105" grpId="0" build="p" autoUpdateAnimBg="0"/>
      <p:bldP spid="106" grpId="0" build="p" autoUpdateAnimBg="0"/>
      <p:bldP spid="107" grpId="0" build="p"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a:grpSpLocks/>
          </p:cNvGrpSpPr>
          <p:nvPr/>
        </p:nvGrpSpPr>
        <p:grpSpPr bwMode="auto">
          <a:xfrm>
            <a:off x="1404814" y="266885"/>
            <a:ext cx="6985000" cy="935038"/>
            <a:chOff x="816" y="269"/>
            <a:chExt cx="4176" cy="589"/>
          </a:xfrm>
        </p:grpSpPr>
        <p:sp>
          <p:nvSpPr>
            <p:cNvPr id="6147" name="Text Box 3"/>
            <p:cNvSpPr txBox="1">
              <a:spLocks noChangeArrowheads="1"/>
            </p:cNvSpPr>
            <p:nvPr/>
          </p:nvSpPr>
          <p:spPr bwMode="auto">
            <a:xfrm>
              <a:off x="3792" y="528"/>
              <a:ext cx="1200" cy="330"/>
            </a:xfrm>
            <a:prstGeom prst="rect">
              <a:avLst/>
            </a:prstGeom>
            <a:gradFill rotWithShape="0">
              <a:gsLst>
                <a:gs pos="0">
                  <a:srgbClr val="FEFCE6"/>
                </a:gs>
                <a:gs pos="50000">
                  <a:srgbClr val="FFFFFF"/>
                </a:gs>
                <a:gs pos="100000">
                  <a:srgbClr val="FEFCE6"/>
                </a:gs>
              </a:gsLst>
              <a:lin ang="5400000" scaled="1"/>
            </a:gradFill>
            <a:ln w="12700">
              <a:solidFill>
                <a:srgbClr val="CC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宏观量</a:t>
              </a:r>
            </a:p>
          </p:txBody>
        </p:sp>
        <p:sp>
          <p:nvSpPr>
            <p:cNvPr id="6148" name="Rectangle 4"/>
            <p:cNvSpPr>
              <a:spLocks noChangeArrowheads="1"/>
            </p:cNvSpPr>
            <p:nvPr/>
          </p:nvSpPr>
          <p:spPr bwMode="auto">
            <a:xfrm>
              <a:off x="816" y="528"/>
              <a:ext cx="1200" cy="330"/>
            </a:xfrm>
            <a:prstGeom prst="rect">
              <a:avLst/>
            </a:prstGeom>
            <a:gradFill rotWithShape="0">
              <a:gsLst>
                <a:gs pos="0">
                  <a:srgbClr val="F4FCE4"/>
                </a:gs>
                <a:gs pos="50000">
                  <a:srgbClr val="FFFFFF"/>
                </a:gs>
                <a:gs pos="100000">
                  <a:srgbClr val="F4FCE4"/>
                </a:gs>
              </a:gsLst>
              <a:lin ang="5400000" scaled="1"/>
            </a:gra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800" dirty="0">
                  <a:solidFill>
                    <a:srgbClr val="0000FF"/>
                  </a:solidFill>
                  <a:latin typeface="微软雅黑" panose="020B0503020204020204" pitchFamily="34" charset="-122"/>
                  <a:ea typeface="微软雅黑" panose="020B0503020204020204" pitchFamily="34" charset="-122"/>
                </a:rPr>
                <a:t>微观量</a:t>
              </a:r>
            </a:p>
          </p:txBody>
        </p:sp>
        <p:sp>
          <p:nvSpPr>
            <p:cNvPr id="6149" name="AutoShape 5"/>
            <p:cNvSpPr>
              <a:spLocks noChangeArrowheads="1"/>
            </p:cNvSpPr>
            <p:nvPr/>
          </p:nvSpPr>
          <p:spPr bwMode="auto">
            <a:xfrm>
              <a:off x="2193" y="626"/>
              <a:ext cx="1488" cy="144"/>
            </a:xfrm>
            <a:prstGeom prst="rightArrow">
              <a:avLst>
                <a:gd name="adj1" fmla="val 55954"/>
                <a:gd name="adj2" fmla="val 304881"/>
              </a:avLst>
            </a:prstGeom>
            <a:gradFill rotWithShape="0">
              <a:gsLst>
                <a:gs pos="0">
                  <a:srgbClr val="5E9EFF"/>
                </a:gs>
                <a:gs pos="20000">
                  <a:srgbClr val="85C2FF"/>
                </a:gs>
                <a:gs pos="35000">
                  <a:srgbClr val="C4D6EB"/>
                </a:gs>
                <a:gs pos="50000">
                  <a:srgbClr val="FFEBFA"/>
                </a:gs>
                <a:gs pos="65000">
                  <a:srgbClr val="C4D6EB"/>
                </a:gs>
                <a:gs pos="80001">
                  <a:srgbClr val="85C2FF"/>
                </a:gs>
                <a:gs pos="100000">
                  <a:srgbClr val="5E9EFF"/>
                </a:gs>
              </a:gsLst>
              <a:lin ang="5400000" scaled="1"/>
            </a:gradFill>
            <a:ln w="2857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6150" name="Text Box 6"/>
            <p:cNvSpPr txBox="1">
              <a:spLocks noChangeArrowheads="1"/>
            </p:cNvSpPr>
            <p:nvPr/>
          </p:nvSpPr>
          <p:spPr bwMode="auto">
            <a:xfrm>
              <a:off x="2351" y="269"/>
              <a:ext cx="1012" cy="327"/>
            </a:xfrm>
            <a:prstGeom prst="rect">
              <a:avLst/>
            </a:prstGeom>
            <a:noFill/>
            <a:ln>
              <a:noFill/>
            </a:ln>
            <a:effectLst/>
            <a:extLst>
              <a:ext uri="{909E8E84-426E-40DD-AFC4-6F175D3DCCD1}">
                <a14:hiddenFill xmlns:a14="http://schemas.microsoft.com/office/drawing/2010/main">
                  <a:solidFill>
                    <a:srgbClr val="EEF4B2"/>
                  </a:solidFill>
                </a14:hiddenFill>
              </a:ext>
              <a:ext uri="{91240B29-F687-4F45-9708-019B960494DF}">
                <a14:hiddenLine xmlns:a14="http://schemas.microsoft.com/office/drawing/2010/main" w="9525">
                  <a:solidFill>
                    <a:srgbClr val="CC66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统计平均</a:t>
              </a:r>
            </a:p>
          </p:txBody>
        </p:sp>
      </p:grpSp>
      <p:sp>
        <p:nvSpPr>
          <p:cNvPr id="6151" name="Text Box 7"/>
          <p:cNvSpPr txBox="1">
            <a:spLocks noChangeArrowheads="1"/>
          </p:cNvSpPr>
          <p:nvPr/>
        </p:nvSpPr>
        <p:spPr bwMode="auto">
          <a:xfrm>
            <a:off x="533400" y="1385278"/>
            <a:ext cx="31242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Clr>
                <a:srgbClr val="0000FF"/>
              </a:buClr>
              <a:buFont typeface="Wingdings" panose="05000000000000000000" pitchFamily="2" charset="2"/>
              <a:buChar char="Ø"/>
            </a:pPr>
            <a:r>
              <a:rPr kumimoji="1" lang="zh-CN" altLang="en-US" sz="2800" dirty="0">
                <a:solidFill>
                  <a:srgbClr val="0000FF"/>
                </a:solidFill>
                <a:latin typeface="微软雅黑" panose="020B0503020204020204" pitchFamily="34" charset="-122"/>
                <a:ea typeface="微软雅黑" panose="020B0503020204020204" pitchFamily="34" charset="-122"/>
              </a:rPr>
              <a:t>研究方法</a:t>
            </a:r>
          </a:p>
        </p:txBody>
      </p:sp>
      <p:sp>
        <p:nvSpPr>
          <p:cNvPr id="6154" name="Text Box 10"/>
          <p:cNvSpPr txBox="1">
            <a:spLocks noChangeArrowheads="1"/>
          </p:cNvSpPr>
          <p:nvPr/>
        </p:nvSpPr>
        <p:spPr bwMode="auto">
          <a:xfrm>
            <a:off x="533399" y="2315552"/>
            <a:ext cx="8727831" cy="163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实验经验总结，给出宏观物体热现象的规律，从能量观点出发，分析研究物态变化过程中热功转换的关系和条件。</a:t>
            </a:r>
            <a:endParaRPr kumimoji="1" lang="en-US" altLang="zh-CN" sz="2800" dirty="0">
              <a:solidFill>
                <a:srgbClr val="0000FF"/>
              </a:solidFill>
              <a:latin typeface="微软雅黑" panose="020B0503020204020204" pitchFamily="34" charset="-122"/>
              <a:ea typeface="微软雅黑" panose="020B0503020204020204" pitchFamily="34" charset="-122"/>
            </a:endParaRPr>
          </a:p>
        </p:txBody>
      </p:sp>
      <p:sp>
        <p:nvSpPr>
          <p:cNvPr id="6157" name="Text Box 13"/>
          <p:cNvSpPr txBox="1">
            <a:spLocks noChangeArrowheads="1"/>
          </p:cNvSpPr>
          <p:nvPr/>
        </p:nvSpPr>
        <p:spPr bwMode="auto">
          <a:xfrm>
            <a:off x="533400" y="4357077"/>
            <a:ext cx="8727830" cy="111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0000"/>
              </a:lnSpc>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研究大量数目的热运动的粒子系统，应用模型假设和统计方法揭示宏观现象的本质。</a:t>
            </a:r>
            <a:endParaRPr kumimoji="1" lang="en-US" altLang="zh-CN" sz="2800" dirty="0">
              <a:solidFill>
                <a:srgbClr val="0000FF"/>
              </a:solidFill>
              <a:latin typeface="微软雅黑" panose="020B0503020204020204" pitchFamily="34" charset="-122"/>
              <a:ea typeface="微软雅黑" panose="020B0503020204020204" pitchFamily="34" charset="-122"/>
            </a:endParaRPr>
          </a:p>
        </p:txBody>
      </p:sp>
      <p:grpSp>
        <p:nvGrpSpPr>
          <p:cNvPr id="6158" name="Group 14"/>
          <p:cNvGrpSpPr>
            <a:grpSpLocks/>
          </p:cNvGrpSpPr>
          <p:nvPr/>
        </p:nvGrpSpPr>
        <p:grpSpPr bwMode="auto">
          <a:xfrm>
            <a:off x="1122999" y="5530239"/>
            <a:ext cx="7391400" cy="860425"/>
            <a:chOff x="576" y="3436"/>
            <a:chExt cx="4656" cy="542"/>
          </a:xfrm>
        </p:grpSpPr>
        <p:sp>
          <p:nvSpPr>
            <p:cNvPr id="6159" name="Rectangle 15"/>
            <p:cNvSpPr>
              <a:spLocks noChangeArrowheads="1"/>
            </p:cNvSpPr>
            <p:nvPr/>
          </p:nvSpPr>
          <p:spPr bwMode="auto">
            <a:xfrm>
              <a:off x="3600" y="3648"/>
              <a:ext cx="1632" cy="330"/>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800">
                  <a:solidFill>
                    <a:srgbClr val="0000FF"/>
                  </a:solidFill>
                  <a:latin typeface="微软雅黑" panose="020B0503020204020204" pitchFamily="34" charset="-122"/>
                  <a:ea typeface="微软雅黑" panose="020B0503020204020204" pitchFamily="34" charset="-122"/>
                </a:rPr>
                <a:t>气体动理论</a:t>
              </a:r>
            </a:p>
          </p:txBody>
        </p:sp>
        <p:sp>
          <p:nvSpPr>
            <p:cNvPr id="6160" name="Rectangle 16"/>
            <p:cNvSpPr>
              <a:spLocks noChangeArrowheads="1"/>
            </p:cNvSpPr>
            <p:nvPr/>
          </p:nvSpPr>
          <p:spPr bwMode="auto">
            <a:xfrm>
              <a:off x="576" y="3648"/>
              <a:ext cx="1104" cy="330"/>
            </a:xfrm>
            <a:prstGeom prst="rect">
              <a:avLst/>
            </a:prstGeom>
            <a:gradFill rotWithShape="0">
              <a:gsLst>
                <a:gs pos="0">
                  <a:srgbClr val="FEE8EF"/>
                </a:gs>
                <a:gs pos="50000">
                  <a:srgbClr val="FFFFFF"/>
                </a:gs>
                <a:gs pos="100000">
                  <a:srgbClr val="FEE8EF"/>
                </a:gs>
              </a:gsLst>
              <a:lin ang="5400000" scaled="1"/>
            </a:gradFill>
            <a:ln w="9525">
              <a:solidFill>
                <a:srgbClr val="D600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2800">
                  <a:solidFill>
                    <a:srgbClr val="0000FF"/>
                  </a:solidFill>
                  <a:latin typeface="微软雅黑" panose="020B0503020204020204" pitchFamily="34" charset="-122"/>
                  <a:ea typeface="微软雅黑" panose="020B0503020204020204" pitchFamily="34" charset="-122"/>
                </a:rPr>
                <a:t>热力学</a:t>
              </a:r>
            </a:p>
          </p:txBody>
        </p:sp>
        <p:sp>
          <p:nvSpPr>
            <p:cNvPr id="6161" name="AutoShape 17"/>
            <p:cNvSpPr>
              <a:spLocks noChangeArrowheads="1"/>
            </p:cNvSpPr>
            <p:nvPr/>
          </p:nvSpPr>
          <p:spPr bwMode="auto">
            <a:xfrm>
              <a:off x="1828" y="3752"/>
              <a:ext cx="1680" cy="144"/>
            </a:xfrm>
            <a:prstGeom prst="leftRightArrow">
              <a:avLst>
                <a:gd name="adj1" fmla="val 33333"/>
                <a:gd name="adj2" fmla="val 219452"/>
              </a:avLst>
            </a:prstGeom>
            <a:gradFill rotWithShape="0">
              <a:gsLst>
                <a:gs pos="0">
                  <a:srgbClr val="FFFF99">
                    <a:gamma/>
                    <a:shade val="46275"/>
                    <a:invGamma/>
                  </a:srgbClr>
                </a:gs>
                <a:gs pos="50000">
                  <a:srgbClr val="FFFF99"/>
                </a:gs>
                <a:gs pos="100000">
                  <a:srgbClr val="FFFF99">
                    <a:gamma/>
                    <a:shade val="46275"/>
                    <a:invGamma/>
                  </a:srgbClr>
                </a:gs>
              </a:gsLst>
              <a:lin ang="5400000" scaled="1"/>
            </a:gradFill>
            <a:ln w="19050">
              <a:solidFill>
                <a:srgbClr val="9966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微软雅黑" panose="020B0503020204020204" pitchFamily="34" charset="-122"/>
                <a:ea typeface="微软雅黑" panose="020B0503020204020204" pitchFamily="34" charset="-122"/>
              </a:endParaRPr>
            </a:p>
          </p:txBody>
        </p:sp>
        <p:sp>
          <p:nvSpPr>
            <p:cNvPr id="6162" name="Text Box 18"/>
            <p:cNvSpPr txBox="1">
              <a:spLocks noChangeArrowheads="1"/>
            </p:cNvSpPr>
            <p:nvPr/>
          </p:nvSpPr>
          <p:spPr bwMode="auto">
            <a:xfrm>
              <a:off x="2167" y="3436"/>
              <a:ext cx="1200" cy="327"/>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952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相辅相成</a:t>
              </a:r>
            </a:p>
          </p:txBody>
        </p:sp>
      </p:grpSp>
      <p:sp>
        <p:nvSpPr>
          <p:cNvPr id="19" name="Text Box 9"/>
          <p:cNvSpPr txBox="1">
            <a:spLocks noChangeArrowheads="1"/>
          </p:cNvSpPr>
          <p:nvPr/>
        </p:nvSpPr>
        <p:spPr bwMode="auto">
          <a:xfrm>
            <a:off x="533400" y="1850415"/>
            <a:ext cx="4419600" cy="519113"/>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00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dirty="0">
                <a:solidFill>
                  <a:srgbClr val="0000FF"/>
                </a:solidFill>
                <a:latin typeface="微软雅黑" panose="020B0503020204020204" pitchFamily="34" charset="-122"/>
                <a:ea typeface="微软雅黑" panose="020B0503020204020204" pitchFamily="34" charset="-122"/>
              </a:rPr>
              <a:t>1.</a:t>
            </a:r>
            <a:r>
              <a:rPr kumimoji="1" lang="zh-CN" altLang="en-US" sz="2800" dirty="0">
                <a:solidFill>
                  <a:srgbClr val="0000FF"/>
                </a:solidFill>
                <a:latin typeface="微软雅黑" panose="020B0503020204020204" pitchFamily="34" charset="-122"/>
                <a:ea typeface="微软雅黑" panose="020B0503020204020204" pitchFamily="34" charset="-122"/>
              </a:rPr>
              <a:t>热力学</a:t>
            </a:r>
            <a:r>
              <a:rPr kumimoji="1" lang="en-US" altLang="zh-CN" sz="2800" dirty="0">
                <a:solidFill>
                  <a:srgbClr val="0000FF"/>
                </a:solidFill>
                <a:latin typeface="微软雅黑" panose="020B0503020204020204" pitchFamily="34" charset="-122"/>
                <a:ea typeface="微软雅黑" panose="020B0503020204020204" pitchFamily="34" charset="-122"/>
              </a:rPr>
              <a:t>——</a:t>
            </a:r>
            <a:r>
              <a:rPr kumimoji="1" lang="zh-CN" altLang="en-US" sz="2800" dirty="0">
                <a:solidFill>
                  <a:srgbClr val="0000FF"/>
                </a:solidFill>
                <a:latin typeface="微软雅黑" panose="020B0503020204020204" pitchFamily="34" charset="-122"/>
                <a:ea typeface="微软雅黑" panose="020B0503020204020204" pitchFamily="34" charset="-122"/>
              </a:rPr>
              <a:t>宏观描述</a:t>
            </a:r>
          </a:p>
        </p:txBody>
      </p:sp>
      <p:sp>
        <p:nvSpPr>
          <p:cNvPr id="20" name="Text Box 12"/>
          <p:cNvSpPr txBox="1">
            <a:spLocks noChangeArrowheads="1"/>
          </p:cNvSpPr>
          <p:nvPr/>
        </p:nvSpPr>
        <p:spPr bwMode="auto">
          <a:xfrm>
            <a:off x="533400" y="3891939"/>
            <a:ext cx="5867400" cy="519113"/>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D600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dirty="0">
                <a:solidFill>
                  <a:srgbClr val="0000FF"/>
                </a:solidFill>
                <a:latin typeface="微软雅黑" panose="020B0503020204020204" pitchFamily="34" charset="-122"/>
                <a:ea typeface="微软雅黑" panose="020B0503020204020204" pitchFamily="34" charset="-122"/>
              </a:rPr>
              <a:t>2.</a:t>
            </a:r>
            <a:r>
              <a:rPr kumimoji="1" lang="zh-CN" altLang="en-US" sz="2800" dirty="0">
                <a:solidFill>
                  <a:srgbClr val="0000FF"/>
                </a:solidFill>
                <a:latin typeface="微软雅黑" panose="020B0503020204020204" pitchFamily="34" charset="-122"/>
                <a:ea typeface="微软雅黑" panose="020B0503020204020204" pitchFamily="34" charset="-122"/>
              </a:rPr>
              <a:t>气体动理论</a:t>
            </a:r>
            <a:r>
              <a:rPr kumimoji="1" lang="en-US" altLang="zh-CN" sz="2800" dirty="0">
                <a:solidFill>
                  <a:srgbClr val="0000FF"/>
                </a:solidFill>
                <a:latin typeface="微软雅黑" panose="020B0503020204020204" pitchFamily="34" charset="-122"/>
                <a:ea typeface="微软雅黑" panose="020B0503020204020204" pitchFamily="34" charset="-122"/>
              </a:rPr>
              <a:t>——</a:t>
            </a:r>
            <a:r>
              <a:rPr kumimoji="1" lang="zh-CN" altLang="en-US" sz="2800" dirty="0">
                <a:solidFill>
                  <a:srgbClr val="0000FF"/>
                </a:solidFill>
                <a:latin typeface="微软雅黑" panose="020B0503020204020204" pitchFamily="34" charset="-122"/>
                <a:ea typeface="微软雅黑" panose="020B0503020204020204" pitchFamily="34" charset="-122"/>
              </a:rPr>
              <a:t>微观描述</a:t>
            </a:r>
          </a:p>
        </p:txBody>
      </p:sp>
    </p:spTree>
    <p:extLst>
      <p:ext uri="{BB962C8B-B14F-4D97-AF65-F5344CB8AC3E}">
        <p14:creationId xmlns:p14="http://schemas.microsoft.com/office/powerpoint/2010/main" val="3177244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left)">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wipe(left)">
                                      <p:cBhvr>
                                        <p:cTn id="12" dur="500"/>
                                        <p:tgtEl>
                                          <p:spTgt spid="6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54"/>
                                        </p:tgtEl>
                                        <p:attrNameLst>
                                          <p:attrName>style.visibility</p:attrName>
                                        </p:attrNameLst>
                                      </p:cBhvr>
                                      <p:to>
                                        <p:strVal val="visible"/>
                                      </p:to>
                                    </p:set>
                                    <p:animEffect transition="in" filter="wipe(left)">
                                      <p:cBhvr>
                                        <p:cTn id="22" dur="500"/>
                                        <p:tgtEl>
                                          <p:spTgt spid="61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157"/>
                                        </p:tgtEl>
                                        <p:attrNameLst>
                                          <p:attrName>style.visibility</p:attrName>
                                        </p:attrNameLst>
                                      </p:cBhvr>
                                      <p:to>
                                        <p:strVal val="visible"/>
                                      </p:to>
                                    </p:set>
                                    <p:animEffect transition="in" filter="wipe(left)">
                                      <p:cBhvr>
                                        <p:cTn id="32" dur="500"/>
                                        <p:tgtEl>
                                          <p:spTgt spid="615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158"/>
                                        </p:tgtEl>
                                        <p:attrNameLst>
                                          <p:attrName>style.visibility</p:attrName>
                                        </p:attrNameLst>
                                      </p:cBhvr>
                                      <p:to>
                                        <p:strVal val="visible"/>
                                      </p:to>
                                    </p:set>
                                    <p:animEffect transition="in" filter="wipe(left)">
                                      <p:cBhvr>
                                        <p:cTn id="37" dur="500"/>
                                        <p:tgtEl>
                                          <p:spTgt spid="6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1" grpId="0"/>
      <p:bldP spid="6154" grpId="0"/>
      <p:bldP spid="6157" grpId="0"/>
      <p:bldP spid="19" grpId="0"/>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46418" y="363221"/>
            <a:ext cx="1873250" cy="1584325"/>
            <a:chOff x="385" y="164"/>
            <a:chExt cx="1180" cy="998"/>
          </a:xfrm>
        </p:grpSpPr>
        <p:sp>
          <p:nvSpPr>
            <p:cNvPr id="111654" name="AutoShape 32"/>
            <p:cNvSpPr>
              <a:spLocks noChangeArrowheads="1"/>
            </p:cNvSpPr>
            <p:nvPr/>
          </p:nvSpPr>
          <p:spPr bwMode="auto">
            <a:xfrm>
              <a:off x="385" y="164"/>
              <a:ext cx="1180" cy="998"/>
            </a:xfrm>
            <a:prstGeom prst="irregularSeal1">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sp>
          <p:nvSpPr>
            <p:cNvPr id="111655" name="Rectangle 4"/>
            <p:cNvSpPr>
              <a:spLocks noChangeArrowheads="1"/>
            </p:cNvSpPr>
            <p:nvPr/>
          </p:nvSpPr>
          <p:spPr bwMode="auto">
            <a:xfrm>
              <a:off x="703" y="482"/>
              <a:ext cx="72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结论</a:t>
              </a:r>
            </a:p>
          </p:txBody>
        </p:sp>
      </p:grpSp>
      <p:grpSp>
        <p:nvGrpSpPr>
          <p:cNvPr id="3" name="Group 4"/>
          <p:cNvGrpSpPr>
            <a:grpSpLocks/>
          </p:cNvGrpSpPr>
          <p:nvPr/>
        </p:nvGrpSpPr>
        <p:grpSpPr bwMode="auto">
          <a:xfrm>
            <a:off x="1298100" y="2747011"/>
            <a:ext cx="7704137" cy="3527425"/>
            <a:chOff x="657" y="1752"/>
            <a:chExt cx="4853" cy="2222"/>
          </a:xfrm>
        </p:grpSpPr>
        <p:sp>
          <p:nvSpPr>
            <p:cNvPr id="111631" name="AutoShape 31" descr="白色大理石"/>
            <p:cNvSpPr>
              <a:spLocks noChangeArrowheads="1"/>
            </p:cNvSpPr>
            <p:nvPr/>
          </p:nvSpPr>
          <p:spPr bwMode="auto">
            <a:xfrm>
              <a:off x="657" y="1752"/>
              <a:ext cx="4853" cy="2222"/>
            </a:xfrm>
            <a:prstGeom prst="roundRect">
              <a:avLst>
                <a:gd name="adj" fmla="val 16667"/>
              </a:avLst>
            </a:prstGeom>
            <a:blipFill dpi="0" rotWithShape="1">
              <a:blip r:embed="rId3"/>
              <a:srcRect/>
              <a:tile tx="0" ty="0" sx="100000" sy="100000" flip="none" algn="tl"/>
            </a:blipFill>
            <a:ln w="9525">
              <a:solidFill>
                <a:schemeClr val="tx1"/>
              </a:solidFill>
              <a:round/>
              <a:headEnd/>
              <a:tailEnd/>
            </a:ln>
            <a:effectLst>
              <a:outerShdw dist="107763" dir="18900000" algn="ctr" rotWithShape="0">
                <a:schemeClr val="bg2">
                  <a:alpha val="50000"/>
                </a:schemeClr>
              </a:outerShdw>
            </a:effec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p:grpSp>
          <p:nvGrpSpPr>
            <p:cNvPr id="111632" name="Group 52"/>
            <p:cNvGrpSpPr>
              <a:grpSpLocks/>
            </p:cNvGrpSpPr>
            <p:nvPr/>
          </p:nvGrpSpPr>
          <p:grpSpPr bwMode="auto">
            <a:xfrm>
              <a:off x="1051" y="1888"/>
              <a:ext cx="4286" cy="1919"/>
              <a:chOff x="915" y="1888"/>
              <a:chExt cx="4286" cy="1919"/>
            </a:xfrm>
          </p:grpSpPr>
          <p:sp>
            <p:nvSpPr>
              <p:cNvPr id="111633" name="Text Box 9"/>
              <p:cNvSpPr txBox="1">
                <a:spLocks noChangeArrowheads="1"/>
              </p:cNvSpPr>
              <p:nvPr/>
            </p:nvSpPr>
            <p:spPr bwMode="auto">
              <a:xfrm>
                <a:off x="929" y="2663"/>
                <a:ext cx="4272"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单原子分子       </a:t>
                </a:r>
                <a:r>
                  <a:rPr kumimoji="0" lang="en-US" altLang="zh-CN" sz="2800" dirty="0">
                    <a:solidFill>
                      <a:srgbClr val="FF0000"/>
                    </a:solidFill>
                    <a:ea typeface="微软雅黑" panose="020B0503020204020204" pitchFamily="34" charset="-122"/>
                    <a:cs typeface="Times New Roman" panose="02020603050405020304" pitchFamily="18" charset="0"/>
                  </a:rPr>
                  <a:t>3               0                3</a:t>
                </a:r>
              </a:p>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双原子分子       </a:t>
                </a:r>
                <a:r>
                  <a:rPr kumimoji="0" lang="en-US" altLang="zh-CN" sz="2800" dirty="0">
                    <a:solidFill>
                      <a:srgbClr val="FF0000"/>
                    </a:solidFill>
                    <a:ea typeface="微软雅黑" panose="020B0503020204020204" pitchFamily="34" charset="-122"/>
                    <a:cs typeface="Times New Roman" panose="02020603050405020304" pitchFamily="18" charset="0"/>
                  </a:rPr>
                  <a:t>3               2                5</a:t>
                </a:r>
              </a:p>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多原子分子       </a:t>
                </a:r>
                <a:r>
                  <a:rPr kumimoji="0" lang="en-US" altLang="zh-CN" sz="2800" dirty="0">
                    <a:solidFill>
                      <a:srgbClr val="FF0000"/>
                    </a:solidFill>
                    <a:ea typeface="微软雅黑" panose="020B0503020204020204" pitchFamily="34" charset="-122"/>
                    <a:cs typeface="Times New Roman" panose="02020603050405020304" pitchFamily="18" charset="0"/>
                  </a:rPr>
                  <a:t>3               3                6</a:t>
                </a:r>
              </a:p>
            </p:txBody>
          </p:sp>
          <p:sp>
            <p:nvSpPr>
              <p:cNvPr id="111634" name="Text Box 10"/>
              <p:cNvSpPr txBox="1">
                <a:spLocks noChangeArrowheads="1"/>
              </p:cNvSpPr>
              <p:nvPr/>
            </p:nvSpPr>
            <p:spPr bwMode="auto">
              <a:xfrm>
                <a:off x="1698" y="1888"/>
                <a:ext cx="24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a:solidFill>
                      <a:srgbClr val="0000FF"/>
                    </a:solidFill>
                    <a:ea typeface="微软雅黑" panose="020B0503020204020204" pitchFamily="34" charset="-122"/>
                    <a:cs typeface="Times New Roman" panose="02020603050405020304" pitchFamily="18" charset="0"/>
                  </a:rPr>
                  <a:t>      </a:t>
                </a:r>
                <a:r>
                  <a:rPr kumimoji="0" lang="zh-CN" altLang="en-US" sz="2800">
                    <a:solidFill>
                      <a:srgbClr val="0000FF"/>
                    </a:solidFill>
                    <a:ea typeface="微软雅黑" panose="020B0503020204020204" pitchFamily="34" charset="-122"/>
                    <a:cs typeface="Times New Roman" panose="02020603050405020304" pitchFamily="18" charset="0"/>
                  </a:rPr>
                  <a:t>刚性分子的自由度</a:t>
                </a:r>
              </a:p>
            </p:txBody>
          </p:sp>
          <p:sp>
            <p:nvSpPr>
              <p:cNvPr id="111638" name="Line 14"/>
              <p:cNvSpPr>
                <a:spLocks noChangeShapeType="1"/>
              </p:cNvSpPr>
              <p:nvPr/>
            </p:nvSpPr>
            <p:spPr bwMode="auto">
              <a:xfrm>
                <a:off x="930" y="2656"/>
                <a:ext cx="4128"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39" name="Line 15"/>
              <p:cNvSpPr>
                <a:spLocks noChangeShapeType="1"/>
              </p:cNvSpPr>
              <p:nvPr/>
            </p:nvSpPr>
            <p:spPr bwMode="auto">
              <a:xfrm>
                <a:off x="930" y="2272"/>
                <a:ext cx="4128"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0" name="Line 16"/>
              <p:cNvSpPr>
                <a:spLocks noChangeShapeType="1"/>
              </p:cNvSpPr>
              <p:nvPr/>
            </p:nvSpPr>
            <p:spPr bwMode="auto">
              <a:xfrm>
                <a:off x="930" y="3760"/>
                <a:ext cx="4128"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1" name="Line 17"/>
              <p:cNvSpPr>
                <a:spLocks noChangeShapeType="1"/>
              </p:cNvSpPr>
              <p:nvPr/>
            </p:nvSpPr>
            <p:spPr bwMode="auto">
              <a:xfrm>
                <a:off x="930" y="3376"/>
                <a:ext cx="4128"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2" name="Line 18"/>
              <p:cNvSpPr>
                <a:spLocks noChangeShapeType="1"/>
              </p:cNvSpPr>
              <p:nvPr/>
            </p:nvSpPr>
            <p:spPr bwMode="auto">
              <a:xfrm>
                <a:off x="930" y="3040"/>
                <a:ext cx="4128" cy="0"/>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3" name="Line 19"/>
              <p:cNvSpPr>
                <a:spLocks noChangeShapeType="1"/>
              </p:cNvSpPr>
              <p:nvPr/>
            </p:nvSpPr>
            <p:spPr bwMode="auto">
              <a:xfrm>
                <a:off x="930" y="2272"/>
                <a:ext cx="0" cy="14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4" name="Line 20"/>
              <p:cNvSpPr>
                <a:spLocks noChangeShapeType="1"/>
              </p:cNvSpPr>
              <p:nvPr/>
            </p:nvSpPr>
            <p:spPr bwMode="auto">
              <a:xfrm>
                <a:off x="2082" y="2272"/>
                <a:ext cx="0" cy="14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5" name="Line 21"/>
              <p:cNvSpPr>
                <a:spLocks noChangeShapeType="1"/>
              </p:cNvSpPr>
              <p:nvPr/>
            </p:nvSpPr>
            <p:spPr bwMode="auto">
              <a:xfrm>
                <a:off x="3107" y="2251"/>
                <a:ext cx="0" cy="14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6" name="Line 22"/>
              <p:cNvSpPr>
                <a:spLocks noChangeShapeType="1"/>
              </p:cNvSpPr>
              <p:nvPr/>
            </p:nvSpPr>
            <p:spPr bwMode="auto">
              <a:xfrm>
                <a:off x="4050" y="2272"/>
                <a:ext cx="0" cy="14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7" name="Line 23"/>
              <p:cNvSpPr>
                <a:spLocks noChangeShapeType="1"/>
              </p:cNvSpPr>
              <p:nvPr/>
            </p:nvSpPr>
            <p:spPr bwMode="auto">
              <a:xfrm>
                <a:off x="5058" y="2272"/>
                <a:ext cx="0" cy="1488"/>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8" name="Line 24"/>
              <p:cNvSpPr>
                <a:spLocks noChangeShapeType="1"/>
              </p:cNvSpPr>
              <p:nvPr/>
            </p:nvSpPr>
            <p:spPr bwMode="auto">
              <a:xfrm>
                <a:off x="930" y="2272"/>
                <a:ext cx="1104" cy="384"/>
              </a:xfrm>
              <a:prstGeom prst="line">
                <a:avLst/>
              </a:prstGeom>
              <a:noFill/>
              <a:ln w="28575">
                <a:solidFill>
                  <a:srgbClr val="0000CC"/>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1649" name="Text Box 25"/>
              <p:cNvSpPr txBox="1">
                <a:spLocks noChangeArrowheads="1"/>
              </p:cNvSpPr>
              <p:nvPr/>
            </p:nvSpPr>
            <p:spPr bwMode="auto">
              <a:xfrm>
                <a:off x="915" y="2388"/>
                <a:ext cx="6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400" dirty="0">
                    <a:solidFill>
                      <a:srgbClr val="0000FF"/>
                    </a:solidFill>
                    <a:ea typeface="微软雅黑" panose="020B0503020204020204" pitchFamily="34" charset="-122"/>
                    <a:cs typeface="Times New Roman" panose="02020603050405020304" pitchFamily="18" charset="0"/>
                  </a:rPr>
                  <a:t>分子</a:t>
                </a:r>
              </a:p>
            </p:txBody>
          </p:sp>
          <p:sp>
            <p:nvSpPr>
              <p:cNvPr id="111650" name="Text Box 26"/>
              <p:cNvSpPr txBox="1">
                <a:spLocks noChangeArrowheads="1"/>
              </p:cNvSpPr>
              <p:nvPr/>
            </p:nvSpPr>
            <p:spPr bwMode="auto">
              <a:xfrm>
                <a:off x="1429" y="2237"/>
                <a:ext cx="81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400" dirty="0">
                    <a:solidFill>
                      <a:srgbClr val="0000FF"/>
                    </a:solidFill>
                    <a:ea typeface="微软雅黑" panose="020B0503020204020204" pitchFamily="34" charset="-122"/>
                    <a:cs typeface="Times New Roman" panose="02020603050405020304" pitchFamily="18" charset="0"/>
                  </a:rPr>
                  <a:t>自由度</a:t>
                </a:r>
              </a:p>
            </p:txBody>
          </p:sp>
          <mc:AlternateContent xmlns:mc="http://schemas.openxmlformats.org/markup-compatibility/2006" xmlns:a14="http://schemas.microsoft.com/office/drawing/2010/main">
            <mc:Choice Requires="a14">
              <p:sp>
                <p:nvSpPr>
                  <p:cNvPr id="111651" name="Text Box 27"/>
                  <p:cNvSpPr txBox="1">
                    <a:spLocks noChangeArrowheads="1"/>
                  </p:cNvSpPr>
                  <p:nvPr/>
                </p:nvSpPr>
                <p:spPr bwMode="auto">
                  <a:xfrm>
                    <a:off x="2213" y="2314"/>
                    <a:ext cx="857"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 xmlns:m="http://schemas.openxmlformats.org/officeDocument/2006/math">
                        <m:r>
                          <a:rPr lang="en-US" altLang="zh-CN" sz="2800" i="1">
                            <a:solidFill>
                              <a:srgbClr val="0000FF"/>
                            </a:solidFill>
                            <a:latin typeface="Cambria Math" panose="02040503050406030204" pitchFamily="18" charset="0"/>
                          </a:rPr>
                          <m:t>𝑡</m:t>
                        </m:r>
                      </m:oMath>
                    </a14:m>
                    <a:r>
                      <a:rPr kumimoji="0" lang="en-US" altLang="zh-CN" sz="2800" dirty="0">
                        <a:solidFill>
                          <a:srgbClr val="0000FF"/>
                        </a:solidFill>
                        <a:ea typeface="微软雅黑" panose="020B0503020204020204" pitchFamily="34" charset="-122"/>
                        <a:cs typeface="Times New Roman" panose="02020603050405020304" pitchFamily="18" charset="0"/>
                      </a:rPr>
                      <a:t>(</a:t>
                    </a:r>
                    <a:r>
                      <a:rPr kumimoji="0" lang="zh-CN" altLang="en-US" sz="2800" dirty="0">
                        <a:solidFill>
                          <a:srgbClr val="0000FF"/>
                        </a:solidFill>
                        <a:ea typeface="微软雅黑" panose="020B0503020204020204" pitchFamily="34" charset="-122"/>
                        <a:cs typeface="Times New Roman" panose="02020603050405020304" pitchFamily="18" charset="0"/>
                      </a:rPr>
                      <a:t>平动</a:t>
                    </a:r>
                    <a:r>
                      <a:rPr kumimoji="0" lang="en-US" altLang="zh-CN" sz="2800" dirty="0">
                        <a:solidFill>
                          <a:srgbClr val="0000FF"/>
                        </a:solidFill>
                        <a:ea typeface="微软雅黑" panose="020B0503020204020204" pitchFamily="34" charset="-122"/>
                        <a:cs typeface="Times New Roman" panose="02020603050405020304" pitchFamily="18" charset="0"/>
                      </a:rPr>
                      <a:t>)</a:t>
                    </a:r>
                    <a:endParaRPr kumimoji="0" lang="zh-CN" altLang="en-US"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111651" name="Text Box 27"/>
                  <p:cNvSpPr txBox="1">
                    <a:spLocks noRot="1" noChangeAspect="1" noMove="1" noResize="1" noEditPoints="1" noAdjustHandles="1" noChangeArrowheads="1" noChangeShapeType="1" noTextEdit="1"/>
                  </p:cNvSpPr>
                  <p:nvPr/>
                </p:nvSpPr>
                <p:spPr bwMode="auto">
                  <a:xfrm>
                    <a:off x="2213" y="2314"/>
                    <a:ext cx="857" cy="330"/>
                  </a:xfrm>
                  <a:prstGeom prst="rect">
                    <a:avLst/>
                  </a:prstGeom>
                  <a:blipFill>
                    <a:blip r:embed="rId4"/>
                    <a:stretch>
                      <a:fillRect t="-12791" r="-2242"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52" name="Text Box 28"/>
                  <p:cNvSpPr txBox="1">
                    <a:spLocks noChangeArrowheads="1"/>
                  </p:cNvSpPr>
                  <p:nvPr/>
                </p:nvSpPr>
                <p:spPr bwMode="auto">
                  <a:xfrm>
                    <a:off x="3156" y="2294"/>
                    <a:ext cx="792"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 xmlns:m="http://schemas.openxmlformats.org/officeDocument/2006/math">
                        <m:r>
                          <a:rPr lang="en-US" altLang="zh-CN" sz="2800" i="1">
                            <a:solidFill>
                              <a:srgbClr val="0000FF"/>
                            </a:solidFill>
                            <a:latin typeface="Cambria Math" panose="02040503050406030204" pitchFamily="18" charset="0"/>
                          </a:rPr>
                          <m:t>𝑟</m:t>
                        </m:r>
                      </m:oMath>
                    </a14:m>
                    <a:r>
                      <a:rPr kumimoji="0" lang="en-US" altLang="zh-CN" sz="2800" dirty="0">
                        <a:solidFill>
                          <a:srgbClr val="0000FF"/>
                        </a:solidFill>
                        <a:ea typeface="微软雅黑" panose="020B0503020204020204" pitchFamily="34" charset="-122"/>
                        <a:cs typeface="Times New Roman" panose="02020603050405020304" pitchFamily="18" charset="0"/>
                      </a:rPr>
                      <a:t>(</a:t>
                    </a:r>
                    <a:r>
                      <a:rPr kumimoji="0" lang="zh-CN" altLang="en-US" sz="2800" dirty="0">
                        <a:solidFill>
                          <a:srgbClr val="0000FF"/>
                        </a:solidFill>
                        <a:ea typeface="微软雅黑" panose="020B0503020204020204" pitchFamily="34" charset="-122"/>
                        <a:cs typeface="Times New Roman" panose="02020603050405020304" pitchFamily="18" charset="0"/>
                      </a:rPr>
                      <a:t>转动</a:t>
                    </a:r>
                    <a:r>
                      <a:rPr kumimoji="0" lang="en-US" altLang="zh-CN" sz="2800" dirty="0">
                        <a:solidFill>
                          <a:srgbClr val="0000FF"/>
                        </a:solidFill>
                        <a:ea typeface="微软雅黑" panose="020B0503020204020204" pitchFamily="34" charset="-122"/>
                        <a:cs typeface="Times New Roman" panose="02020603050405020304" pitchFamily="18" charset="0"/>
                      </a:rPr>
                      <a:t>)</a:t>
                    </a:r>
                  </a:p>
                </p:txBody>
              </p:sp>
            </mc:Choice>
            <mc:Fallback xmlns="">
              <p:sp>
                <p:nvSpPr>
                  <p:cNvPr id="111652" name="Text Box 28"/>
                  <p:cNvSpPr txBox="1">
                    <a:spLocks noRot="1" noChangeAspect="1" noMove="1" noResize="1" noEditPoints="1" noAdjustHandles="1" noChangeArrowheads="1" noChangeShapeType="1" noTextEdit="1"/>
                  </p:cNvSpPr>
                  <p:nvPr/>
                </p:nvSpPr>
                <p:spPr bwMode="auto">
                  <a:xfrm>
                    <a:off x="3156" y="2294"/>
                    <a:ext cx="792" cy="330"/>
                  </a:xfrm>
                  <a:prstGeom prst="rect">
                    <a:avLst/>
                  </a:prstGeom>
                  <a:blipFill>
                    <a:blip r:embed="rId5"/>
                    <a:stretch>
                      <a:fillRect t="-12791" r="-19903"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53" name="Text Box 29"/>
                  <p:cNvSpPr txBox="1">
                    <a:spLocks noChangeArrowheads="1"/>
                  </p:cNvSpPr>
                  <p:nvPr/>
                </p:nvSpPr>
                <p:spPr bwMode="auto">
                  <a:xfrm>
                    <a:off x="4280" y="2294"/>
                    <a:ext cx="54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 xmlns:m="http://schemas.openxmlformats.org/officeDocument/2006/math">
                        <m:r>
                          <a:rPr lang="en-US" altLang="zh-CN" sz="2800" i="1">
                            <a:solidFill>
                              <a:srgbClr val="0000FF"/>
                            </a:solidFill>
                            <a:latin typeface="Cambria Math" panose="02040503050406030204" pitchFamily="18" charset="0"/>
                          </a:rPr>
                          <m:t>𝑖</m:t>
                        </m:r>
                      </m:oMath>
                    </a14:m>
                    <a:r>
                      <a:rPr kumimoji="0" lang="en-US" altLang="zh-CN" sz="2800" dirty="0">
                        <a:solidFill>
                          <a:srgbClr val="0000FF"/>
                        </a:solidFill>
                        <a:ea typeface="微软雅黑" panose="020B0503020204020204" pitchFamily="34" charset="-122"/>
                        <a:cs typeface="Times New Roman" panose="02020603050405020304" pitchFamily="18" charset="0"/>
                      </a:rPr>
                      <a:t>(</a:t>
                    </a:r>
                    <a:r>
                      <a:rPr kumimoji="0" lang="zh-CN" altLang="en-US" sz="2800" dirty="0">
                        <a:solidFill>
                          <a:srgbClr val="0000FF"/>
                        </a:solidFill>
                        <a:ea typeface="微软雅黑" panose="020B0503020204020204" pitchFamily="34" charset="-122"/>
                        <a:cs typeface="Times New Roman" panose="02020603050405020304" pitchFamily="18" charset="0"/>
                      </a:rPr>
                      <a:t>总</a:t>
                    </a:r>
                    <a:r>
                      <a:rPr kumimoji="0" lang="en-US" altLang="zh-CN" sz="2800" dirty="0">
                        <a:solidFill>
                          <a:srgbClr val="0000FF"/>
                        </a:solidFill>
                        <a:ea typeface="微软雅黑" panose="020B0503020204020204" pitchFamily="34" charset="-122"/>
                        <a:cs typeface="Times New Roman" panose="02020603050405020304" pitchFamily="18" charset="0"/>
                      </a:rPr>
                      <a:t>)</a:t>
                    </a:r>
                  </a:p>
                </p:txBody>
              </p:sp>
            </mc:Choice>
            <mc:Fallback xmlns="">
              <p:sp>
                <p:nvSpPr>
                  <p:cNvPr id="111653" name="Text Box 29"/>
                  <p:cNvSpPr txBox="1">
                    <a:spLocks noRot="1" noChangeAspect="1" noMove="1" noResize="1" noEditPoints="1" noAdjustHandles="1" noChangeArrowheads="1" noChangeShapeType="1" noTextEdit="1"/>
                  </p:cNvSpPr>
                  <p:nvPr/>
                </p:nvSpPr>
                <p:spPr bwMode="auto">
                  <a:xfrm>
                    <a:off x="4280" y="2294"/>
                    <a:ext cx="541" cy="330"/>
                  </a:xfrm>
                  <a:prstGeom prst="rect">
                    <a:avLst/>
                  </a:prstGeom>
                  <a:blipFill>
                    <a:blip r:embed="rId6"/>
                    <a:stretch>
                      <a:fillRect t="-12791" r="-28369"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grpSp>
        <p:nvGrpSpPr>
          <p:cNvPr id="6" name="组合 5"/>
          <p:cNvGrpSpPr/>
          <p:nvPr/>
        </p:nvGrpSpPr>
        <p:grpSpPr>
          <a:xfrm>
            <a:off x="1986281" y="1876108"/>
            <a:ext cx="1441450" cy="523875"/>
            <a:chOff x="1986281" y="1876108"/>
            <a:chExt cx="1441450" cy="523875"/>
          </a:xfrm>
        </p:grpSpPr>
        <p:sp>
          <p:nvSpPr>
            <p:cNvPr id="36874" name="AutoShape 33"/>
            <p:cNvSpPr>
              <a:spLocks noChangeArrowheads="1"/>
            </p:cNvSpPr>
            <p:nvPr/>
          </p:nvSpPr>
          <p:spPr bwMode="auto">
            <a:xfrm>
              <a:off x="2059306" y="1876108"/>
              <a:ext cx="1079500" cy="503238"/>
            </a:xfrm>
            <a:prstGeom prst="wedgeRoundRectCallout">
              <a:avLst>
                <a:gd name="adj1" fmla="val 117146"/>
                <a:gd name="adj2" fmla="val -178646"/>
                <a:gd name="adj3" fmla="val 16667"/>
              </a:avLst>
            </a:prstGeom>
            <a:solidFill>
              <a:schemeClr val="accent5">
                <a:lumMod val="20000"/>
                <a:lumOff val="80000"/>
              </a:schemeClr>
            </a:solidFill>
            <a:ln w="9525">
              <a:noFill/>
              <a:miter lim="800000"/>
              <a:headEnd/>
              <a:tailEnd/>
            </a:ln>
          </p:spPr>
          <p:txBody>
            <a:bodyPr/>
            <a:lstStyle/>
            <a:p>
              <a:pPr algn="ctr" eaLnBrk="1" hangingPunct="1">
                <a:defRPr/>
              </a:pPr>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75" name="Text Box 34"/>
            <p:cNvSpPr txBox="1">
              <a:spLocks noChangeArrowheads="1"/>
            </p:cNvSpPr>
            <p:nvPr/>
          </p:nvSpPr>
          <p:spPr bwMode="auto">
            <a:xfrm>
              <a:off x="1986281" y="1876108"/>
              <a:ext cx="1441450" cy="523875"/>
            </a:xfrm>
            <a:prstGeom prst="rect">
              <a:avLst/>
            </a:prstGeom>
            <a:noFill/>
            <a:ln w="9525">
              <a:noFill/>
              <a:miter lim="800000"/>
              <a:headEnd/>
              <a:tailEnd/>
            </a:ln>
          </p:spPr>
          <p:txBody>
            <a:bodyPr>
              <a:spAutoFit/>
            </a:bodyPr>
            <a:lstStyle/>
            <a:p>
              <a:pPr eaLnBrk="1" hangingPunct="1">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自由度</a:t>
              </a:r>
            </a:p>
          </p:txBody>
        </p:sp>
      </p:grpSp>
      <p:grpSp>
        <p:nvGrpSpPr>
          <p:cNvPr id="7" name="组合 6"/>
          <p:cNvGrpSpPr/>
          <p:nvPr/>
        </p:nvGrpSpPr>
        <p:grpSpPr>
          <a:xfrm>
            <a:off x="3281681" y="1888808"/>
            <a:ext cx="2103438" cy="523875"/>
            <a:chOff x="3281681" y="1888808"/>
            <a:chExt cx="2103438" cy="523875"/>
          </a:xfrm>
        </p:grpSpPr>
        <p:sp>
          <p:nvSpPr>
            <p:cNvPr id="36876" name="AutoShape 35"/>
            <p:cNvSpPr>
              <a:spLocks noChangeArrowheads="1"/>
            </p:cNvSpPr>
            <p:nvPr/>
          </p:nvSpPr>
          <p:spPr bwMode="auto">
            <a:xfrm>
              <a:off x="3281681" y="1888808"/>
              <a:ext cx="1868488" cy="504825"/>
            </a:xfrm>
            <a:prstGeom prst="wedgeRoundRectCallout">
              <a:avLst>
                <a:gd name="adj1" fmla="val 18725"/>
                <a:gd name="adj2" fmla="val -181745"/>
                <a:gd name="adj3" fmla="val 16667"/>
              </a:avLst>
            </a:prstGeom>
            <a:solidFill>
              <a:schemeClr val="accent5">
                <a:lumMod val="20000"/>
                <a:lumOff val="80000"/>
              </a:schemeClr>
            </a:solidFill>
            <a:ln w="9525">
              <a:noFill/>
              <a:miter lim="800000"/>
              <a:headEnd/>
              <a:tailEnd/>
            </a:ln>
          </p:spPr>
          <p:txBody>
            <a:bodyPr/>
            <a:lstStyle/>
            <a:p>
              <a:pPr algn="ctr" eaLnBrk="1" hangingPunct="1">
                <a:defRPr/>
              </a:pPr>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79" name="Text Box 38"/>
            <p:cNvSpPr txBox="1">
              <a:spLocks noChangeArrowheads="1"/>
            </p:cNvSpPr>
            <p:nvPr/>
          </p:nvSpPr>
          <p:spPr bwMode="auto">
            <a:xfrm>
              <a:off x="3281681" y="1888808"/>
              <a:ext cx="2103438" cy="523875"/>
            </a:xfrm>
            <a:prstGeom prst="rect">
              <a:avLst/>
            </a:prstGeom>
            <a:noFill/>
            <a:ln w="9525">
              <a:noFill/>
              <a:miter lim="800000"/>
              <a:headEnd/>
              <a:tailEnd/>
            </a:ln>
          </p:spPr>
          <p:txBody>
            <a:bodyPr wrap="square">
              <a:spAutoFit/>
            </a:bodyPr>
            <a:lstStyle/>
            <a:p>
              <a:pPr eaLnBrk="1" hangingPunct="1">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平动自由度</a:t>
              </a:r>
            </a:p>
          </p:txBody>
        </p:sp>
      </p:grpSp>
      <p:grpSp>
        <p:nvGrpSpPr>
          <p:cNvPr id="8" name="组合 7"/>
          <p:cNvGrpSpPr/>
          <p:nvPr/>
        </p:nvGrpSpPr>
        <p:grpSpPr>
          <a:xfrm>
            <a:off x="5242244" y="1876108"/>
            <a:ext cx="2119313" cy="536575"/>
            <a:chOff x="5242244" y="1876108"/>
            <a:chExt cx="2119313" cy="536575"/>
          </a:xfrm>
        </p:grpSpPr>
        <p:sp>
          <p:nvSpPr>
            <p:cNvPr id="36877" name="AutoShape 36"/>
            <p:cNvSpPr>
              <a:spLocks noChangeArrowheads="1"/>
            </p:cNvSpPr>
            <p:nvPr/>
          </p:nvSpPr>
          <p:spPr bwMode="auto">
            <a:xfrm>
              <a:off x="5293044" y="1876108"/>
              <a:ext cx="1906588" cy="503238"/>
            </a:xfrm>
            <a:prstGeom prst="wedgeRoundRectCallout">
              <a:avLst>
                <a:gd name="adj1" fmla="val -56517"/>
                <a:gd name="adj2" fmla="val -186111"/>
                <a:gd name="adj3" fmla="val 16667"/>
              </a:avLst>
            </a:prstGeom>
            <a:solidFill>
              <a:schemeClr val="accent5">
                <a:lumMod val="20000"/>
                <a:lumOff val="80000"/>
              </a:schemeClr>
            </a:solidFill>
            <a:ln w="9525">
              <a:noFill/>
              <a:miter lim="800000"/>
              <a:headEnd/>
              <a:tailEnd/>
            </a:ln>
          </p:spPr>
          <p:txBody>
            <a:bodyPr/>
            <a:lstStyle/>
            <a:p>
              <a:pPr algn="ctr" eaLnBrk="1" hangingPunct="1">
                <a:defRPr/>
              </a:pPr>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80" name="Text Box 39"/>
            <p:cNvSpPr txBox="1">
              <a:spLocks noChangeArrowheads="1"/>
            </p:cNvSpPr>
            <p:nvPr/>
          </p:nvSpPr>
          <p:spPr bwMode="auto">
            <a:xfrm>
              <a:off x="5242244" y="1888808"/>
              <a:ext cx="2119313" cy="523875"/>
            </a:xfrm>
            <a:prstGeom prst="rect">
              <a:avLst/>
            </a:prstGeom>
            <a:noFill/>
            <a:ln w="9525">
              <a:noFill/>
              <a:miter lim="800000"/>
              <a:headEnd/>
              <a:tailEnd/>
            </a:ln>
          </p:spPr>
          <p:txBody>
            <a:bodyPr wrap="square">
              <a:spAutoFit/>
            </a:bodyPr>
            <a:lstStyle/>
            <a:p>
              <a:pPr eaLnBrk="1" hangingPunct="1">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转动自由度</a:t>
              </a:r>
            </a:p>
          </p:txBody>
        </p:sp>
      </p:grpSp>
      <p:grpSp>
        <p:nvGrpSpPr>
          <p:cNvPr id="9" name="组合 8"/>
          <p:cNvGrpSpPr/>
          <p:nvPr/>
        </p:nvGrpSpPr>
        <p:grpSpPr>
          <a:xfrm>
            <a:off x="7342507" y="1891983"/>
            <a:ext cx="2076450" cy="523875"/>
            <a:chOff x="7342507" y="1891983"/>
            <a:chExt cx="2076450" cy="523875"/>
          </a:xfrm>
        </p:grpSpPr>
        <p:sp>
          <p:nvSpPr>
            <p:cNvPr id="36878" name="AutoShape 37"/>
            <p:cNvSpPr>
              <a:spLocks noChangeArrowheads="1"/>
            </p:cNvSpPr>
            <p:nvPr/>
          </p:nvSpPr>
          <p:spPr bwMode="auto">
            <a:xfrm>
              <a:off x="7361557" y="1891983"/>
              <a:ext cx="1997075" cy="487363"/>
            </a:xfrm>
            <a:prstGeom prst="wedgeRoundRectCallout">
              <a:avLst>
                <a:gd name="adj1" fmla="val -122482"/>
                <a:gd name="adj2" fmla="val -215546"/>
                <a:gd name="adj3" fmla="val 16667"/>
              </a:avLst>
            </a:prstGeom>
            <a:solidFill>
              <a:schemeClr val="accent5">
                <a:lumMod val="20000"/>
                <a:lumOff val="80000"/>
              </a:schemeClr>
            </a:solidFill>
            <a:ln w="9525">
              <a:noFill/>
              <a:miter lim="800000"/>
              <a:headEnd/>
              <a:tailEnd/>
            </a:ln>
          </p:spPr>
          <p:txBody>
            <a:bodyPr/>
            <a:lstStyle/>
            <a:p>
              <a:pPr algn="ctr" eaLnBrk="1" hangingPunct="1">
                <a:defRPr/>
              </a:pPr>
              <a:endPar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881" name="Text Box 40"/>
            <p:cNvSpPr txBox="1">
              <a:spLocks noChangeArrowheads="1"/>
            </p:cNvSpPr>
            <p:nvPr/>
          </p:nvSpPr>
          <p:spPr bwMode="auto">
            <a:xfrm>
              <a:off x="7342507" y="1891983"/>
              <a:ext cx="2076450" cy="523875"/>
            </a:xfrm>
            <a:prstGeom prst="rect">
              <a:avLst/>
            </a:prstGeom>
            <a:noFill/>
            <a:ln w="9525">
              <a:noFill/>
              <a:miter lim="800000"/>
              <a:headEnd/>
              <a:tailEnd/>
            </a:ln>
          </p:spPr>
          <p:txBody>
            <a:bodyPr wrap="square">
              <a:spAutoFit/>
            </a:bodyPr>
            <a:lstStyle/>
            <a:p>
              <a:pPr eaLnBrk="1" hangingPunct="1">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振动自由度</a:t>
              </a:r>
            </a:p>
          </p:txBody>
        </p:sp>
      </p:grpSp>
      <mc:AlternateContent xmlns:mc="http://schemas.openxmlformats.org/markup-compatibility/2006" xmlns:a14="http://schemas.microsoft.com/office/drawing/2010/main">
        <mc:Choice Requires="a14">
          <p:sp>
            <p:nvSpPr>
              <p:cNvPr id="4" name="矩形 3"/>
              <p:cNvSpPr/>
              <p:nvPr/>
            </p:nvSpPr>
            <p:spPr>
              <a:xfrm>
                <a:off x="3776188" y="718821"/>
                <a:ext cx="22327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𝑖</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𝑡</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𝑟</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𝑠</m:t>
                      </m:r>
                    </m:oMath>
                  </m:oMathPara>
                </a14:m>
                <a:endParaRPr lang="zh-CN" altLang="en-US" sz="2800"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3776188" y="718821"/>
                <a:ext cx="2232727"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27006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down)">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dow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0"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edge">
                                      <p:cBhvr>
                                        <p:cTn id="3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ext Box 1032"/>
          <p:cNvSpPr txBox="1">
            <a:spLocks noChangeArrowheads="1"/>
          </p:cNvSpPr>
          <p:nvPr/>
        </p:nvSpPr>
        <p:spPr bwMode="auto">
          <a:xfrm>
            <a:off x="552450" y="553581"/>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二、能量按自由度均分定理</a:t>
            </a:r>
          </a:p>
        </p:txBody>
      </p:sp>
      <mc:AlternateContent xmlns:mc="http://schemas.openxmlformats.org/markup-compatibility/2006" xmlns:a14="http://schemas.microsoft.com/office/drawing/2010/main">
        <mc:Choice Requires="a14">
          <p:sp>
            <p:nvSpPr>
              <p:cNvPr id="15" name="矩形 14"/>
              <p:cNvSpPr/>
              <p:nvPr/>
            </p:nvSpPr>
            <p:spPr>
              <a:xfrm>
                <a:off x="4331051" y="1920898"/>
                <a:ext cx="132997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4331051" y="1920898"/>
                <a:ext cx="1329979"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291390" y="1920898"/>
                <a:ext cx="2154436"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𝑡</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2291390" y="1920898"/>
                <a:ext cx="2154436"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370384" y="2917511"/>
                <a:ext cx="5333528" cy="8989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𝑥</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𝑦</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𝑧</m:t>
                              </m:r>
                            </m:sub>
                            <m:sup>
                              <m:r>
                                <a:rPr lang="en-US" altLang="zh-CN" sz="2800" i="1">
                                  <a:solidFill>
                                    <a:srgbClr val="0000FF"/>
                                  </a:solidFill>
                                  <a:latin typeface="Cambria Math" panose="02040503050406030204" pitchFamily="18" charset="0"/>
                                </a:rPr>
                                <m:t>2</m:t>
                              </m:r>
                            </m:sup>
                          </m:sSubSup>
                        </m:e>
                      </m:bar>
                    </m:oMath>
                  </m:oMathPara>
                </a14:m>
                <a:endParaRPr lang="zh-CN" altLang="en-US" sz="2800" i="1" dirty="0"/>
              </a:p>
            </p:txBody>
          </p:sp>
        </mc:Choice>
        <mc:Fallback xmlns="">
          <p:sp>
            <p:nvSpPr>
              <p:cNvPr id="17" name="矩形 16"/>
              <p:cNvSpPr>
                <a:spLocks noRot="1" noChangeAspect="1" noMove="1" noResize="1" noEditPoints="1" noAdjustHandles="1" noChangeArrowheads="1" noChangeShapeType="1" noTextEdit="1"/>
              </p:cNvSpPr>
              <p:nvPr/>
            </p:nvSpPr>
            <p:spPr>
              <a:xfrm>
                <a:off x="1370384" y="2917511"/>
                <a:ext cx="5333528"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370384" y="4011773"/>
                <a:ext cx="406816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𝑥</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𝑦</m:t>
                              </m:r>
                            </m:sub>
                            <m:sup>
                              <m:r>
                                <a:rPr lang="en-US" altLang="zh-CN" sz="2800" i="1">
                                  <a:solidFill>
                                    <a:srgbClr val="0000FF"/>
                                  </a:solidFill>
                                  <a:latin typeface="Cambria Math" panose="02040503050406030204" pitchFamily="18" charset="0"/>
                                </a:rPr>
                                <m:t>2</m:t>
                              </m:r>
                            </m:sup>
                          </m:sSubSup>
                        </m:e>
                      </m:ba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𝑧</m:t>
                              </m:r>
                            </m:sub>
                            <m:sup>
                              <m:r>
                                <a:rPr lang="en-US" altLang="zh-CN" sz="2800" i="1">
                                  <a:solidFill>
                                    <a:srgbClr val="0000FF"/>
                                  </a:solidFill>
                                  <a:latin typeface="Cambria Math" panose="02040503050406030204" pitchFamily="18" charset="0"/>
                                </a:rPr>
                                <m:t>2</m:t>
                              </m:r>
                            </m:sup>
                          </m:sSubSup>
                        </m:e>
                      </m:bar>
                    </m:oMath>
                  </m:oMathPara>
                </a14:m>
                <a:endParaRPr lang="zh-CN" altLang="en-US" sz="2800" i="1" dirty="0"/>
              </a:p>
            </p:txBody>
          </p:sp>
        </mc:Choice>
        <mc:Fallback xmlns="">
          <p:sp>
            <p:nvSpPr>
              <p:cNvPr id="18" name="矩形 17"/>
              <p:cNvSpPr>
                <a:spLocks noRot="1" noChangeAspect="1" noMove="1" noResize="1" noEditPoints="1" noAdjustHandles="1" noChangeArrowheads="1" noChangeShapeType="1" noTextEdit="1"/>
              </p:cNvSpPr>
              <p:nvPr/>
            </p:nvSpPr>
            <p:spPr>
              <a:xfrm>
                <a:off x="1370384" y="4011773"/>
                <a:ext cx="4068165" cy="8989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7210839" y="4011773"/>
                <a:ext cx="132997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i="1" dirty="0"/>
              </a:p>
            </p:txBody>
          </p:sp>
        </mc:Choice>
        <mc:Fallback xmlns="">
          <p:sp>
            <p:nvSpPr>
              <p:cNvPr id="19" name="矩形 18"/>
              <p:cNvSpPr>
                <a:spLocks noRot="1" noChangeAspect="1" noMove="1" noResize="1" noEditPoints="1" noAdjustHandles="1" noChangeArrowheads="1" noChangeShapeType="1" noTextEdit="1"/>
              </p:cNvSpPr>
              <p:nvPr/>
            </p:nvSpPr>
            <p:spPr>
              <a:xfrm>
                <a:off x="7210839" y="4011773"/>
                <a:ext cx="1329979"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193244" y="4026567"/>
                <a:ext cx="2209564" cy="8989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3</m:t>
                          </m:r>
                        </m:den>
                      </m:f>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oMath>
                  </m:oMathPara>
                </a14:m>
                <a:endParaRPr lang="zh-CN" altLang="en-US" sz="2800" i="1" dirty="0"/>
              </a:p>
            </p:txBody>
          </p:sp>
        </mc:Choice>
        <mc:Fallback xmlns="">
          <p:sp>
            <p:nvSpPr>
              <p:cNvPr id="20" name="矩形 19"/>
              <p:cNvSpPr>
                <a:spLocks noRot="1" noChangeAspect="1" noMove="1" noResize="1" noEditPoints="1" noAdjustHandles="1" noChangeArrowheads="1" noChangeShapeType="1" noTextEdit="1"/>
              </p:cNvSpPr>
              <p:nvPr/>
            </p:nvSpPr>
            <p:spPr>
              <a:xfrm>
                <a:off x="5193244" y="4026567"/>
                <a:ext cx="2209564" cy="898964"/>
              </a:xfrm>
              <a:prstGeom prst="rect">
                <a:avLst/>
              </a:prstGeom>
              <a:blipFill>
                <a:blip r:embed="rId8"/>
                <a:stretch>
                  <a:fillRect/>
                </a:stretch>
              </a:blipFill>
            </p:spPr>
            <p:txBody>
              <a:bodyPr/>
              <a:lstStyle/>
              <a:p>
                <a:r>
                  <a:rPr lang="zh-CN" altLang="en-US">
                    <a:noFill/>
                  </a:rPr>
                  <a:t> </a:t>
                </a:r>
              </a:p>
            </p:txBody>
          </p:sp>
        </mc:Fallback>
      </mc:AlternateContent>
      <p:sp>
        <p:nvSpPr>
          <p:cNvPr id="2" name="矩形 1"/>
          <p:cNvSpPr/>
          <p:nvPr/>
        </p:nvSpPr>
        <p:spPr>
          <a:xfrm>
            <a:off x="552450" y="1300029"/>
            <a:ext cx="88024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椐理想气体温度公式，分子平均平动动能与温度关系为</a:t>
            </a:r>
          </a:p>
        </p:txBody>
      </p:sp>
      <p:sp>
        <p:nvSpPr>
          <p:cNvPr id="3" name="矩形 2"/>
          <p:cNvSpPr/>
          <p:nvPr/>
        </p:nvSpPr>
        <p:spPr>
          <a:xfrm>
            <a:off x="552450" y="5023180"/>
            <a:ext cx="88024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分子在每一个自由度上具有相等的平均平动动能，其大小为</a:t>
            </a:r>
          </a:p>
        </p:txBody>
      </p:sp>
      <mc:AlternateContent xmlns:mc="http://schemas.openxmlformats.org/markup-compatibility/2006" xmlns:a14="http://schemas.microsoft.com/office/drawing/2010/main">
        <mc:Choice Requires="a14">
          <p:sp>
            <p:nvSpPr>
              <p:cNvPr id="21" name="矩形 20"/>
              <p:cNvSpPr/>
              <p:nvPr/>
            </p:nvSpPr>
            <p:spPr>
              <a:xfrm>
                <a:off x="3964572" y="5640248"/>
                <a:ext cx="96250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i="1" dirty="0"/>
              </a:p>
            </p:txBody>
          </p:sp>
        </mc:Choice>
        <mc:Fallback xmlns="">
          <p:sp>
            <p:nvSpPr>
              <p:cNvPr id="21" name="矩形 20"/>
              <p:cNvSpPr>
                <a:spLocks noRot="1" noChangeAspect="1" noMove="1" noResize="1" noEditPoints="1" noAdjustHandles="1" noChangeArrowheads="1" noChangeShapeType="1" noTextEdit="1"/>
              </p:cNvSpPr>
              <p:nvPr/>
            </p:nvSpPr>
            <p:spPr>
              <a:xfrm>
                <a:off x="3964572" y="5640248"/>
                <a:ext cx="962508" cy="89896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59927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wipe(left)">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 grpId="0"/>
      <p:bldP spid="3" grpId="0"/>
      <p:bldP spid="2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8" name="Text Box 1032"/>
          <p:cNvSpPr txBox="1">
            <a:spLocks noChangeArrowheads="1"/>
          </p:cNvSpPr>
          <p:nvPr/>
        </p:nvSpPr>
        <p:spPr bwMode="auto">
          <a:xfrm>
            <a:off x="552450" y="553581"/>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二、能量按自由度均分定理</a:t>
            </a:r>
          </a:p>
        </p:txBody>
      </p:sp>
      <mc:AlternateContent xmlns:mc="http://schemas.openxmlformats.org/markup-compatibility/2006" xmlns:a14="http://schemas.microsoft.com/office/drawing/2010/main">
        <mc:Choice Requires="a14">
          <p:sp>
            <p:nvSpPr>
              <p:cNvPr id="113673" name="Text Box 1045"/>
              <p:cNvSpPr txBox="1">
                <a:spLocks noChangeArrowheads="1"/>
              </p:cNvSpPr>
              <p:nvPr/>
            </p:nvSpPr>
            <p:spPr bwMode="auto">
              <a:xfrm>
                <a:off x="552450" y="2046477"/>
                <a:ext cx="9063990" cy="17081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能量均分原理</a:t>
                </a:r>
                <a:r>
                  <a:rPr lang="zh-CN" altLang="en-US" sz="2800" dirty="0">
                    <a:solidFill>
                      <a:srgbClr val="0000FF"/>
                    </a:solidFill>
                    <a:ea typeface="微软雅黑" panose="020B0503020204020204" pitchFamily="34" charset="-122"/>
                    <a:cs typeface="Times New Roman" panose="02020603050405020304" pitchFamily="18" charset="0"/>
                  </a:rPr>
                  <a:t>：在温度为</a:t>
                </a:r>
                <a14:m>
                  <m:oMath xmlns:m="http://schemas.openxmlformats.org/officeDocument/2006/math">
                    <m:r>
                      <a:rPr lang="en-US" altLang="zh-CN" sz="2800" i="1">
                        <a:solidFill>
                          <a:srgbClr val="0000FF"/>
                        </a:solidFill>
                        <a:latin typeface="Cambria Math" panose="02040503050406030204" pitchFamily="18" charset="0"/>
                      </a:rPr>
                      <m:t>𝑇</m:t>
                    </m:r>
                  </m:oMath>
                </a14:m>
                <a:r>
                  <a:rPr lang="zh-CN" altLang="en-US" sz="2800" dirty="0">
                    <a:solidFill>
                      <a:srgbClr val="0000FF"/>
                    </a:solidFill>
                    <a:ea typeface="微软雅黑" panose="020B0503020204020204" pitchFamily="34" charset="-122"/>
                    <a:cs typeface="Times New Roman" panose="02020603050405020304" pitchFamily="18" charset="0"/>
                  </a:rPr>
                  <a:t>的平衡态气体中，分子热运动动能平均分配到每个分子的每个自由度上，每个分子的每个自由度的平均动能都是   </a:t>
                </a:r>
              </a:p>
            </p:txBody>
          </p:sp>
        </mc:Choice>
        <mc:Fallback xmlns="">
          <p:sp>
            <p:nvSpPr>
              <p:cNvPr id="113673" name="Text Box 1045"/>
              <p:cNvSpPr txBox="1">
                <a:spLocks noRot="1" noChangeAspect="1" noMove="1" noResize="1" noEditPoints="1" noAdjustHandles="1" noChangeArrowheads="1" noChangeShapeType="1" noTextEdit="1"/>
              </p:cNvSpPr>
              <p:nvPr/>
            </p:nvSpPr>
            <p:spPr bwMode="auto">
              <a:xfrm>
                <a:off x="552450" y="2046477"/>
                <a:ext cx="9063990" cy="1708160"/>
              </a:xfrm>
              <a:prstGeom prst="rect">
                <a:avLst/>
              </a:prstGeom>
              <a:blipFill>
                <a:blip r:embed="rId3"/>
                <a:stretch>
                  <a:fillRect l="-1412" t="-357" r="-1345" b="-6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868633" y="2962903"/>
                <a:ext cx="96250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4868633" y="2962903"/>
                <a:ext cx="962508" cy="898964"/>
              </a:xfrm>
              <a:prstGeom prst="rect">
                <a:avLst/>
              </a:prstGeom>
              <a:blipFill>
                <a:blip r:embed="rId4"/>
                <a:stretch>
                  <a:fillRect/>
                </a:stretch>
              </a:blipFill>
            </p:spPr>
            <p:txBody>
              <a:bodyPr/>
              <a:lstStyle/>
              <a:p>
                <a:r>
                  <a:rPr lang="zh-CN" altLang="en-US">
                    <a:noFill/>
                  </a:rPr>
                  <a:t> </a:t>
                </a:r>
              </a:p>
            </p:txBody>
          </p:sp>
        </mc:Fallback>
      </mc:AlternateContent>
      <p:sp>
        <p:nvSpPr>
          <p:cNvPr id="2" name="矩形 1"/>
          <p:cNvSpPr/>
          <p:nvPr/>
        </p:nvSpPr>
        <p:spPr>
          <a:xfrm>
            <a:off x="552450" y="1300029"/>
            <a:ext cx="88024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上述结论可推广到振动和转动，得到能均分定理</a:t>
            </a:r>
          </a:p>
        </p:txBody>
      </p:sp>
      <mc:AlternateContent xmlns:mc="http://schemas.openxmlformats.org/markup-compatibility/2006" xmlns:a14="http://schemas.microsoft.com/office/drawing/2010/main">
        <mc:Choice Requires="a14">
          <p:sp>
            <p:nvSpPr>
              <p:cNvPr id="12" name="Rectangle 9"/>
              <p:cNvSpPr>
                <a:spLocks noChangeArrowheads="1"/>
              </p:cNvSpPr>
              <p:nvPr/>
            </p:nvSpPr>
            <p:spPr bwMode="auto">
              <a:xfrm>
                <a:off x="552450" y="3977865"/>
                <a:ext cx="8153400"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对于有</a:t>
                </a:r>
                <a14:m>
                  <m:oMath xmlns:m="http://schemas.openxmlformats.org/officeDocument/2006/math">
                    <m:r>
                      <a:rPr lang="en-US" altLang="zh-CN" sz="2800" i="1">
                        <a:solidFill>
                          <a:srgbClr val="0000FF"/>
                        </a:solidFill>
                        <a:latin typeface="Cambria Math" panose="02040503050406030204" pitchFamily="18" charset="0"/>
                      </a:rPr>
                      <m:t>𝑡</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个平动自由度，</a:t>
                </a:r>
                <a14:m>
                  <m:oMath xmlns:m="http://schemas.openxmlformats.org/officeDocument/2006/math">
                    <m:r>
                      <a:rPr lang="en-US" altLang="zh-CN" sz="2800" b="0" i="1" smtClean="0">
                        <a:solidFill>
                          <a:srgbClr val="0000FF"/>
                        </a:solidFill>
                        <a:latin typeface="Cambria Math" panose="02040503050406030204" pitchFamily="18" charset="0"/>
                      </a:rPr>
                      <m:t>𝑠</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个振动自由度和</a:t>
                </a:r>
                <a14:m>
                  <m:oMath xmlns:m="http://schemas.openxmlformats.org/officeDocument/2006/math">
                    <m:r>
                      <a:rPr lang="en-US" altLang="zh-CN" sz="2800" b="0" i="1" smtClean="0">
                        <a:solidFill>
                          <a:srgbClr val="0000FF"/>
                        </a:solidFill>
                        <a:latin typeface="Cambria Math" panose="02040503050406030204" pitchFamily="18" charset="0"/>
                      </a:rPr>
                      <m:t>𝑟</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个转动自由度的气体分子，分子的平均总动能为上述三种运动动能之和：</a:t>
                </a:r>
              </a:p>
            </p:txBody>
          </p:sp>
        </mc:Choice>
        <mc:Fallback xmlns="">
          <p:sp>
            <p:nvSpPr>
              <p:cNvPr id="12" name="Rectangle 9"/>
              <p:cNvSpPr>
                <a:spLocks noRot="1" noChangeAspect="1" noMove="1" noResize="1" noEditPoints="1" noAdjustHandles="1" noChangeArrowheads="1" noChangeShapeType="1" noTextEdit="1"/>
              </p:cNvSpPr>
              <p:nvPr/>
            </p:nvSpPr>
            <p:spPr bwMode="auto">
              <a:xfrm>
                <a:off x="552450" y="3977865"/>
                <a:ext cx="8153400" cy="1384995"/>
              </a:xfrm>
              <a:prstGeom prst="rect">
                <a:avLst/>
              </a:prstGeom>
              <a:blipFill>
                <a:blip r:embed="rId5"/>
                <a:stretch>
                  <a:fillRect l="-1571" t="-4846" r="-1047"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852831" y="5478858"/>
                <a:ext cx="362144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FF0000"/>
                              </a:solidFill>
                              <a:latin typeface="Cambria Math"/>
                              <a:ea typeface="Cambria Math" panose="02040503050406030204" pitchFamily="18" charset="0"/>
                            </a:rPr>
                          </m:ctrlPr>
                        </m:barPr>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zh-CN" altLang="en-US" sz="2800" i="1">
                                  <a:solidFill>
                                    <a:srgbClr val="FF0000"/>
                                  </a:solidFill>
                                  <a:latin typeface="Cambria Math" panose="02040503050406030204" pitchFamily="18" charset="0"/>
                                  <a:ea typeface="Cambria Math" panose="02040503050406030204" pitchFamily="18" charset="0"/>
                                </a:rPr>
                                <m:t>动</m:t>
                              </m:r>
                            </m:sub>
                          </m:sSub>
                        </m:e>
                      </m:ba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1</m:t>
                          </m:r>
                        </m:num>
                        <m:den>
                          <m:r>
                            <a:rPr lang="en-US" altLang="zh-CN" sz="2800" i="1">
                              <a:solidFill>
                                <a:srgbClr val="FF0000"/>
                              </a:solidFill>
                              <a:latin typeface="Cambria Math" panose="02040503050406030204" pitchFamily="18" charset="0"/>
                            </a:rPr>
                            <m:t>2</m:t>
                          </m:r>
                        </m:den>
                      </m:f>
                      <m:d>
                        <m:dPr>
                          <m:ctrlPr>
                            <a:rPr lang="en-US" altLang="zh-CN" sz="2800" i="1" smtClean="0">
                              <a:solidFill>
                                <a:srgbClr val="FF0000"/>
                              </a:solidFill>
                              <a:latin typeface="Cambria Math"/>
                            </a:rPr>
                          </m:ctrlPr>
                        </m:dPr>
                        <m:e>
                          <m:r>
                            <a:rPr lang="en-US" altLang="zh-CN" sz="2800" i="1">
                              <a:solidFill>
                                <a:srgbClr val="FF0000"/>
                              </a:solidFill>
                              <a:latin typeface="Cambria Math" panose="02040503050406030204" pitchFamily="18" charset="0"/>
                            </a:rPr>
                            <m:t>𝑡</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𝑟</m:t>
                          </m:r>
                          <m:r>
                            <a:rPr lang="en-US" altLang="zh-CN" sz="2800" b="0" i="1" smtClean="0">
                              <a:solidFill>
                                <a:srgbClr val="FF0000"/>
                              </a:solidFill>
                              <a:latin typeface="Cambria Math" panose="02040503050406030204" pitchFamily="18" charset="0"/>
                            </a:rPr>
                            <m:t>+</m:t>
                          </m:r>
                          <m:r>
                            <a:rPr lang="en-US" altLang="zh-CN" sz="2800" b="0" i="1" smtClean="0">
                              <a:solidFill>
                                <a:srgbClr val="FF0000"/>
                              </a:solidFill>
                              <a:latin typeface="Cambria Math" panose="02040503050406030204" pitchFamily="18" charset="0"/>
                            </a:rPr>
                            <m:t>𝑠</m:t>
                          </m:r>
                        </m:e>
                      </m:d>
                      <m:r>
                        <a:rPr lang="en-US" altLang="zh-CN" sz="2800" i="1">
                          <a:solidFill>
                            <a:srgbClr val="FF0000"/>
                          </a:solidFill>
                          <a:latin typeface="Cambria Math" panose="02040503050406030204" pitchFamily="18" charset="0"/>
                        </a:rPr>
                        <m:t>𝑘𝑇</m:t>
                      </m:r>
                    </m:oMath>
                  </m:oMathPara>
                </a14:m>
                <a:endParaRPr lang="zh-CN" altLang="en-US" sz="2800" dirty="0">
                  <a:solidFill>
                    <a:srgbClr val="FF0000"/>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852831" y="5478858"/>
                <a:ext cx="3621441" cy="89896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3430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3668"/>
                                        </p:tgtEl>
                                        <p:attrNameLst>
                                          <p:attrName>style.visibility</p:attrName>
                                        </p:attrNameLst>
                                      </p:cBhvr>
                                      <p:to>
                                        <p:strVal val="visible"/>
                                      </p:to>
                                    </p:set>
                                    <p:animEffect transition="in" filter="wipe(left)">
                                      <p:cBhvr>
                                        <p:cTn id="7" dur="500"/>
                                        <p:tgtEl>
                                          <p:spTgt spid="11366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3673"/>
                                        </p:tgtEl>
                                        <p:attrNameLst>
                                          <p:attrName>style.visibility</p:attrName>
                                        </p:attrNameLst>
                                      </p:cBhvr>
                                      <p:to>
                                        <p:strVal val="visible"/>
                                      </p:to>
                                    </p:set>
                                    <p:animEffect transition="in" filter="wipe(left)">
                                      <p:cBhvr>
                                        <p:cTn id="17" dur="500"/>
                                        <p:tgtEl>
                                          <p:spTgt spid="1136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xEl>
                                              <p:pRg st="0" end="0"/>
                                            </p:txEl>
                                          </p:spTgt>
                                        </p:tgtEl>
                                        <p:attrNameLst>
                                          <p:attrName>style.visibility</p:attrName>
                                        </p:attrNameLst>
                                      </p:cBhvr>
                                      <p:to>
                                        <p:strVal val="visible"/>
                                      </p:to>
                                    </p:set>
                                    <p:animEffect transition="in" filter="wipe(left)">
                                      <p:cBhvr>
                                        <p:cTn id="27" dur="500"/>
                                        <p:tgtEl>
                                          <p:spTgt spid="1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8" grpId="0"/>
      <p:bldP spid="113673" grpId="0"/>
      <p:bldP spid="10" grpId="0"/>
      <p:bldP spid="2" grpId="0"/>
      <p:bldP spid="12" grpId="0" build="p" autoUpdateAnimBg="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5" name="Rectangle 5"/>
          <p:cNvSpPr>
            <a:spLocks noChangeArrowheads="1"/>
          </p:cNvSpPr>
          <p:nvPr/>
        </p:nvSpPr>
        <p:spPr bwMode="auto">
          <a:xfrm>
            <a:off x="1315221" y="1805626"/>
            <a:ext cx="7823200" cy="523875"/>
          </a:xfrm>
          <a:prstGeom prst="rect">
            <a:avLst/>
          </a:prstGeom>
          <a:noFill/>
          <a:ln w="9525">
            <a:noFill/>
            <a:miter lim="800000"/>
            <a:headEnd/>
            <a:tailEnd/>
          </a:ln>
        </p:spPr>
        <p:txBody>
          <a:bodyPr>
            <a:spAutoFit/>
          </a:bodyPr>
          <a:lstStyle/>
          <a:p>
            <a:pPr eaLnBrk="1" hangingPunct="1">
              <a:spcBef>
                <a:spcPct val="2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每个气体分子的</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平均总能量</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 </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重点</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184327" name="Text Box 7"/>
              <p:cNvSpPr txBox="1">
                <a:spLocks noChangeArrowheads="1"/>
              </p:cNvSpPr>
              <p:nvPr/>
            </p:nvSpPr>
            <p:spPr bwMode="auto">
              <a:xfrm>
                <a:off x="1315221" y="3174288"/>
                <a:ext cx="7933282" cy="885823"/>
              </a:xfrm>
              <a:prstGeom prst="rect">
                <a:avLst/>
              </a:prstGeom>
              <a:noFill/>
              <a:ln w="9525">
                <a:noFill/>
                <a:miter lim="800000"/>
                <a:headEnd/>
                <a:tailEnd/>
              </a:ln>
            </p:spPr>
            <p:txBody>
              <a:bodyPr anchor="ctr"/>
              <a:lstStyle/>
              <a:p>
                <a:pPr algn="just" eaLnBrk="1" hangingPunct="1">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对于刚性分子</a:t>
                </a:r>
                <a14:m>
                  <m:oMath xmlns:m="http://schemas.openxmlformats.org/officeDocument/2006/math">
                    <m:r>
                      <a:rPr lang="en-US" altLang="zh-CN" sz="2800" i="1">
                        <a:solidFill>
                          <a:srgbClr val="0000FF"/>
                        </a:solidFill>
                        <a:latin typeface="Cambria Math" panose="02040503050406030204" pitchFamily="18" charset="0"/>
                      </a:rPr>
                      <m:t>𝑠</m:t>
                    </m:r>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，每个刚性气体分子的平均总动能为</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184327" name="Text Box 7"/>
              <p:cNvSpPr txBox="1">
                <a:spLocks noRot="1" noChangeAspect="1" noMove="1" noResize="1" noEditPoints="1" noAdjustHandles="1" noChangeArrowheads="1" noChangeShapeType="1" noTextEdit="1"/>
              </p:cNvSpPr>
              <p:nvPr/>
            </p:nvSpPr>
            <p:spPr bwMode="auto">
              <a:xfrm>
                <a:off x="1315221" y="3174288"/>
                <a:ext cx="7933282" cy="885823"/>
              </a:xfrm>
              <a:prstGeom prst="rect">
                <a:avLst/>
              </a:prstGeom>
              <a:blipFill>
                <a:blip r:embed="rId3"/>
                <a:stretch>
                  <a:fillRect l="-1614" t="-11034" r="-1537" b="-22759"/>
                </a:stretch>
              </a:blipFill>
              <a:ln w="9525">
                <a:noFill/>
                <a:miter lim="800000"/>
                <a:headEnd/>
                <a:tailEnd/>
              </a:ln>
            </p:spPr>
            <p:txBody>
              <a:bodyPr/>
              <a:lstStyle/>
              <a:p>
                <a:r>
                  <a:rPr lang="zh-CN" altLang="en-US">
                    <a:noFill/>
                  </a:rPr>
                  <a:t> </a:t>
                </a:r>
              </a:p>
            </p:txBody>
          </p:sp>
        </mc:Fallback>
      </mc:AlternateContent>
      <p:sp>
        <p:nvSpPr>
          <p:cNvPr id="184329" name="Text Box 9"/>
          <p:cNvSpPr txBox="1">
            <a:spLocks noChangeArrowheads="1"/>
          </p:cNvSpPr>
          <p:nvPr/>
        </p:nvSpPr>
        <p:spPr bwMode="auto">
          <a:xfrm>
            <a:off x="1315220" y="4904898"/>
            <a:ext cx="7933282" cy="946150"/>
          </a:xfrm>
          <a:prstGeom prst="rect">
            <a:avLst/>
          </a:prstGeom>
          <a:noFill/>
          <a:ln w="9525">
            <a:noFill/>
            <a:miter lim="800000"/>
            <a:headEnd/>
            <a:tailEnd/>
          </a:ln>
        </p:spPr>
        <p:txBody>
          <a:bodyPr wrap="square">
            <a:spAutoFit/>
          </a:bodyPr>
          <a:lstStyle/>
          <a:p>
            <a:pPr algn="just" eaLnBrk="1" hangingPunct="1">
              <a:spcBef>
                <a:spcPct val="5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能量均分定理是平衡态下关于热运动的统计规律，是对大量分子统计平均的结果。 </a:t>
            </a:r>
          </a:p>
        </p:txBody>
      </p:sp>
      <p:sp>
        <p:nvSpPr>
          <p:cNvPr id="184330" name="Rectangle 10"/>
          <p:cNvSpPr>
            <a:spLocks noChangeArrowheads="1"/>
          </p:cNvSpPr>
          <p:nvPr/>
        </p:nvSpPr>
        <p:spPr bwMode="auto">
          <a:xfrm>
            <a:off x="1315221" y="5932011"/>
            <a:ext cx="7786106" cy="523220"/>
          </a:xfrm>
          <a:prstGeom prst="rect">
            <a:avLst/>
          </a:prstGeom>
          <a:noFill/>
          <a:ln w="9525">
            <a:noFill/>
            <a:miter lim="800000"/>
            <a:headEnd/>
            <a:tailEnd/>
          </a:ln>
        </p:spPr>
        <p:txBody>
          <a:bodyPr wrap="none">
            <a:spAutoFit/>
          </a:bodyPr>
          <a:lstStyle/>
          <a:p>
            <a:pPr eaLnBrk="1" hangingPunct="1">
              <a:spcBef>
                <a:spcPct val="5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能量均分的成因是大量分子间无规则的碰撞。</a:t>
            </a:r>
          </a:p>
        </p:txBody>
      </p:sp>
      <mc:AlternateContent xmlns:mc="http://schemas.openxmlformats.org/markup-compatibility/2006" xmlns:a14="http://schemas.microsoft.com/office/drawing/2010/main">
        <mc:Choice Requires="a14">
          <p:sp>
            <p:nvSpPr>
              <p:cNvPr id="9" name="矩形 8"/>
              <p:cNvSpPr/>
              <p:nvPr/>
            </p:nvSpPr>
            <p:spPr>
              <a:xfrm>
                <a:off x="3138570" y="2275324"/>
                <a:ext cx="3820213"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总</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d>
                        <m:dPr>
                          <m:ctrlPr>
                            <a:rPr lang="en-US" altLang="zh-CN" sz="2800" i="1" smtClean="0">
                              <a:solidFill>
                                <a:srgbClr val="0000FF"/>
                              </a:solidFill>
                              <a:latin typeface="Cambria Math"/>
                            </a:rPr>
                          </m:ctrlPr>
                        </m:dPr>
                        <m:e>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𝑟</m:t>
                          </m:r>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𝑠</m:t>
                          </m:r>
                        </m:e>
                      </m:d>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3138570" y="2275324"/>
                <a:ext cx="3820213"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138570" y="4060111"/>
                <a:ext cx="302172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FF0000"/>
                              </a:solidFill>
                              <a:latin typeface="Cambria Math"/>
                              <a:ea typeface="Cambria Math" panose="02040503050406030204" pitchFamily="18" charset="0"/>
                            </a:rPr>
                          </m:ctrlPr>
                        </m:barPr>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zh-CN" altLang="en-US" sz="2800" i="1">
                                  <a:solidFill>
                                    <a:srgbClr val="FF0000"/>
                                  </a:solidFill>
                                  <a:latin typeface="Cambria Math" panose="02040503050406030204" pitchFamily="18" charset="0"/>
                                  <a:ea typeface="Cambria Math" panose="02040503050406030204" pitchFamily="18" charset="0"/>
                                </a:rPr>
                                <m:t>动</m:t>
                              </m:r>
                            </m:sub>
                          </m:sSub>
                        </m:e>
                      </m:ba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1</m:t>
                          </m:r>
                        </m:num>
                        <m:den>
                          <m:r>
                            <a:rPr lang="en-US" altLang="zh-CN" sz="2800" i="1">
                              <a:solidFill>
                                <a:srgbClr val="FF0000"/>
                              </a:solidFill>
                              <a:latin typeface="Cambria Math" panose="02040503050406030204" pitchFamily="18" charset="0"/>
                            </a:rPr>
                            <m:t>2</m:t>
                          </m:r>
                        </m:den>
                      </m:f>
                      <m:d>
                        <m:dPr>
                          <m:ctrlPr>
                            <a:rPr lang="en-US" altLang="zh-CN" sz="2800" i="1" smtClean="0">
                              <a:solidFill>
                                <a:srgbClr val="FF0000"/>
                              </a:solidFill>
                              <a:latin typeface="Cambria Math"/>
                            </a:rPr>
                          </m:ctrlPr>
                        </m:dPr>
                        <m:e>
                          <m:r>
                            <a:rPr lang="en-US" altLang="zh-CN" sz="2800" i="1">
                              <a:solidFill>
                                <a:srgbClr val="FF0000"/>
                              </a:solidFill>
                              <a:latin typeface="Cambria Math" panose="02040503050406030204" pitchFamily="18" charset="0"/>
                            </a:rPr>
                            <m:t>𝑡</m:t>
                          </m:r>
                          <m:r>
                            <a:rPr lang="en-US" altLang="zh-CN" sz="2800" i="1">
                              <a:solidFill>
                                <a:srgbClr val="FF0000"/>
                              </a:solidFill>
                              <a:latin typeface="Cambria Math" panose="02040503050406030204" pitchFamily="18" charset="0"/>
                            </a:rPr>
                            <m:t>+</m:t>
                          </m:r>
                          <m:r>
                            <a:rPr lang="en-US" altLang="zh-CN" sz="2800" i="1">
                              <a:solidFill>
                                <a:srgbClr val="FF0000"/>
                              </a:solidFill>
                              <a:latin typeface="Cambria Math" panose="02040503050406030204" pitchFamily="18" charset="0"/>
                            </a:rPr>
                            <m:t>𝑟</m:t>
                          </m:r>
                        </m:e>
                      </m:d>
                      <m:r>
                        <a:rPr lang="en-US" altLang="zh-CN" sz="2800" i="1">
                          <a:solidFill>
                            <a:srgbClr val="FF0000"/>
                          </a:solidFill>
                          <a:latin typeface="Cambria Math" panose="02040503050406030204" pitchFamily="18" charset="0"/>
                        </a:rPr>
                        <m:t>𝑘𝑇</m:t>
                      </m:r>
                    </m:oMath>
                  </m:oMathPara>
                </a14:m>
                <a:endParaRPr lang="zh-CN" altLang="en-US" sz="2800" dirty="0">
                  <a:solidFill>
                    <a:srgbClr val="FF0000"/>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3138570" y="4060111"/>
                <a:ext cx="3021725" cy="898964"/>
              </a:xfrm>
              <a:prstGeom prst="rect">
                <a:avLst/>
              </a:prstGeom>
              <a:blipFill>
                <a:blip r:embed="rId5"/>
                <a:stretch>
                  <a:fillRect/>
                </a:stretch>
              </a:blipFill>
            </p:spPr>
            <p:txBody>
              <a:bodyPr/>
              <a:lstStyle/>
              <a:p>
                <a:r>
                  <a:rPr lang="zh-CN" altLang="en-US">
                    <a:noFill/>
                  </a:rPr>
                  <a:t> </a:t>
                </a:r>
              </a:p>
            </p:txBody>
          </p:sp>
        </mc:Fallback>
      </mc:AlternateContent>
      <p:grpSp>
        <p:nvGrpSpPr>
          <p:cNvPr id="11" name="Group 4">
            <a:extLst>
              <a:ext uri="{FF2B5EF4-FFF2-40B4-BE49-F238E27FC236}">
                <a16:creationId xmlns:a16="http://schemas.microsoft.com/office/drawing/2014/main" xmlns="" id="{1362664F-62F7-43A1-9B7C-8E73C1E3BC60}"/>
              </a:ext>
            </a:extLst>
          </p:cNvPr>
          <p:cNvGrpSpPr>
            <a:grpSpLocks/>
          </p:cNvGrpSpPr>
          <p:nvPr/>
        </p:nvGrpSpPr>
        <p:grpSpPr bwMode="auto">
          <a:xfrm>
            <a:off x="644817" y="563250"/>
            <a:ext cx="1963737" cy="1054100"/>
            <a:chOff x="204" y="119"/>
            <a:chExt cx="1237" cy="664"/>
          </a:xfrm>
        </p:grpSpPr>
        <p:sp>
          <p:nvSpPr>
            <p:cNvPr id="12" name="laptop">
              <a:extLst>
                <a:ext uri="{FF2B5EF4-FFF2-40B4-BE49-F238E27FC236}">
                  <a16:creationId xmlns:a16="http://schemas.microsoft.com/office/drawing/2014/main" xmlns="" id="{E76B14DB-5CE2-4BA3-8279-F84187D6AB0D}"/>
                </a:ext>
              </a:extLst>
            </p:cNvPr>
            <p:cNvSpPr>
              <a:spLocks noEditPoints="1" noChangeArrowheads="1"/>
            </p:cNvSpPr>
            <p:nvPr/>
          </p:nvSpPr>
          <p:spPr bwMode="auto">
            <a:xfrm>
              <a:off x="204" y="119"/>
              <a:ext cx="1237" cy="6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53 w 21600"/>
                <a:gd name="T25" fmla="*/ 1854 h 21600"/>
                <a:gd name="T26" fmla="*/ 17304 w 21600"/>
                <a:gd name="T27" fmla="*/ 123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tx2"/>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Text Box 6">
              <a:extLst>
                <a:ext uri="{FF2B5EF4-FFF2-40B4-BE49-F238E27FC236}">
                  <a16:creationId xmlns:a16="http://schemas.microsoft.com/office/drawing/2014/main" xmlns="" id="{0207D40B-0FAB-4FD4-902E-FDF1AEE6204E}"/>
                </a:ext>
              </a:extLst>
            </p:cNvPr>
            <p:cNvSpPr txBox="1">
              <a:spLocks noChangeArrowheads="1"/>
            </p:cNvSpPr>
            <p:nvPr/>
          </p:nvSpPr>
          <p:spPr bwMode="auto">
            <a:xfrm>
              <a:off x="545" y="170"/>
              <a:ext cx="576" cy="330"/>
            </a:xfrm>
            <a:prstGeom prst="rect">
              <a:avLst/>
            </a:prstGeom>
            <a:solidFill>
              <a:srgbClr val="FFFF00"/>
            </a:solidFill>
            <a:ln w="9525">
              <a:solidFill>
                <a:srgbClr val="FFCCFF"/>
              </a:solidFill>
              <a:miter lim="800000"/>
              <a:headEnd/>
              <a:tailEnd/>
            </a:ln>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讨论</a:t>
              </a:r>
            </a:p>
          </p:txBody>
        </p:sp>
      </p:grpSp>
    </p:spTree>
    <p:extLst>
      <p:ext uri="{BB962C8B-B14F-4D97-AF65-F5344CB8AC3E}">
        <p14:creationId xmlns:p14="http://schemas.microsoft.com/office/powerpoint/2010/main" val="31310928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4325">
                                            <p:txEl>
                                              <p:pRg st="0" end="0"/>
                                            </p:txEl>
                                          </p:spTgt>
                                        </p:tgtEl>
                                        <p:attrNameLst>
                                          <p:attrName>style.visibility</p:attrName>
                                        </p:attrNameLst>
                                      </p:cBhvr>
                                      <p:to>
                                        <p:strVal val="visible"/>
                                      </p:to>
                                    </p:set>
                                    <p:animEffect transition="in" filter="wipe(left)">
                                      <p:cBhvr>
                                        <p:cTn id="12" dur="500"/>
                                        <p:tgtEl>
                                          <p:spTgt spid="18432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4327"/>
                                        </p:tgtEl>
                                        <p:attrNameLst>
                                          <p:attrName>style.visibility</p:attrName>
                                        </p:attrNameLst>
                                      </p:cBhvr>
                                      <p:to>
                                        <p:strVal val="visible"/>
                                      </p:to>
                                    </p:set>
                                    <p:animEffect transition="in" filter="wipe(left)">
                                      <p:cBhvr>
                                        <p:cTn id="22" dur="500"/>
                                        <p:tgtEl>
                                          <p:spTgt spid="1843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184329"/>
                                        </p:tgtEl>
                                        <p:attrNameLst>
                                          <p:attrName>style.visibility</p:attrName>
                                        </p:attrNameLst>
                                      </p:cBhvr>
                                      <p:to>
                                        <p:strVal val="visible"/>
                                      </p:to>
                                    </p:set>
                                    <p:anim calcmode="lin" valueType="num">
                                      <p:cBhvr additive="base">
                                        <p:cTn id="32" dur="500" fill="hold"/>
                                        <p:tgtEl>
                                          <p:spTgt spid="184329"/>
                                        </p:tgtEl>
                                        <p:attrNameLst>
                                          <p:attrName>ppt_x</p:attrName>
                                        </p:attrNameLst>
                                      </p:cBhvr>
                                      <p:tavLst>
                                        <p:tav tm="0">
                                          <p:val>
                                            <p:strVal val="0-#ppt_w/2"/>
                                          </p:val>
                                        </p:tav>
                                        <p:tav tm="100000">
                                          <p:val>
                                            <p:strVal val="#ppt_x"/>
                                          </p:val>
                                        </p:tav>
                                      </p:tavLst>
                                    </p:anim>
                                    <p:anim calcmode="lin" valueType="num">
                                      <p:cBhvr additive="base">
                                        <p:cTn id="33" dur="500" fill="hold"/>
                                        <p:tgtEl>
                                          <p:spTgt spid="184329"/>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184330"/>
                                        </p:tgtEl>
                                        <p:attrNameLst>
                                          <p:attrName>style.visibility</p:attrName>
                                        </p:attrNameLst>
                                      </p:cBhvr>
                                      <p:to>
                                        <p:strVal val="visible"/>
                                      </p:to>
                                    </p:set>
                                    <p:anim calcmode="lin" valueType="num">
                                      <p:cBhvr additive="base">
                                        <p:cTn id="38" dur="500" fill="hold"/>
                                        <p:tgtEl>
                                          <p:spTgt spid="184330"/>
                                        </p:tgtEl>
                                        <p:attrNameLst>
                                          <p:attrName>ppt_x</p:attrName>
                                        </p:attrNameLst>
                                      </p:cBhvr>
                                      <p:tavLst>
                                        <p:tav tm="0">
                                          <p:val>
                                            <p:strVal val="0-#ppt_w/2"/>
                                          </p:val>
                                        </p:tav>
                                        <p:tav tm="100000">
                                          <p:val>
                                            <p:strVal val="#ppt_x"/>
                                          </p:val>
                                        </p:tav>
                                      </p:tavLst>
                                    </p:anim>
                                    <p:anim calcmode="lin" valueType="num">
                                      <p:cBhvr additive="base">
                                        <p:cTn id="39" dur="500" fill="hold"/>
                                        <p:tgtEl>
                                          <p:spTgt spid="1843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5" grpId="0" build="p" autoUpdateAnimBg="0"/>
      <p:bldP spid="184327" grpId="0" autoUpdateAnimBg="0"/>
      <p:bldP spid="184329" grpId="0" autoUpdateAnimBg="0"/>
      <p:bldP spid="184330" grpId="0" autoUpdateAnimBg="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8" name="Text Box 4"/>
          <p:cNvSpPr>
            <a:spLocks noGrp="1" noChangeArrowheads="1"/>
          </p:cNvSpPr>
          <p:nvPr>
            <p:ph type="title" idx="4294967295"/>
          </p:nvPr>
        </p:nvSpPr>
        <p:spPr>
          <a:xfrm>
            <a:off x="627015" y="613222"/>
            <a:ext cx="9169400" cy="504825"/>
          </a:xfrm>
        </p:spPr>
        <p:txBody>
          <a:bodyPr/>
          <a:lstStyle/>
          <a:p>
            <a:pPr algn="l" eaLnBrk="1" hangingPunct="1"/>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三、理想气体的内能</a:t>
            </a:r>
            <a:r>
              <a:rPr lang="en-US" altLang="zh-CN"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(Internal energy of ideal gas) </a:t>
            </a: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重点</a:t>
            </a:r>
            <a:r>
              <a:rPr lang="en-US" altLang="zh-CN"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185349" name="Text Box 5"/>
          <p:cNvSpPr txBox="1">
            <a:spLocks noChangeArrowheads="1"/>
          </p:cNvSpPr>
          <p:nvPr/>
        </p:nvSpPr>
        <p:spPr bwMode="auto">
          <a:xfrm>
            <a:off x="627015" y="1265273"/>
            <a:ext cx="9169401"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lgDash"/>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气体的内能：所有分子的热运动动能和分子间的相互作用势能的总和。</a:t>
            </a:r>
          </a:p>
        </p:txBody>
      </p:sp>
      <p:sp>
        <p:nvSpPr>
          <p:cNvPr id="185350" name="Rectangle 6"/>
          <p:cNvSpPr>
            <a:spLocks noChangeArrowheads="1"/>
          </p:cNvSpPr>
          <p:nvPr/>
        </p:nvSpPr>
        <p:spPr bwMode="auto">
          <a:xfrm>
            <a:off x="627015" y="2381264"/>
            <a:ext cx="916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lgDash"/>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理想气体的内能</a:t>
            </a:r>
            <a:r>
              <a:rPr lang="zh-CN" altLang="en-US" sz="2800" dirty="0">
                <a:solidFill>
                  <a:srgbClr val="0000FF"/>
                </a:solidFill>
                <a:ea typeface="微软雅黑" panose="020B0503020204020204" pitchFamily="34" charset="-122"/>
                <a:cs typeface="Times New Roman" panose="02020603050405020304" pitchFamily="18" charset="0"/>
              </a:rPr>
              <a:t>：气体中所有分子热运动动能的总和。</a:t>
            </a:r>
          </a:p>
        </p:txBody>
      </p:sp>
      <p:sp>
        <p:nvSpPr>
          <p:cNvPr id="185351" name="Text Box 7"/>
          <p:cNvSpPr txBox="1">
            <a:spLocks noChangeArrowheads="1"/>
          </p:cNvSpPr>
          <p:nvPr/>
        </p:nvSpPr>
        <p:spPr bwMode="auto">
          <a:xfrm>
            <a:off x="627015" y="3385947"/>
            <a:ext cx="4314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rgbClr val="0000FF"/>
                </a:solidFill>
                <a:latin typeface="+mn-ea"/>
                <a:ea typeface="+mn-ea"/>
                <a:cs typeface="Times New Roman" panose="02020603050405020304" pitchFamily="18" charset="0"/>
              </a:rPr>
              <a:t>1mol </a:t>
            </a:r>
            <a:r>
              <a:rPr lang="zh-CN" altLang="en-US" sz="2800" dirty="0">
                <a:solidFill>
                  <a:srgbClr val="0000FF"/>
                </a:solidFill>
                <a:latin typeface="+mn-ea"/>
                <a:ea typeface="+mn-ea"/>
                <a:cs typeface="Times New Roman" panose="02020603050405020304" pitchFamily="18" charset="0"/>
              </a:rPr>
              <a:t>理想气体的内能为：</a:t>
            </a:r>
          </a:p>
        </p:txBody>
      </p:sp>
      <mc:AlternateContent xmlns:mc="http://schemas.openxmlformats.org/markup-compatibility/2006" xmlns:a14="http://schemas.microsoft.com/office/drawing/2010/main">
        <mc:Choice Requires="a14">
          <p:sp>
            <p:nvSpPr>
              <p:cNvPr id="117770" name="Text Box 10"/>
              <p:cNvSpPr txBox="1">
                <a:spLocks noChangeArrowheads="1"/>
              </p:cNvSpPr>
              <p:nvPr/>
            </p:nvSpPr>
            <p:spPr bwMode="auto">
              <a:xfrm>
                <a:off x="627015" y="4428073"/>
                <a:ext cx="481844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14:m>
                  <m:oMath xmlns:m="http://schemas.openxmlformats.org/officeDocument/2006/math">
                    <m:r>
                      <a:rPr lang="zh-CN" altLang="en-US" sz="2800" i="1">
                        <a:solidFill>
                          <a:srgbClr val="0000FF"/>
                        </a:solidFill>
                        <a:latin typeface="Cambria Math" panose="02040503050406030204" pitchFamily="18" charset="0"/>
                        <a:ea typeface="+mn-ea"/>
                      </a:rPr>
                      <m:t>𝜈</m:t>
                    </m:r>
                  </m:oMath>
                </a14:m>
                <a:r>
                  <a:rPr lang="en-US" altLang="zh-CN" sz="2800" dirty="0" err="1">
                    <a:solidFill>
                      <a:srgbClr val="0000FF"/>
                    </a:solidFill>
                    <a:latin typeface="+mn-ea"/>
                    <a:ea typeface="+mn-ea"/>
                    <a:cs typeface="Times New Roman" panose="02020603050405020304" pitchFamily="18" charset="0"/>
                  </a:rPr>
                  <a:t>mol</a:t>
                </a:r>
                <a:r>
                  <a:rPr lang="en-US" altLang="zh-CN" sz="2800" dirty="0">
                    <a:solidFill>
                      <a:srgbClr val="0000FF"/>
                    </a:solidFill>
                    <a:latin typeface="+mn-ea"/>
                    <a:ea typeface="+mn-ea"/>
                    <a:cs typeface="Times New Roman" panose="02020603050405020304" pitchFamily="18" charset="0"/>
                  </a:rPr>
                  <a:t> </a:t>
                </a:r>
                <a:r>
                  <a:rPr lang="zh-CN" altLang="en-US" sz="2800" dirty="0">
                    <a:solidFill>
                      <a:srgbClr val="0000FF"/>
                    </a:solidFill>
                    <a:latin typeface="+mn-ea"/>
                    <a:ea typeface="+mn-ea"/>
                    <a:cs typeface="Times New Roman" panose="02020603050405020304" pitchFamily="18" charset="0"/>
                  </a:rPr>
                  <a:t>理想气体的内能为：</a:t>
                </a:r>
              </a:p>
            </p:txBody>
          </p:sp>
        </mc:Choice>
        <mc:Fallback xmlns="">
          <p:sp>
            <p:nvSpPr>
              <p:cNvPr id="117770" name="Text Box 10"/>
              <p:cNvSpPr txBox="1">
                <a:spLocks noRot="1" noChangeAspect="1" noMove="1" noResize="1" noEditPoints="1" noAdjustHandles="1" noChangeArrowheads="1" noChangeShapeType="1" noTextEdit="1"/>
              </p:cNvSpPr>
              <p:nvPr/>
            </p:nvSpPr>
            <p:spPr bwMode="auto">
              <a:xfrm>
                <a:off x="627015" y="4428073"/>
                <a:ext cx="4818442" cy="523220"/>
              </a:xfrm>
              <a:prstGeom prst="rect">
                <a:avLst/>
              </a:prstGeom>
              <a:blipFill>
                <a:blip r:embed="rId3"/>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85357" name="Text Box 13"/>
          <p:cNvSpPr txBox="1">
            <a:spLocks noChangeArrowheads="1"/>
          </p:cNvSpPr>
          <p:nvPr/>
        </p:nvSpPr>
        <p:spPr bwMode="auto">
          <a:xfrm>
            <a:off x="627015" y="5440519"/>
            <a:ext cx="9169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结论：</a:t>
            </a:r>
            <a:r>
              <a:rPr lang="zh-CN" altLang="en-US" sz="2800" dirty="0">
                <a:solidFill>
                  <a:srgbClr val="FF0000"/>
                </a:solidFill>
                <a:ea typeface="微软雅黑" panose="020B0503020204020204" pitchFamily="34" charset="-122"/>
                <a:cs typeface="Times New Roman" panose="02020603050405020304" pitchFamily="18" charset="0"/>
              </a:rPr>
              <a:t>理想气体的内能是温度的单值函数</a:t>
            </a:r>
            <a:r>
              <a:rPr lang="zh-CN" altLang="en-US" sz="2800" dirty="0">
                <a:solidFill>
                  <a:srgbClr val="0000FF"/>
                </a:solidFill>
                <a:ea typeface="微软雅黑" panose="020B0503020204020204" pitchFamily="34" charset="-122"/>
                <a:cs typeface="Times New Roman" panose="02020603050405020304" pitchFamily="18" charset="0"/>
              </a:rPr>
              <a:t>，与热力学温度成正比，与压强和体积无关。</a:t>
            </a:r>
          </a:p>
        </p:txBody>
      </p:sp>
      <mc:AlternateContent xmlns:mc="http://schemas.openxmlformats.org/markup-compatibility/2006" xmlns:a14="http://schemas.microsoft.com/office/drawing/2010/main">
        <mc:Choice Requires="a14">
          <p:sp>
            <p:nvSpPr>
              <p:cNvPr id="12" name="矩形 11"/>
              <p:cNvSpPr/>
              <p:nvPr/>
            </p:nvSpPr>
            <p:spPr>
              <a:xfrm>
                <a:off x="4941843" y="3153101"/>
                <a:ext cx="3304431" cy="8931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𝑁</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Sub>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𝑖</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𝑘𝑇</m:t>
                      </m:r>
                      <m:r>
                        <a:rPr lang="en-US" altLang="zh-CN" sz="2800" b="0" i="1" smtClean="0">
                          <a:solidFill>
                            <a:srgbClr val="FF0000"/>
                          </a:solidFill>
                          <a:latin typeface="Cambria Math" panose="02040503050406030204" pitchFamily="18" charset="0"/>
                        </a:rPr>
                        <m:t>=</m:t>
                      </m:r>
                      <m:f>
                        <m:fPr>
                          <m:ctrlPr>
                            <a:rPr lang="en-US" altLang="zh-CN" sz="2800" i="1">
                              <a:solidFill>
                                <a:srgbClr val="FF0000"/>
                              </a:solidFill>
                              <a:latin typeface="Cambria Math"/>
                            </a:rPr>
                          </m:ctrlPr>
                        </m:fPr>
                        <m:num>
                          <m:r>
                            <a:rPr lang="en-US" altLang="zh-CN" sz="2800" i="1">
                              <a:solidFill>
                                <a:srgbClr val="FF0000"/>
                              </a:solidFill>
                              <a:latin typeface="Cambria Math" panose="02040503050406030204" pitchFamily="18" charset="0"/>
                            </a:rPr>
                            <m:t>𝑖</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𝑅</m:t>
                      </m:r>
                      <m:r>
                        <a:rPr lang="en-US" altLang="zh-CN" sz="2800" i="1">
                          <a:solidFill>
                            <a:srgbClr val="FF0000"/>
                          </a:solidFill>
                          <a:latin typeface="Cambria Math" panose="02040503050406030204" pitchFamily="18" charset="0"/>
                        </a:rPr>
                        <m:t>𝑇</m:t>
                      </m:r>
                    </m:oMath>
                  </m:oMathPara>
                </a14:m>
                <a:endParaRPr lang="zh-CN" altLang="en-US" sz="28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4941843" y="3153101"/>
                <a:ext cx="3304431" cy="8931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941843" y="4193520"/>
                <a:ext cx="3737498"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f>
                        <m:fPr>
                          <m:ctrlPr>
                            <a:rPr lang="en-US" altLang="zh-CN" sz="2800" i="1">
                              <a:solidFill>
                                <a:srgbClr val="FF0000"/>
                              </a:solidFill>
                              <a:latin typeface="Cambria Math"/>
                            </a:rPr>
                          </m:ctrlPr>
                        </m:fPr>
                        <m:num>
                          <m:r>
                            <a:rPr lang="en-US" altLang="zh-CN" sz="2800" i="1">
                              <a:solidFill>
                                <a:srgbClr val="FF0000"/>
                              </a:solidFill>
                              <a:latin typeface="Cambria Math" panose="02040503050406030204" pitchFamily="18" charset="0"/>
                            </a:rPr>
                            <m:t>𝑖</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𝑅</m:t>
                      </m:r>
                      <m:r>
                        <a:rPr lang="en-US" altLang="zh-CN" sz="2800" i="1">
                          <a:solidFill>
                            <a:srgbClr val="FF0000"/>
                          </a:solidFill>
                          <a:latin typeface="Cambria Math" panose="02040503050406030204" pitchFamily="18" charset="0"/>
                        </a:rPr>
                        <m:t>𝑇</m:t>
                      </m:r>
                      <m:r>
                        <a:rPr lang="en-US" altLang="zh-CN" sz="2800" b="0" i="1" smtClean="0">
                          <a:solidFill>
                            <a:srgbClr val="FF0000"/>
                          </a:solidFill>
                          <a:latin typeface="Cambria Math" panose="02040503050406030204" pitchFamily="18" charset="0"/>
                        </a:rPr>
                        <m:t>=</m:t>
                      </m:r>
                      <m:r>
                        <a:rPr lang="zh-CN" altLang="en-US" sz="2800" i="1">
                          <a:solidFill>
                            <a:srgbClr val="FF0000"/>
                          </a:solidFill>
                          <a:latin typeface="Cambria Math" panose="02040503050406030204" pitchFamily="18" charset="0"/>
                          <a:ea typeface="Cambria Math" panose="02040503050406030204" pitchFamily="18" charset="0"/>
                        </a:rPr>
                        <m:t>𝜈</m:t>
                      </m:r>
                      <m:f>
                        <m:fPr>
                          <m:ctrlPr>
                            <a:rPr lang="en-US" altLang="zh-CN" sz="2800" i="1">
                              <a:solidFill>
                                <a:srgbClr val="FF0000"/>
                              </a:solidFill>
                              <a:latin typeface="Cambria Math"/>
                            </a:rPr>
                          </m:ctrlPr>
                        </m:fPr>
                        <m:num>
                          <m:r>
                            <a:rPr lang="en-US" altLang="zh-CN" sz="2800" i="1">
                              <a:solidFill>
                                <a:srgbClr val="FF0000"/>
                              </a:solidFill>
                              <a:latin typeface="Cambria Math" panose="02040503050406030204" pitchFamily="18" charset="0"/>
                            </a:rPr>
                            <m:t>𝑖</m:t>
                          </m:r>
                        </m:num>
                        <m:den>
                          <m:r>
                            <a:rPr lang="en-US" altLang="zh-CN" sz="2800" i="1">
                              <a:solidFill>
                                <a:srgbClr val="FF0000"/>
                              </a:solidFill>
                              <a:latin typeface="Cambria Math" panose="02040503050406030204" pitchFamily="18" charset="0"/>
                            </a:rPr>
                            <m:t>2</m:t>
                          </m:r>
                        </m:den>
                      </m:f>
                      <m:r>
                        <a:rPr lang="en-US" altLang="zh-CN" sz="2800" i="1">
                          <a:solidFill>
                            <a:srgbClr val="FF0000"/>
                          </a:solidFill>
                          <a:latin typeface="Cambria Math" panose="02040503050406030204" pitchFamily="18" charset="0"/>
                        </a:rPr>
                        <m:t>𝑅𝑇</m:t>
                      </m:r>
                    </m:oMath>
                  </m:oMathPara>
                </a14:m>
                <a:endParaRPr lang="zh-CN" altLang="en-US" sz="2800" dirty="0">
                  <a:solidFill>
                    <a:srgbClr val="FF0000"/>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4941843" y="4193520"/>
                <a:ext cx="3737498" cy="97174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93711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5348">
                                            <p:txEl>
                                              <p:pRg st="0" end="0"/>
                                            </p:txEl>
                                          </p:spTgt>
                                        </p:tgtEl>
                                        <p:attrNameLst>
                                          <p:attrName>style.visibility</p:attrName>
                                        </p:attrNameLst>
                                      </p:cBhvr>
                                      <p:to>
                                        <p:strVal val="visible"/>
                                      </p:to>
                                    </p:set>
                                    <p:animEffect transition="in" filter="wipe(left)">
                                      <p:cBhvr>
                                        <p:cTn id="7" dur="500"/>
                                        <p:tgtEl>
                                          <p:spTgt spid="185348">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85349"/>
                                        </p:tgtEl>
                                        <p:attrNameLst>
                                          <p:attrName>style.visibility</p:attrName>
                                        </p:attrNameLst>
                                      </p:cBhvr>
                                      <p:to>
                                        <p:strVal val="visible"/>
                                      </p:to>
                                    </p:set>
                                    <p:anim calcmode="lin" valueType="num">
                                      <p:cBhvr additive="base">
                                        <p:cTn id="12" dur="500" fill="hold"/>
                                        <p:tgtEl>
                                          <p:spTgt spid="185349"/>
                                        </p:tgtEl>
                                        <p:attrNameLst>
                                          <p:attrName>ppt_x</p:attrName>
                                        </p:attrNameLst>
                                      </p:cBhvr>
                                      <p:tavLst>
                                        <p:tav tm="0">
                                          <p:val>
                                            <p:strVal val="0-#ppt_w/2"/>
                                          </p:val>
                                        </p:tav>
                                        <p:tav tm="100000">
                                          <p:val>
                                            <p:strVal val="#ppt_x"/>
                                          </p:val>
                                        </p:tav>
                                      </p:tavLst>
                                    </p:anim>
                                    <p:anim calcmode="lin" valueType="num">
                                      <p:cBhvr additive="base">
                                        <p:cTn id="13" dur="500" fill="hold"/>
                                        <p:tgtEl>
                                          <p:spTgt spid="185349"/>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85350"/>
                                        </p:tgtEl>
                                        <p:attrNameLst>
                                          <p:attrName>style.visibility</p:attrName>
                                        </p:attrNameLst>
                                      </p:cBhvr>
                                      <p:to>
                                        <p:strVal val="visible"/>
                                      </p:to>
                                    </p:set>
                                    <p:anim calcmode="lin" valueType="num">
                                      <p:cBhvr additive="base">
                                        <p:cTn id="18" dur="500" fill="hold"/>
                                        <p:tgtEl>
                                          <p:spTgt spid="185350"/>
                                        </p:tgtEl>
                                        <p:attrNameLst>
                                          <p:attrName>ppt_x</p:attrName>
                                        </p:attrNameLst>
                                      </p:cBhvr>
                                      <p:tavLst>
                                        <p:tav tm="0">
                                          <p:val>
                                            <p:strVal val="0-#ppt_w/2"/>
                                          </p:val>
                                        </p:tav>
                                        <p:tav tm="100000">
                                          <p:val>
                                            <p:strVal val="#ppt_x"/>
                                          </p:val>
                                        </p:tav>
                                      </p:tavLst>
                                    </p:anim>
                                    <p:anim calcmode="lin" valueType="num">
                                      <p:cBhvr additive="base">
                                        <p:cTn id="19" dur="500" fill="hold"/>
                                        <p:tgtEl>
                                          <p:spTgt spid="185350"/>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5351"/>
                                        </p:tgtEl>
                                        <p:attrNameLst>
                                          <p:attrName>style.visibility</p:attrName>
                                        </p:attrNameLst>
                                      </p:cBhvr>
                                      <p:to>
                                        <p:strVal val="visible"/>
                                      </p:to>
                                    </p:set>
                                    <p:animEffect transition="in" filter="wipe(left)">
                                      <p:cBhvr>
                                        <p:cTn id="24" dur="500"/>
                                        <p:tgtEl>
                                          <p:spTgt spid="18535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17770"/>
                                        </p:tgtEl>
                                        <p:attrNameLst>
                                          <p:attrName>style.visibility</p:attrName>
                                        </p:attrNameLst>
                                      </p:cBhvr>
                                      <p:to>
                                        <p:strVal val="visible"/>
                                      </p:to>
                                    </p:set>
                                    <p:animEffect transition="in" filter="wipe(left)">
                                      <p:cBhvr>
                                        <p:cTn id="34" dur="500"/>
                                        <p:tgtEl>
                                          <p:spTgt spid="11777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left)">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85357">
                                            <p:txEl>
                                              <p:pRg st="0" end="0"/>
                                            </p:txEl>
                                          </p:spTgt>
                                        </p:tgtEl>
                                        <p:attrNameLst>
                                          <p:attrName>style.visibility</p:attrName>
                                        </p:attrNameLst>
                                      </p:cBhvr>
                                      <p:to>
                                        <p:strVal val="visible"/>
                                      </p:to>
                                    </p:set>
                                    <p:animEffect transition="in" filter="wipe(left)">
                                      <p:cBhvr>
                                        <p:cTn id="44" dur="500"/>
                                        <p:tgtEl>
                                          <p:spTgt spid="18535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8" grpId="0" build="p" autoUpdateAnimBg="0"/>
      <p:bldP spid="185349" grpId="0" autoUpdateAnimBg="0"/>
      <p:bldP spid="185350" grpId="0" autoUpdateAnimBg="0"/>
      <p:bldP spid="185351" grpId="0" autoUpdateAnimBg="0"/>
      <p:bldP spid="117770" grpId="0"/>
      <p:bldP spid="185357" grpId="0" build="p" autoUpdateAnimBg="0"/>
      <p:bldP spid="12"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5" name="Text Box 15"/>
          <p:cNvSpPr txBox="1">
            <a:spLocks noChangeArrowheads="1"/>
          </p:cNvSpPr>
          <p:nvPr/>
        </p:nvSpPr>
        <p:spPr bwMode="auto">
          <a:xfrm>
            <a:off x="995504" y="742450"/>
            <a:ext cx="5715000" cy="528637"/>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Blip>
                <a:blip r:embed="rId2"/>
              </a:buBlip>
            </a:pPr>
            <a:r>
              <a:rPr lang="zh-CN" altLang="en-US" sz="2800" b="1" dirty="0">
                <a:solidFill>
                  <a:srgbClr val="1C1C1C"/>
                </a:solidFill>
                <a:latin typeface="Times New Roman" panose="02020603050405020304" pitchFamily="18" charset="0"/>
              </a:rPr>
              <a:t>几种</a:t>
            </a:r>
            <a:r>
              <a:rPr lang="zh-CN" altLang="en-US" sz="2800" b="1" dirty="0">
                <a:solidFill>
                  <a:srgbClr val="CC0000"/>
                </a:solidFill>
                <a:latin typeface="Times New Roman" panose="02020603050405020304" pitchFamily="18" charset="0"/>
              </a:rPr>
              <a:t>刚</a:t>
            </a:r>
            <a:r>
              <a:rPr lang="zh-CN" altLang="en-US" sz="2800" b="1" dirty="0">
                <a:solidFill>
                  <a:srgbClr val="1C1C1C"/>
                </a:solidFill>
                <a:latin typeface="Times New Roman" panose="02020603050405020304" pitchFamily="18" charset="0"/>
              </a:rPr>
              <a:t>性分子理想气体的内能</a:t>
            </a:r>
          </a:p>
        </p:txBody>
      </p:sp>
      <mc:AlternateContent xmlns:mc="http://schemas.openxmlformats.org/markup-compatibility/2006" xmlns:a14="http://schemas.microsoft.com/office/drawing/2010/main">
        <mc:Choice Requires="a14">
          <p:sp>
            <p:nvSpPr>
              <p:cNvPr id="10256" name="Rectangle 16"/>
              <p:cNvSpPr>
                <a:spLocks noChangeArrowheads="1"/>
              </p:cNvSpPr>
              <p:nvPr/>
            </p:nvSpPr>
            <p:spPr bwMode="auto">
              <a:xfrm>
                <a:off x="995504" y="4134256"/>
                <a:ext cx="8001000" cy="523220"/>
              </a:xfrm>
              <a:prstGeom prst="rect">
                <a:avLst/>
              </a:prstGeom>
              <a:gradFill rotWithShape="0">
                <a:gsLst>
                  <a:gs pos="0">
                    <a:srgbClr val="FFE7FF"/>
                  </a:gs>
                  <a:gs pos="50000">
                    <a:srgbClr val="FFFFFF"/>
                  </a:gs>
                  <a:gs pos="100000">
                    <a:srgbClr val="FFE7FF"/>
                  </a:gs>
                </a:gsLst>
                <a:lin ang="5400000" scaled="1"/>
              </a:gradFill>
              <a:ln w="9525">
                <a:solidFill>
                  <a:srgbClr val="CC3399"/>
                </a:solidFill>
                <a:miter lim="800000"/>
                <a:headEnd/>
                <a:tailEnd/>
              </a:ln>
              <a:effectLst/>
              <a:extLst>
                <a:ext uri="{AF507438-7753-43E0-B8FC-AC1667EBCBE1}">
                  <a14:hiddenEffects>
                    <a:effectLst>
                      <a:outerShdw dist="35921" dir="2700000" algn="ctr" rotWithShape="0">
                        <a:schemeClr val="bg2"/>
                      </a:outerShdw>
                    </a:effectLst>
                  </a14:hiddenEffects>
                </a:ext>
              </a:extLst>
            </p:spPr>
            <p:txBody>
              <a:bodyPr>
                <a:spAutoFit/>
              </a:bodyPr>
              <a:lstStyle/>
              <a:p>
                <a:pPr>
                  <a:buClr>
                    <a:srgbClr val="FF0000"/>
                  </a:buClr>
                  <a:buFont typeface="Wingdings" panose="05000000000000000000" pitchFamily="2" charset="2"/>
                  <a:buChar char="Ø"/>
                </a:pPr>
                <a:r>
                  <a:rPr lang="zh-CN" altLang="en-US" sz="2800" b="1" dirty="0">
                    <a:solidFill>
                      <a:srgbClr val="000000"/>
                    </a:solidFill>
                  </a:rPr>
                  <a:t>理想气体内能只是温度的函数，和</a:t>
                </a:r>
                <a14:m>
                  <m:oMath xmlns:m="http://schemas.openxmlformats.org/officeDocument/2006/math">
                    <m:r>
                      <a:rPr lang="en-US" altLang="zh-CN" sz="2800" i="1">
                        <a:solidFill>
                          <a:srgbClr val="FF0000"/>
                        </a:solidFill>
                        <a:latin typeface="Cambria Math" panose="02040503050406030204" pitchFamily="18" charset="0"/>
                      </a:rPr>
                      <m:t>𝑇</m:t>
                    </m:r>
                  </m:oMath>
                </a14:m>
                <a:r>
                  <a:rPr lang="zh-CN" altLang="en-US" sz="2800" b="1" dirty="0">
                    <a:solidFill>
                      <a:srgbClr val="000000"/>
                    </a:solidFill>
                  </a:rPr>
                  <a:t>成正比。</a:t>
                </a:r>
                <a:endParaRPr lang="en-US" altLang="zh-CN" sz="2800" b="1" dirty="0">
                  <a:solidFill>
                    <a:srgbClr val="000000"/>
                  </a:solidFill>
                </a:endParaRPr>
              </a:p>
            </p:txBody>
          </p:sp>
        </mc:Choice>
        <mc:Fallback xmlns="">
          <p:sp>
            <p:nvSpPr>
              <p:cNvPr id="10256" name="Rectangle 16"/>
              <p:cNvSpPr>
                <a:spLocks noRot="1" noChangeAspect="1" noMove="1" noResize="1" noEditPoints="1" noAdjustHandles="1" noChangeArrowheads="1" noChangeShapeType="1" noTextEdit="1"/>
              </p:cNvSpPr>
              <p:nvPr/>
            </p:nvSpPr>
            <p:spPr bwMode="auto">
              <a:xfrm>
                <a:off x="995504" y="4134256"/>
                <a:ext cx="8001000" cy="523220"/>
              </a:xfrm>
              <a:prstGeom prst="rect">
                <a:avLst/>
              </a:prstGeom>
              <a:blipFill>
                <a:blip r:embed="rId3"/>
                <a:stretch>
                  <a:fillRect l="-1217" t="-13636" b="-26136"/>
                </a:stretch>
              </a:blipFill>
              <a:ln w="9525">
                <a:solidFill>
                  <a:srgbClr val="CC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7" name="Text Box 10"/>
          <p:cNvSpPr txBox="1">
            <a:spLocks noChangeArrowheads="1"/>
          </p:cNvSpPr>
          <p:nvPr/>
        </p:nvSpPr>
        <p:spPr bwMode="auto">
          <a:xfrm>
            <a:off x="995504" y="5252422"/>
            <a:ext cx="41906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latin typeface="+mn-ea"/>
                <a:ea typeface="+mn-ea"/>
                <a:cs typeface="Times New Roman" panose="02020603050405020304" pitchFamily="18" charset="0"/>
              </a:rPr>
              <a:t>理想气体内能的增量：</a:t>
            </a:r>
          </a:p>
        </p:txBody>
      </p:sp>
      <mc:AlternateContent xmlns:mc="http://schemas.openxmlformats.org/markup-compatibility/2006" xmlns:a14="http://schemas.microsoft.com/office/drawing/2010/main">
        <mc:Choice Requires="a14">
          <p:sp>
            <p:nvSpPr>
              <p:cNvPr id="18" name="矩形 17"/>
              <p:cNvSpPr/>
              <p:nvPr/>
            </p:nvSpPr>
            <p:spPr>
              <a:xfrm>
                <a:off x="4598377" y="5026837"/>
                <a:ext cx="4398127"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zh-CN" altLang="en-US" sz="2800" i="1">
                              <a:solidFill>
                                <a:srgbClr val="FF0000"/>
                              </a:solidFill>
                              <a:latin typeface="Cambria Math"/>
                            </a:rPr>
                          </m:ctrlPr>
                        </m:fPr>
                        <m:num>
                          <m:r>
                            <a:rPr lang="en-US" altLang="zh-CN" sz="2800" i="1">
                              <a:solidFill>
                                <a:srgbClr val="FF0000"/>
                              </a:solidFill>
                              <a:latin typeface="Cambria Math" panose="02040503050406030204" pitchFamily="18" charset="0"/>
                            </a:rPr>
                            <m:t>𝑀</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f>
                        <m:fPr>
                          <m:ctrlPr>
                            <a:rPr lang="en-US" altLang="zh-CN" sz="2800" i="1">
                              <a:solidFill>
                                <a:srgbClr val="FF0000"/>
                              </a:solidFill>
                              <a:latin typeface="Cambria Math"/>
                            </a:rPr>
                          </m:ctrlPr>
                        </m:fPr>
                        <m:num>
                          <m:r>
                            <a:rPr lang="en-US" altLang="zh-CN" sz="2800" i="1">
                              <a:solidFill>
                                <a:srgbClr val="FF0000"/>
                              </a:solidFill>
                              <a:latin typeface="Cambria Math" panose="02040503050406030204" pitchFamily="18" charset="0"/>
                            </a:rPr>
                            <m:t>𝑖</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𝑅</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rPr>
                        <m:t>𝑇</m:t>
                      </m:r>
                      <m:r>
                        <a:rPr lang="en-US" altLang="zh-CN" sz="2800" b="0" i="1" smtClean="0">
                          <a:solidFill>
                            <a:srgbClr val="FF0000"/>
                          </a:solidFill>
                          <a:latin typeface="Cambria Math" panose="02040503050406030204" pitchFamily="18" charset="0"/>
                        </a:rPr>
                        <m:t>=</m:t>
                      </m:r>
                      <m:r>
                        <a:rPr lang="zh-CN" altLang="en-US" sz="2800" i="1">
                          <a:solidFill>
                            <a:srgbClr val="FF0000"/>
                          </a:solidFill>
                          <a:latin typeface="Cambria Math" panose="02040503050406030204" pitchFamily="18" charset="0"/>
                          <a:ea typeface="Cambria Math" panose="02040503050406030204" pitchFamily="18" charset="0"/>
                        </a:rPr>
                        <m:t>𝜈</m:t>
                      </m:r>
                      <m:f>
                        <m:fPr>
                          <m:ctrlPr>
                            <a:rPr lang="en-US" altLang="zh-CN" sz="2800" i="1">
                              <a:solidFill>
                                <a:srgbClr val="FF0000"/>
                              </a:solidFill>
                              <a:latin typeface="Cambria Math"/>
                            </a:rPr>
                          </m:ctrlPr>
                        </m:fPr>
                        <m:num>
                          <m:r>
                            <a:rPr lang="en-US" altLang="zh-CN" sz="2800" i="1">
                              <a:solidFill>
                                <a:srgbClr val="FF0000"/>
                              </a:solidFill>
                              <a:latin typeface="Cambria Math" panose="02040503050406030204" pitchFamily="18" charset="0"/>
                            </a:rPr>
                            <m:t>𝑖</m:t>
                          </m:r>
                        </m:num>
                        <m:den>
                          <m:r>
                            <a:rPr lang="en-US" altLang="zh-CN" sz="2800" i="1">
                              <a:solidFill>
                                <a:srgbClr val="FF0000"/>
                              </a:solidFill>
                              <a:latin typeface="Cambria Math" panose="02040503050406030204" pitchFamily="18" charset="0"/>
                            </a:rPr>
                            <m:t>2</m:t>
                          </m:r>
                        </m:den>
                      </m:f>
                      <m:r>
                        <a:rPr lang="en-US" altLang="zh-CN" sz="2800" i="1">
                          <a:solidFill>
                            <a:srgbClr val="FF0000"/>
                          </a:solidFill>
                          <a:latin typeface="Cambria Math" panose="02040503050406030204" pitchFamily="18" charset="0"/>
                        </a:rPr>
                        <m:t>𝑅</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rPr>
                        <m:t>𝑇</m:t>
                      </m:r>
                    </m:oMath>
                  </m:oMathPara>
                </a14:m>
                <a:endParaRPr lang="zh-CN" altLang="en-US" sz="2800"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4598377" y="5026837"/>
                <a:ext cx="4398127" cy="97174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439059" y="1376130"/>
                <a:ext cx="169867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3</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𝑅</m:t>
                      </m:r>
                      <m:r>
                        <a:rPr lang="en-US" altLang="zh-CN" sz="2800" i="1">
                          <a:solidFill>
                            <a:srgbClr val="FF0000"/>
                          </a:solidFill>
                          <a:latin typeface="Cambria Math" panose="02040503050406030204" pitchFamily="18" charset="0"/>
                        </a:rPr>
                        <m:t>𝑇</m:t>
                      </m:r>
                    </m:oMath>
                  </m:oMathPara>
                </a14:m>
                <a:endParaRPr lang="zh-CN" altLang="en-US" sz="2800" dirty="0">
                  <a:solidFill>
                    <a:srgbClr val="FF0000"/>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5439059" y="1376130"/>
                <a:ext cx="1698670"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439059" y="2253694"/>
                <a:ext cx="1698670"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5</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𝑅</m:t>
                      </m:r>
                      <m:r>
                        <a:rPr lang="en-US" altLang="zh-CN" sz="2800" i="1">
                          <a:solidFill>
                            <a:srgbClr val="FF0000"/>
                          </a:solidFill>
                          <a:latin typeface="Cambria Math" panose="02040503050406030204" pitchFamily="18" charset="0"/>
                        </a:rPr>
                        <m:t>𝑇</m:t>
                      </m:r>
                    </m:oMath>
                  </m:oMathPara>
                </a14:m>
                <a:endParaRPr lang="zh-CN" altLang="en-US" sz="2800"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439059" y="2253694"/>
                <a:ext cx="1698670" cy="907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439059" y="3140042"/>
                <a:ext cx="169867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rPr>
                          </m:ctrlPr>
                        </m:fPr>
                        <m:num>
                          <m:r>
                            <a:rPr lang="en-US" altLang="zh-CN" sz="2800" b="0" i="1" smtClean="0">
                              <a:solidFill>
                                <a:srgbClr val="FF0000"/>
                              </a:solidFill>
                              <a:latin typeface="Cambria Math" panose="02040503050406030204" pitchFamily="18" charset="0"/>
                            </a:rPr>
                            <m:t>6</m:t>
                          </m:r>
                        </m:num>
                        <m:den>
                          <m:r>
                            <a:rPr lang="en-US" altLang="zh-CN" sz="2800" i="1">
                              <a:solidFill>
                                <a:srgbClr val="FF0000"/>
                              </a:solidFill>
                              <a:latin typeface="Cambria Math" panose="02040503050406030204" pitchFamily="18" charset="0"/>
                            </a:rPr>
                            <m:t>2</m:t>
                          </m:r>
                        </m:den>
                      </m:f>
                      <m:r>
                        <a:rPr lang="en-US" altLang="zh-CN" sz="2800" b="0" i="1" smtClean="0">
                          <a:solidFill>
                            <a:srgbClr val="FF0000"/>
                          </a:solidFill>
                          <a:latin typeface="Cambria Math" panose="02040503050406030204" pitchFamily="18" charset="0"/>
                        </a:rPr>
                        <m:t>𝑅</m:t>
                      </m:r>
                      <m:r>
                        <a:rPr lang="en-US" altLang="zh-CN" sz="2800" i="1">
                          <a:solidFill>
                            <a:srgbClr val="FF0000"/>
                          </a:solidFill>
                          <a:latin typeface="Cambria Math" panose="02040503050406030204" pitchFamily="18" charset="0"/>
                        </a:rPr>
                        <m:t>𝑇</m:t>
                      </m:r>
                    </m:oMath>
                  </m:oMathPara>
                </a14:m>
                <a:endParaRPr lang="zh-CN" altLang="en-US" sz="2800" dirty="0">
                  <a:solidFill>
                    <a:srgbClr val="FF0000"/>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5439059" y="3140042"/>
                <a:ext cx="1698670"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 Box 11"/>
              <p:cNvSpPr txBox="1">
                <a:spLocks noChangeArrowheads="1"/>
              </p:cNvSpPr>
              <p:nvPr/>
            </p:nvSpPr>
            <p:spPr bwMode="auto">
              <a:xfrm>
                <a:off x="1520967" y="3424643"/>
                <a:ext cx="4019550" cy="519112"/>
              </a:xfrm>
              <a:prstGeom prst="rect">
                <a:avLst/>
              </a:prstGeom>
              <a:noFill/>
              <a:ln>
                <a:noFill/>
              </a:ln>
              <a:effectLst/>
              <a:extLst>
                <a:ext uri="{909E8E84-426E-40DD-AFC4-6F175D3DCCD1}">
                  <a14:hiddenFill>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w="28575">
                    <a:solidFill>
                      <a:srgbClr val="EAEAEA"/>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14:m>
                  <m:oMath xmlns:m="http://schemas.openxmlformats.org/officeDocument/2006/math">
                    <m:r>
                      <a:rPr lang="en-US" altLang="zh-CN" sz="2800" i="1">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𝑚𝑜𝑙</m:t>
                    </m:r>
                  </m:oMath>
                </a14:m>
                <a:r>
                  <a:rPr lang="zh-CN" altLang="en-US" sz="2800" b="1" dirty="0">
                    <a:solidFill>
                      <a:srgbClr val="CC0000"/>
                    </a:solidFill>
                  </a:rPr>
                  <a:t>多</a:t>
                </a:r>
                <a:r>
                  <a:rPr lang="zh-CN" altLang="en-US" sz="2800" b="1" dirty="0">
                    <a:solidFill>
                      <a:srgbClr val="1C1C1C"/>
                    </a:solidFill>
                  </a:rPr>
                  <a:t>原子分子气体</a:t>
                </a:r>
                <a:endParaRPr lang="zh-CN" altLang="en-US" sz="2400" b="1" dirty="0">
                  <a:solidFill>
                    <a:srgbClr val="1C1C1C"/>
                  </a:solidFill>
                </a:endParaRPr>
              </a:p>
            </p:txBody>
          </p:sp>
        </mc:Choice>
        <mc:Fallback xmlns="">
          <p:sp>
            <p:nvSpPr>
              <p:cNvPr id="22" name="Text Box 11"/>
              <p:cNvSpPr txBox="1">
                <a:spLocks noRot="1" noChangeAspect="1" noMove="1" noResize="1" noEditPoints="1" noAdjustHandles="1" noChangeArrowheads="1" noChangeShapeType="1" noTextEdit="1"/>
              </p:cNvSpPr>
              <p:nvPr/>
            </p:nvSpPr>
            <p:spPr bwMode="auto">
              <a:xfrm>
                <a:off x="1520967" y="3424643"/>
                <a:ext cx="4019550" cy="519112"/>
              </a:xfrm>
              <a:prstGeom prst="rect">
                <a:avLst/>
              </a:prstGeom>
              <a:blipFill>
                <a:blip r:embed="rId8"/>
                <a:stretch>
                  <a:fillRect t="-16471" b="-29412"/>
                </a:stretch>
              </a:blip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Text Box 8"/>
              <p:cNvSpPr txBox="1">
                <a:spLocks noChangeArrowheads="1"/>
              </p:cNvSpPr>
              <p:nvPr/>
            </p:nvSpPr>
            <p:spPr bwMode="auto">
              <a:xfrm>
                <a:off x="1520967" y="2541995"/>
                <a:ext cx="4019550" cy="519113"/>
              </a:xfrm>
              <a:prstGeom prst="rect">
                <a:avLst/>
              </a:prstGeom>
              <a:noFill/>
              <a:ln>
                <a:noFill/>
              </a:ln>
              <a:effectLst/>
              <a:extLst>
                <a:ext uri="{909E8E84-426E-40DD-AFC4-6F175D3DCCD1}">
                  <a14:hiddenFill>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w="28575">
                    <a:solidFill>
                      <a:srgbClr val="EAEAEA"/>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14:m>
                  <m:oMath xmlns:m="http://schemas.openxmlformats.org/officeDocument/2006/math">
                    <m:r>
                      <a:rPr lang="en-US" altLang="zh-CN" sz="2800" i="1">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𝑚𝑜𝑙</m:t>
                    </m:r>
                  </m:oMath>
                </a14:m>
                <a:r>
                  <a:rPr lang="zh-CN" altLang="en-US" sz="2800" b="1" dirty="0">
                    <a:solidFill>
                      <a:srgbClr val="CC0000"/>
                    </a:solidFill>
                  </a:rPr>
                  <a:t>双</a:t>
                </a:r>
                <a:r>
                  <a:rPr lang="zh-CN" altLang="en-US" sz="2800" b="1" dirty="0">
                    <a:solidFill>
                      <a:srgbClr val="1C1C1C"/>
                    </a:solidFill>
                  </a:rPr>
                  <a:t>原子分子气体</a:t>
                </a:r>
                <a:endParaRPr lang="zh-CN" altLang="en-US" sz="2400" b="1" dirty="0">
                  <a:solidFill>
                    <a:srgbClr val="1C1C1C"/>
                  </a:solidFill>
                </a:endParaRPr>
              </a:p>
            </p:txBody>
          </p:sp>
        </mc:Choice>
        <mc:Fallback xmlns="">
          <p:sp>
            <p:nvSpPr>
              <p:cNvPr id="23" name="Text Box 8"/>
              <p:cNvSpPr txBox="1">
                <a:spLocks noRot="1" noChangeAspect="1" noMove="1" noResize="1" noEditPoints="1" noAdjustHandles="1" noChangeArrowheads="1" noChangeShapeType="1" noTextEdit="1"/>
              </p:cNvSpPr>
              <p:nvPr/>
            </p:nvSpPr>
            <p:spPr bwMode="auto">
              <a:xfrm>
                <a:off x="1520967" y="2541995"/>
                <a:ext cx="4019550" cy="519113"/>
              </a:xfrm>
              <a:prstGeom prst="rect">
                <a:avLst/>
              </a:prstGeom>
              <a:blipFill>
                <a:blip r:embed="rId9"/>
                <a:stretch>
                  <a:fillRect t="-16471" b="-29412"/>
                </a:stretch>
              </a:blip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 Box 5"/>
              <p:cNvSpPr txBox="1">
                <a:spLocks noChangeArrowheads="1"/>
              </p:cNvSpPr>
              <p:nvPr/>
            </p:nvSpPr>
            <p:spPr bwMode="auto">
              <a:xfrm>
                <a:off x="1520967" y="1659347"/>
                <a:ext cx="4019550" cy="519113"/>
              </a:xfrm>
              <a:prstGeom prst="rect">
                <a:avLst/>
              </a:prstGeom>
              <a:noFill/>
              <a:ln>
                <a:noFill/>
              </a:ln>
              <a:effectLst/>
              <a:extLst>
                <a:ext uri="{909E8E84-426E-40DD-AFC4-6F175D3DCCD1}">
                  <a14:hiddenFill>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w="28575">
                    <a:solidFill>
                      <a:srgbClr val="EAEAEA"/>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spcBef>
                    <a:spcPct val="50000"/>
                  </a:spcBef>
                </a:pPr>
                <a14:m>
                  <m:oMath xmlns:m="http://schemas.openxmlformats.org/officeDocument/2006/math">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𝑚𝑜𝑙</m:t>
                    </m:r>
                  </m:oMath>
                </a14:m>
                <a:r>
                  <a:rPr lang="zh-CN" altLang="en-US" sz="2800" b="1" dirty="0">
                    <a:solidFill>
                      <a:srgbClr val="CC0000"/>
                    </a:solidFill>
                  </a:rPr>
                  <a:t>单</a:t>
                </a:r>
                <a:r>
                  <a:rPr lang="zh-CN" altLang="en-US" sz="2800" b="1" dirty="0">
                    <a:solidFill>
                      <a:srgbClr val="1C1C1C"/>
                    </a:solidFill>
                  </a:rPr>
                  <a:t>原子分子气体</a:t>
                </a:r>
                <a:endParaRPr lang="zh-CN" altLang="en-US" sz="2400" b="1" dirty="0">
                  <a:solidFill>
                    <a:srgbClr val="1C1C1C"/>
                  </a:solidFill>
                </a:endParaRPr>
              </a:p>
            </p:txBody>
          </p:sp>
        </mc:Choice>
        <mc:Fallback xmlns="">
          <p:sp>
            <p:nvSpPr>
              <p:cNvPr id="24" name="Text Box 5"/>
              <p:cNvSpPr txBox="1">
                <a:spLocks noRot="1" noChangeAspect="1" noMove="1" noResize="1" noEditPoints="1" noAdjustHandles="1" noChangeArrowheads="1" noChangeShapeType="1" noTextEdit="1"/>
              </p:cNvSpPr>
              <p:nvPr/>
            </p:nvSpPr>
            <p:spPr bwMode="auto">
              <a:xfrm>
                <a:off x="1520967" y="1659347"/>
                <a:ext cx="4019550" cy="519113"/>
              </a:xfrm>
              <a:prstGeom prst="rect">
                <a:avLst/>
              </a:prstGeom>
              <a:blipFill>
                <a:blip r:embed="rId10"/>
                <a:stretch>
                  <a:fillRect t="-15294" b="-29412"/>
                </a:stretch>
              </a:blip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3664720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55"/>
                                        </p:tgtEl>
                                        <p:attrNameLst>
                                          <p:attrName>style.visibility</p:attrName>
                                        </p:attrNameLst>
                                      </p:cBhvr>
                                      <p:to>
                                        <p:strVal val="visible"/>
                                      </p:to>
                                    </p:set>
                                    <p:animEffect transition="in" filter="blinds(horizontal)">
                                      <p:cBhvr>
                                        <p:cTn id="7" dur="500"/>
                                        <p:tgtEl>
                                          <p:spTgt spid="1025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0256"/>
                                        </p:tgtEl>
                                        <p:attrNameLst>
                                          <p:attrName>style.visibility</p:attrName>
                                        </p:attrNameLst>
                                      </p:cBhvr>
                                      <p:to>
                                        <p:strVal val="visible"/>
                                      </p:to>
                                    </p:set>
                                    <p:anim calcmode="lin" valueType="num">
                                      <p:cBhvr additive="base">
                                        <p:cTn id="42" dur="500" fill="hold"/>
                                        <p:tgtEl>
                                          <p:spTgt spid="10256"/>
                                        </p:tgtEl>
                                        <p:attrNameLst>
                                          <p:attrName>ppt_x</p:attrName>
                                        </p:attrNameLst>
                                      </p:cBhvr>
                                      <p:tavLst>
                                        <p:tav tm="0">
                                          <p:val>
                                            <p:strVal val="#ppt_x"/>
                                          </p:val>
                                        </p:tav>
                                        <p:tav tm="100000">
                                          <p:val>
                                            <p:strVal val="#ppt_x"/>
                                          </p:val>
                                        </p:tav>
                                      </p:tavLst>
                                    </p:anim>
                                    <p:anim calcmode="lin" valueType="num">
                                      <p:cBhvr additive="base">
                                        <p:cTn id="43" dur="500" fill="hold"/>
                                        <p:tgtEl>
                                          <p:spTgt spid="10256"/>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5" grpId="0" animBg="1" autoUpdateAnimBg="0"/>
      <p:bldP spid="10256" grpId="0" animBg="1" autoUpdateAnimBg="0"/>
      <p:bldP spid="17" grpId="0"/>
      <p:bldP spid="18" grpId="0"/>
      <p:bldP spid="19" grpId="0"/>
      <p:bldP spid="20" grpId="0"/>
      <p:bldP spid="21" grpId="0"/>
      <p:bldP spid="22" grpId="0"/>
      <p:bldP spid="23" grpId="0"/>
      <p:bldP spid="2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2"/>
          <p:cNvSpPr>
            <a:spLocks noChangeArrowheads="1"/>
          </p:cNvSpPr>
          <p:nvPr/>
        </p:nvSpPr>
        <p:spPr bwMode="auto">
          <a:xfrm>
            <a:off x="535306" y="344895"/>
            <a:ext cx="2232025" cy="1727200"/>
          </a:xfrm>
          <a:prstGeom prst="irregularSeal1">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思考题</a:t>
            </a:r>
          </a:p>
        </p:txBody>
      </p:sp>
      <p:sp>
        <p:nvSpPr>
          <p:cNvPr id="68611" name="Text Box 3"/>
          <p:cNvSpPr txBox="1">
            <a:spLocks noChangeArrowheads="1"/>
          </p:cNvSpPr>
          <p:nvPr/>
        </p:nvSpPr>
        <p:spPr bwMode="auto">
          <a:xfrm>
            <a:off x="535306" y="2072095"/>
            <a:ext cx="9183459"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、两瓶不同种类的理想气体，它们的温度和压强相同，但体积不同。试问：</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单位体积内的分子数是否相同？</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单位体积内的气体质量是否相同？</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单位体积内的气体分子总平动动能是否相同？</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单位体积气体的内能是否相同？</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8612" name="Text Box 4"/>
          <p:cNvSpPr txBox="1">
            <a:spLocks noChangeArrowheads="1"/>
          </p:cNvSpPr>
          <p:nvPr/>
        </p:nvSpPr>
        <p:spPr bwMode="auto">
          <a:xfrm>
            <a:off x="535306" y="3987312"/>
            <a:ext cx="9183459"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、若盛有某种理想气体的容器漏气，使气体的压强和分子数密度各减为原来的一半，气体的内能和分子平均动能是否改变？为什么？</a:t>
            </a:r>
          </a:p>
        </p:txBody>
      </p:sp>
      <p:sp>
        <p:nvSpPr>
          <p:cNvPr id="68613" name="Text Box 5"/>
          <p:cNvSpPr txBox="1">
            <a:spLocks noChangeArrowheads="1"/>
          </p:cNvSpPr>
          <p:nvPr/>
        </p:nvSpPr>
        <p:spPr bwMode="auto">
          <a:xfrm>
            <a:off x="8164631" y="2491834"/>
            <a:ext cx="126674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相同</a:t>
            </a:r>
          </a:p>
        </p:txBody>
      </p:sp>
      <p:sp>
        <p:nvSpPr>
          <p:cNvPr id="68614" name="Text Box 6"/>
          <p:cNvSpPr txBox="1">
            <a:spLocks noChangeArrowheads="1"/>
          </p:cNvSpPr>
          <p:nvPr/>
        </p:nvSpPr>
        <p:spPr bwMode="auto">
          <a:xfrm>
            <a:off x="4476976" y="2933165"/>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不相同</a:t>
            </a:r>
          </a:p>
        </p:txBody>
      </p:sp>
      <p:sp>
        <p:nvSpPr>
          <p:cNvPr id="68615" name="Text Box 7"/>
          <p:cNvSpPr txBox="1">
            <a:spLocks noChangeArrowheads="1"/>
          </p:cNvSpPr>
          <p:nvPr/>
        </p:nvSpPr>
        <p:spPr bwMode="auto">
          <a:xfrm>
            <a:off x="3410006" y="3342225"/>
            <a:ext cx="12969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相同</a:t>
            </a:r>
          </a:p>
        </p:txBody>
      </p:sp>
      <p:sp>
        <p:nvSpPr>
          <p:cNvPr id="68616" name="Text Box 8"/>
          <p:cNvSpPr txBox="1">
            <a:spLocks noChangeArrowheads="1"/>
          </p:cNvSpPr>
          <p:nvPr/>
        </p:nvSpPr>
        <p:spPr bwMode="auto">
          <a:xfrm>
            <a:off x="8456881" y="3342225"/>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不相同</a:t>
            </a:r>
          </a:p>
        </p:txBody>
      </p:sp>
      <p:sp>
        <p:nvSpPr>
          <p:cNvPr id="68617" name="Text Box 9"/>
          <p:cNvSpPr txBox="1">
            <a:spLocks noChangeArrowheads="1"/>
          </p:cNvSpPr>
          <p:nvPr/>
        </p:nvSpPr>
        <p:spPr bwMode="auto">
          <a:xfrm>
            <a:off x="535306" y="5287594"/>
            <a:ext cx="918345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答：气体的内能改变，变为原来的一半，因为摩尔数变为原来的一半了，而温度没有变化；分子的平均动能不变。</a:t>
            </a:r>
          </a:p>
        </p:txBody>
      </p:sp>
    </p:spTree>
    <p:extLst>
      <p:ext uri="{BB962C8B-B14F-4D97-AF65-F5344CB8AC3E}">
        <p14:creationId xmlns:p14="http://schemas.microsoft.com/office/powerpoint/2010/main" val="10831919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8610"/>
                                        </p:tgtEl>
                                        <p:attrNameLst>
                                          <p:attrName>style.visibility</p:attrName>
                                        </p:attrNameLst>
                                      </p:cBhvr>
                                      <p:to>
                                        <p:strVal val="visible"/>
                                      </p:to>
                                    </p:set>
                                    <p:animEffect transition="in" filter="wipe(left)">
                                      <p:cBhvr>
                                        <p:cTn id="7" dur="500"/>
                                        <p:tgtEl>
                                          <p:spTgt spid="686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8611"/>
                                        </p:tgtEl>
                                        <p:attrNameLst>
                                          <p:attrName>style.visibility</p:attrName>
                                        </p:attrNameLst>
                                      </p:cBhvr>
                                      <p:to>
                                        <p:strVal val="visible"/>
                                      </p:to>
                                    </p:set>
                                    <p:animEffect transition="in" filter="box(in)">
                                      <p:cBhvr>
                                        <p:cTn id="12" dur="500"/>
                                        <p:tgtEl>
                                          <p:spTgt spid="6861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4" presetClass="entr" presetSubtype="0" accel="100000" fill="hold" grpId="0" nodeType="clickEffect">
                                  <p:stCondLst>
                                    <p:cond delay="0"/>
                                  </p:stCondLst>
                                  <p:childTnLst>
                                    <p:set>
                                      <p:cBhvr>
                                        <p:cTn id="16" dur="1" fill="hold">
                                          <p:stCondLst>
                                            <p:cond delay="0"/>
                                          </p:stCondLst>
                                        </p:cTn>
                                        <p:tgtEl>
                                          <p:spTgt spid="68613"/>
                                        </p:tgtEl>
                                        <p:attrNameLst>
                                          <p:attrName>style.visibility</p:attrName>
                                        </p:attrNameLst>
                                      </p:cBhvr>
                                      <p:to>
                                        <p:strVal val="visible"/>
                                      </p:to>
                                    </p:set>
                                    <p:anim calcmode="lin" valueType="num">
                                      <p:cBhvr>
                                        <p:cTn id="17" dur="500" fill="hold"/>
                                        <p:tgtEl>
                                          <p:spTgt spid="68613"/>
                                        </p:tgtEl>
                                        <p:attrNameLst>
                                          <p:attrName>ppt_w</p:attrName>
                                        </p:attrNameLst>
                                      </p:cBhvr>
                                      <p:tavLst>
                                        <p:tav tm="0">
                                          <p:val>
                                            <p:strVal val="#ppt_w*0.05"/>
                                          </p:val>
                                        </p:tav>
                                        <p:tav tm="100000">
                                          <p:val>
                                            <p:strVal val="#ppt_w"/>
                                          </p:val>
                                        </p:tav>
                                      </p:tavLst>
                                    </p:anim>
                                    <p:anim calcmode="lin" valueType="num">
                                      <p:cBhvr>
                                        <p:cTn id="18" dur="500" fill="hold"/>
                                        <p:tgtEl>
                                          <p:spTgt spid="68613"/>
                                        </p:tgtEl>
                                        <p:attrNameLst>
                                          <p:attrName>ppt_h</p:attrName>
                                        </p:attrNameLst>
                                      </p:cBhvr>
                                      <p:tavLst>
                                        <p:tav tm="0">
                                          <p:val>
                                            <p:strVal val="#ppt_h"/>
                                          </p:val>
                                        </p:tav>
                                        <p:tav tm="100000">
                                          <p:val>
                                            <p:strVal val="#ppt_h"/>
                                          </p:val>
                                        </p:tav>
                                      </p:tavLst>
                                    </p:anim>
                                    <p:anim calcmode="lin" valueType="num">
                                      <p:cBhvr>
                                        <p:cTn id="19" dur="500" fill="hold"/>
                                        <p:tgtEl>
                                          <p:spTgt spid="68613"/>
                                        </p:tgtEl>
                                        <p:attrNameLst>
                                          <p:attrName>ppt_x</p:attrName>
                                        </p:attrNameLst>
                                      </p:cBhvr>
                                      <p:tavLst>
                                        <p:tav tm="0">
                                          <p:val>
                                            <p:strVal val="#ppt_x-.2"/>
                                          </p:val>
                                        </p:tav>
                                        <p:tav tm="100000">
                                          <p:val>
                                            <p:strVal val="#ppt_x"/>
                                          </p:val>
                                        </p:tav>
                                      </p:tavLst>
                                    </p:anim>
                                    <p:anim calcmode="lin" valueType="num">
                                      <p:cBhvr>
                                        <p:cTn id="20" dur="500" fill="hold"/>
                                        <p:tgtEl>
                                          <p:spTgt spid="68613"/>
                                        </p:tgtEl>
                                        <p:attrNameLst>
                                          <p:attrName>ppt_y</p:attrName>
                                        </p:attrNameLst>
                                      </p:cBhvr>
                                      <p:tavLst>
                                        <p:tav tm="0">
                                          <p:val>
                                            <p:strVal val="#ppt_y"/>
                                          </p:val>
                                        </p:tav>
                                        <p:tav tm="100000">
                                          <p:val>
                                            <p:strVal val="#ppt_y"/>
                                          </p:val>
                                        </p:tav>
                                      </p:tavLst>
                                    </p:anim>
                                    <p:animEffect transition="in" filter="fade">
                                      <p:cBhvr>
                                        <p:cTn id="21" dur="500"/>
                                        <p:tgtEl>
                                          <p:spTgt spid="68613"/>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4" presetClass="entr" presetSubtype="0" accel="100000" fill="hold" grpId="0" nodeType="clickEffect">
                                  <p:stCondLst>
                                    <p:cond delay="0"/>
                                  </p:stCondLst>
                                  <p:childTnLst>
                                    <p:set>
                                      <p:cBhvr>
                                        <p:cTn id="25" dur="1" fill="hold">
                                          <p:stCondLst>
                                            <p:cond delay="0"/>
                                          </p:stCondLst>
                                        </p:cTn>
                                        <p:tgtEl>
                                          <p:spTgt spid="68614"/>
                                        </p:tgtEl>
                                        <p:attrNameLst>
                                          <p:attrName>style.visibility</p:attrName>
                                        </p:attrNameLst>
                                      </p:cBhvr>
                                      <p:to>
                                        <p:strVal val="visible"/>
                                      </p:to>
                                    </p:set>
                                    <p:anim calcmode="lin" valueType="num">
                                      <p:cBhvr>
                                        <p:cTn id="26" dur="500" fill="hold"/>
                                        <p:tgtEl>
                                          <p:spTgt spid="68614"/>
                                        </p:tgtEl>
                                        <p:attrNameLst>
                                          <p:attrName>ppt_w</p:attrName>
                                        </p:attrNameLst>
                                      </p:cBhvr>
                                      <p:tavLst>
                                        <p:tav tm="0">
                                          <p:val>
                                            <p:strVal val="#ppt_w*0.05"/>
                                          </p:val>
                                        </p:tav>
                                        <p:tav tm="100000">
                                          <p:val>
                                            <p:strVal val="#ppt_w"/>
                                          </p:val>
                                        </p:tav>
                                      </p:tavLst>
                                    </p:anim>
                                    <p:anim calcmode="lin" valueType="num">
                                      <p:cBhvr>
                                        <p:cTn id="27" dur="500" fill="hold"/>
                                        <p:tgtEl>
                                          <p:spTgt spid="68614"/>
                                        </p:tgtEl>
                                        <p:attrNameLst>
                                          <p:attrName>ppt_h</p:attrName>
                                        </p:attrNameLst>
                                      </p:cBhvr>
                                      <p:tavLst>
                                        <p:tav tm="0">
                                          <p:val>
                                            <p:strVal val="#ppt_h"/>
                                          </p:val>
                                        </p:tav>
                                        <p:tav tm="100000">
                                          <p:val>
                                            <p:strVal val="#ppt_h"/>
                                          </p:val>
                                        </p:tav>
                                      </p:tavLst>
                                    </p:anim>
                                    <p:anim calcmode="lin" valueType="num">
                                      <p:cBhvr>
                                        <p:cTn id="28" dur="500" fill="hold"/>
                                        <p:tgtEl>
                                          <p:spTgt spid="68614"/>
                                        </p:tgtEl>
                                        <p:attrNameLst>
                                          <p:attrName>ppt_x</p:attrName>
                                        </p:attrNameLst>
                                      </p:cBhvr>
                                      <p:tavLst>
                                        <p:tav tm="0">
                                          <p:val>
                                            <p:strVal val="#ppt_x-.2"/>
                                          </p:val>
                                        </p:tav>
                                        <p:tav tm="100000">
                                          <p:val>
                                            <p:strVal val="#ppt_x"/>
                                          </p:val>
                                        </p:tav>
                                      </p:tavLst>
                                    </p:anim>
                                    <p:anim calcmode="lin" valueType="num">
                                      <p:cBhvr>
                                        <p:cTn id="29" dur="500" fill="hold"/>
                                        <p:tgtEl>
                                          <p:spTgt spid="68614"/>
                                        </p:tgtEl>
                                        <p:attrNameLst>
                                          <p:attrName>ppt_y</p:attrName>
                                        </p:attrNameLst>
                                      </p:cBhvr>
                                      <p:tavLst>
                                        <p:tav tm="0">
                                          <p:val>
                                            <p:strVal val="#ppt_y"/>
                                          </p:val>
                                        </p:tav>
                                        <p:tav tm="100000">
                                          <p:val>
                                            <p:strVal val="#ppt_y"/>
                                          </p:val>
                                        </p:tav>
                                      </p:tavLst>
                                    </p:anim>
                                    <p:animEffect transition="in" filter="fade">
                                      <p:cBhvr>
                                        <p:cTn id="30" dur="500"/>
                                        <p:tgtEl>
                                          <p:spTgt spid="6861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4" presetClass="entr" presetSubtype="0" accel="100000" fill="hold" grpId="0" nodeType="clickEffect">
                                  <p:stCondLst>
                                    <p:cond delay="0"/>
                                  </p:stCondLst>
                                  <p:childTnLst>
                                    <p:set>
                                      <p:cBhvr>
                                        <p:cTn id="34" dur="1" fill="hold">
                                          <p:stCondLst>
                                            <p:cond delay="0"/>
                                          </p:stCondLst>
                                        </p:cTn>
                                        <p:tgtEl>
                                          <p:spTgt spid="68615"/>
                                        </p:tgtEl>
                                        <p:attrNameLst>
                                          <p:attrName>style.visibility</p:attrName>
                                        </p:attrNameLst>
                                      </p:cBhvr>
                                      <p:to>
                                        <p:strVal val="visible"/>
                                      </p:to>
                                    </p:set>
                                    <p:anim calcmode="lin" valueType="num">
                                      <p:cBhvr>
                                        <p:cTn id="35" dur="500" fill="hold"/>
                                        <p:tgtEl>
                                          <p:spTgt spid="68615"/>
                                        </p:tgtEl>
                                        <p:attrNameLst>
                                          <p:attrName>ppt_w</p:attrName>
                                        </p:attrNameLst>
                                      </p:cBhvr>
                                      <p:tavLst>
                                        <p:tav tm="0">
                                          <p:val>
                                            <p:strVal val="#ppt_w*0.05"/>
                                          </p:val>
                                        </p:tav>
                                        <p:tav tm="100000">
                                          <p:val>
                                            <p:strVal val="#ppt_w"/>
                                          </p:val>
                                        </p:tav>
                                      </p:tavLst>
                                    </p:anim>
                                    <p:anim calcmode="lin" valueType="num">
                                      <p:cBhvr>
                                        <p:cTn id="36" dur="500" fill="hold"/>
                                        <p:tgtEl>
                                          <p:spTgt spid="68615"/>
                                        </p:tgtEl>
                                        <p:attrNameLst>
                                          <p:attrName>ppt_h</p:attrName>
                                        </p:attrNameLst>
                                      </p:cBhvr>
                                      <p:tavLst>
                                        <p:tav tm="0">
                                          <p:val>
                                            <p:strVal val="#ppt_h"/>
                                          </p:val>
                                        </p:tav>
                                        <p:tav tm="100000">
                                          <p:val>
                                            <p:strVal val="#ppt_h"/>
                                          </p:val>
                                        </p:tav>
                                      </p:tavLst>
                                    </p:anim>
                                    <p:anim calcmode="lin" valueType="num">
                                      <p:cBhvr>
                                        <p:cTn id="37" dur="500" fill="hold"/>
                                        <p:tgtEl>
                                          <p:spTgt spid="68615"/>
                                        </p:tgtEl>
                                        <p:attrNameLst>
                                          <p:attrName>ppt_x</p:attrName>
                                        </p:attrNameLst>
                                      </p:cBhvr>
                                      <p:tavLst>
                                        <p:tav tm="0">
                                          <p:val>
                                            <p:strVal val="#ppt_x-.2"/>
                                          </p:val>
                                        </p:tav>
                                        <p:tav tm="100000">
                                          <p:val>
                                            <p:strVal val="#ppt_x"/>
                                          </p:val>
                                        </p:tav>
                                      </p:tavLst>
                                    </p:anim>
                                    <p:anim calcmode="lin" valueType="num">
                                      <p:cBhvr>
                                        <p:cTn id="38" dur="500" fill="hold"/>
                                        <p:tgtEl>
                                          <p:spTgt spid="68615"/>
                                        </p:tgtEl>
                                        <p:attrNameLst>
                                          <p:attrName>ppt_y</p:attrName>
                                        </p:attrNameLst>
                                      </p:cBhvr>
                                      <p:tavLst>
                                        <p:tav tm="0">
                                          <p:val>
                                            <p:strVal val="#ppt_y"/>
                                          </p:val>
                                        </p:tav>
                                        <p:tav tm="100000">
                                          <p:val>
                                            <p:strVal val="#ppt_y"/>
                                          </p:val>
                                        </p:tav>
                                      </p:tavLst>
                                    </p:anim>
                                    <p:animEffect transition="in" filter="fade">
                                      <p:cBhvr>
                                        <p:cTn id="39" dur="500"/>
                                        <p:tgtEl>
                                          <p:spTgt spid="6861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4" presetClass="entr" presetSubtype="0" accel="100000" fill="hold" grpId="0" nodeType="clickEffect">
                                  <p:stCondLst>
                                    <p:cond delay="0"/>
                                  </p:stCondLst>
                                  <p:childTnLst>
                                    <p:set>
                                      <p:cBhvr>
                                        <p:cTn id="43" dur="1" fill="hold">
                                          <p:stCondLst>
                                            <p:cond delay="0"/>
                                          </p:stCondLst>
                                        </p:cTn>
                                        <p:tgtEl>
                                          <p:spTgt spid="68616"/>
                                        </p:tgtEl>
                                        <p:attrNameLst>
                                          <p:attrName>style.visibility</p:attrName>
                                        </p:attrNameLst>
                                      </p:cBhvr>
                                      <p:to>
                                        <p:strVal val="visible"/>
                                      </p:to>
                                    </p:set>
                                    <p:anim calcmode="lin" valueType="num">
                                      <p:cBhvr>
                                        <p:cTn id="44" dur="500" fill="hold"/>
                                        <p:tgtEl>
                                          <p:spTgt spid="68616"/>
                                        </p:tgtEl>
                                        <p:attrNameLst>
                                          <p:attrName>ppt_w</p:attrName>
                                        </p:attrNameLst>
                                      </p:cBhvr>
                                      <p:tavLst>
                                        <p:tav tm="0">
                                          <p:val>
                                            <p:strVal val="#ppt_w*0.05"/>
                                          </p:val>
                                        </p:tav>
                                        <p:tav tm="100000">
                                          <p:val>
                                            <p:strVal val="#ppt_w"/>
                                          </p:val>
                                        </p:tav>
                                      </p:tavLst>
                                    </p:anim>
                                    <p:anim calcmode="lin" valueType="num">
                                      <p:cBhvr>
                                        <p:cTn id="45" dur="500" fill="hold"/>
                                        <p:tgtEl>
                                          <p:spTgt spid="68616"/>
                                        </p:tgtEl>
                                        <p:attrNameLst>
                                          <p:attrName>ppt_h</p:attrName>
                                        </p:attrNameLst>
                                      </p:cBhvr>
                                      <p:tavLst>
                                        <p:tav tm="0">
                                          <p:val>
                                            <p:strVal val="#ppt_h"/>
                                          </p:val>
                                        </p:tav>
                                        <p:tav tm="100000">
                                          <p:val>
                                            <p:strVal val="#ppt_h"/>
                                          </p:val>
                                        </p:tav>
                                      </p:tavLst>
                                    </p:anim>
                                    <p:anim calcmode="lin" valueType="num">
                                      <p:cBhvr>
                                        <p:cTn id="46" dur="500" fill="hold"/>
                                        <p:tgtEl>
                                          <p:spTgt spid="68616"/>
                                        </p:tgtEl>
                                        <p:attrNameLst>
                                          <p:attrName>ppt_x</p:attrName>
                                        </p:attrNameLst>
                                      </p:cBhvr>
                                      <p:tavLst>
                                        <p:tav tm="0">
                                          <p:val>
                                            <p:strVal val="#ppt_x-.2"/>
                                          </p:val>
                                        </p:tav>
                                        <p:tav tm="100000">
                                          <p:val>
                                            <p:strVal val="#ppt_x"/>
                                          </p:val>
                                        </p:tav>
                                      </p:tavLst>
                                    </p:anim>
                                    <p:anim calcmode="lin" valueType="num">
                                      <p:cBhvr>
                                        <p:cTn id="47" dur="500" fill="hold"/>
                                        <p:tgtEl>
                                          <p:spTgt spid="68616"/>
                                        </p:tgtEl>
                                        <p:attrNameLst>
                                          <p:attrName>ppt_y</p:attrName>
                                        </p:attrNameLst>
                                      </p:cBhvr>
                                      <p:tavLst>
                                        <p:tav tm="0">
                                          <p:val>
                                            <p:strVal val="#ppt_y"/>
                                          </p:val>
                                        </p:tav>
                                        <p:tav tm="100000">
                                          <p:val>
                                            <p:strVal val="#ppt_y"/>
                                          </p:val>
                                        </p:tav>
                                      </p:tavLst>
                                    </p:anim>
                                    <p:animEffect transition="in" filter="fade">
                                      <p:cBhvr>
                                        <p:cTn id="48" dur="500"/>
                                        <p:tgtEl>
                                          <p:spTgt spid="68616"/>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5" presetClass="entr" presetSubtype="10" fill="hold" grpId="0" nodeType="clickEffect">
                                  <p:stCondLst>
                                    <p:cond delay="0"/>
                                  </p:stCondLst>
                                  <p:childTnLst>
                                    <p:set>
                                      <p:cBhvr>
                                        <p:cTn id="52" dur="1" fill="hold">
                                          <p:stCondLst>
                                            <p:cond delay="0"/>
                                          </p:stCondLst>
                                        </p:cTn>
                                        <p:tgtEl>
                                          <p:spTgt spid="68612"/>
                                        </p:tgtEl>
                                        <p:attrNameLst>
                                          <p:attrName>style.visibility</p:attrName>
                                        </p:attrNameLst>
                                      </p:cBhvr>
                                      <p:to>
                                        <p:strVal val="visible"/>
                                      </p:to>
                                    </p:set>
                                    <p:animEffect transition="in" filter="checkerboard(across)">
                                      <p:cBhvr>
                                        <p:cTn id="53" dur="500"/>
                                        <p:tgtEl>
                                          <p:spTgt spid="68612"/>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54" presetClass="entr" presetSubtype="0" accel="100000" fill="hold" grpId="0" nodeType="clickEffect">
                                  <p:stCondLst>
                                    <p:cond delay="0"/>
                                  </p:stCondLst>
                                  <p:childTnLst>
                                    <p:set>
                                      <p:cBhvr>
                                        <p:cTn id="57" dur="1" fill="hold">
                                          <p:stCondLst>
                                            <p:cond delay="0"/>
                                          </p:stCondLst>
                                        </p:cTn>
                                        <p:tgtEl>
                                          <p:spTgt spid="68617"/>
                                        </p:tgtEl>
                                        <p:attrNameLst>
                                          <p:attrName>style.visibility</p:attrName>
                                        </p:attrNameLst>
                                      </p:cBhvr>
                                      <p:to>
                                        <p:strVal val="visible"/>
                                      </p:to>
                                    </p:set>
                                    <p:anim calcmode="lin" valueType="num">
                                      <p:cBhvr>
                                        <p:cTn id="58" dur="500" fill="hold"/>
                                        <p:tgtEl>
                                          <p:spTgt spid="68617"/>
                                        </p:tgtEl>
                                        <p:attrNameLst>
                                          <p:attrName>ppt_w</p:attrName>
                                        </p:attrNameLst>
                                      </p:cBhvr>
                                      <p:tavLst>
                                        <p:tav tm="0">
                                          <p:val>
                                            <p:strVal val="#ppt_w*0.05"/>
                                          </p:val>
                                        </p:tav>
                                        <p:tav tm="100000">
                                          <p:val>
                                            <p:strVal val="#ppt_w"/>
                                          </p:val>
                                        </p:tav>
                                      </p:tavLst>
                                    </p:anim>
                                    <p:anim calcmode="lin" valueType="num">
                                      <p:cBhvr>
                                        <p:cTn id="59" dur="500" fill="hold"/>
                                        <p:tgtEl>
                                          <p:spTgt spid="68617"/>
                                        </p:tgtEl>
                                        <p:attrNameLst>
                                          <p:attrName>ppt_h</p:attrName>
                                        </p:attrNameLst>
                                      </p:cBhvr>
                                      <p:tavLst>
                                        <p:tav tm="0">
                                          <p:val>
                                            <p:strVal val="#ppt_h"/>
                                          </p:val>
                                        </p:tav>
                                        <p:tav tm="100000">
                                          <p:val>
                                            <p:strVal val="#ppt_h"/>
                                          </p:val>
                                        </p:tav>
                                      </p:tavLst>
                                    </p:anim>
                                    <p:anim calcmode="lin" valueType="num">
                                      <p:cBhvr>
                                        <p:cTn id="60" dur="500" fill="hold"/>
                                        <p:tgtEl>
                                          <p:spTgt spid="68617"/>
                                        </p:tgtEl>
                                        <p:attrNameLst>
                                          <p:attrName>ppt_x</p:attrName>
                                        </p:attrNameLst>
                                      </p:cBhvr>
                                      <p:tavLst>
                                        <p:tav tm="0">
                                          <p:val>
                                            <p:strVal val="#ppt_x-.2"/>
                                          </p:val>
                                        </p:tav>
                                        <p:tav tm="100000">
                                          <p:val>
                                            <p:strVal val="#ppt_x"/>
                                          </p:val>
                                        </p:tav>
                                      </p:tavLst>
                                    </p:anim>
                                    <p:anim calcmode="lin" valueType="num">
                                      <p:cBhvr>
                                        <p:cTn id="61" dur="500" fill="hold"/>
                                        <p:tgtEl>
                                          <p:spTgt spid="68617"/>
                                        </p:tgtEl>
                                        <p:attrNameLst>
                                          <p:attrName>ppt_y</p:attrName>
                                        </p:attrNameLst>
                                      </p:cBhvr>
                                      <p:tavLst>
                                        <p:tav tm="0">
                                          <p:val>
                                            <p:strVal val="#ppt_y"/>
                                          </p:val>
                                        </p:tav>
                                        <p:tav tm="100000">
                                          <p:val>
                                            <p:strVal val="#ppt_y"/>
                                          </p:val>
                                        </p:tav>
                                      </p:tavLst>
                                    </p:anim>
                                    <p:animEffect transition="in" filter="fade">
                                      <p:cBhvr>
                                        <p:cTn id="62" dur="500"/>
                                        <p:tgtEl>
                                          <p:spTgt spid="686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0" grpId="0" animBg="1"/>
      <p:bldP spid="68611" grpId="0" autoUpdateAnimBg="0"/>
      <p:bldP spid="68612" grpId="0" autoUpdateAnimBg="0"/>
      <p:bldP spid="68613" grpId="0" autoUpdateAnimBg="0"/>
      <p:bldP spid="68614" grpId="0" autoUpdateAnimBg="0"/>
      <p:bldP spid="68615" grpId="0" autoUpdateAnimBg="0"/>
      <p:bldP spid="68616" grpId="0" autoUpdateAnimBg="0"/>
      <p:bldP spid="68617"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9682" name="Text Box 2"/>
              <p:cNvSpPr txBox="1">
                <a:spLocks noChangeArrowheads="1"/>
              </p:cNvSpPr>
              <p:nvPr/>
            </p:nvSpPr>
            <p:spPr bwMode="auto">
              <a:xfrm>
                <a:off x="659400" y="565378"/>
                <a:ext cx="886673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a:t>
                </a:r>
                <a:r>
                  <a:rPr lang="en-US" altLang="zh-CN" sz="2800" dirty="0">
                    <a:solidFill>
                      <a:srgbClr val="0000FF"/>
                    </a:solidFill>
                    <a:ea typeface="微软雅黑" panose="020B0503020204020204" pitchFamily="34" charset="-122"/>
                    <a:cs typeface="Times New Roman" panose="02020603050405020304" pitchFamily="18" charset="0"/>
                  </a:rPr>
                  <a:t>8.1</a:t>
                </a:r>
                <a:r>
                  <a:rPr lang="zh-CN" altLang="en-US" sz="2800" dirty="0">
                    <a:solidFill>
                      <a:srgbClr val="0000FF"/>
                    </a:solidFill>
                    <a:ea typeface="微软雅黑" panose="020B0503020204020204" pitchFamily="34" charset="-122"/>
                    <a:cs typeface="Times New Roman" panose="02020603050405020304" pitchFamily="18" charset="0"/>
                  </a:rPr>
                  <a:t>：求</a:t>
                </a:r>
                <a14:m>
                  <m:oMath xmlns:m="http://schemas.openxmlformats.org/officeDocument/2006/math">
                    <m:r>
                      <a:rPr lang="en-US" altLang="zh-CN" sz="2800" b="0" i="1" smtClean="0">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时</a:t>
                </a:r>
                <a14:m>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𝑚𝑜𝑙</m:t>
                    </m:r>
                  </m:oMath>
                </a14:m>
                <a:r>
                  <a:rPr lang="zh-CN" altLang="en-US" sz="2800" dirty="0">
                    <a:solidFill>
                      <a:srgbClr val="0000FF"/>
                    </a:solidFill>
                    <a:ea typeface="微软雅黑" panose="020B0503020204020204" pitchFamily="34" charset="-122"/>
                    <a:cs typeface="Times New Roman" panose="02020603050405020304" pitchFamily="18" charset="0"/>
                  </a:rPr>
                  <a:t>的</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𝐻</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ea typeface="微软雅黑" panose="020B0503020204020204" pitchFamily="34" charset="-122"/>
                    <a:cs typeface="Times New Roman" panose="02020603050405020304" pitchFamily="18" charset="0"/>
                  </a:rPr>
                  <a:t>和</a:t>
                </a:r>
                <a14:m>
                  <m:oMath xmlns:m="http://schemas.openxmlformats.org/officeDocument/2006/math">
                    <m:r>
                      <a:rPr lang="en-US" altLang="zh-CN" sz="2800" b="0" i="1" smtClean="0">
                        <a:solidFill>
                          <a:srgbClr val="0000FF"/>
                        </a:solidFill>
                        <a:latin typeface="Cambria Math" panose="02040503050406030204" pitchFamily="18" charset="0"/>
                      </a:rPr>
                      <m:t>𝐻𝑒</m:t>
                    </m:r>
                  </m:oMath>
                </a14:m>
                <a:r>
                  <a:rPr lang="zh-CN" altLang="en-US" sz="2800" dirty="0">
                    <a:solidFill>
                      <a:srgbClr val="0000FF"/>
                    </a:solidFill>
                    <a:ea typeface="微软雅黑" panose="020B0503020204020204" pitchFamily="34" charset="-122"/>
                    <a:cs typeface="Times New Roman" panose="02020603050405020304" pitchFamily="18" charset="0"/>
                  </a:rPr>
                  <a:t>的分子平均平动动能、平均总动能和它们的内能。 </a:t>
                </a:r>
              </a:p>
            </p:txBody>
          </p:sp>
        </mc:Choice>
        <mc:Fallback xmlns="">
          <p:sp>
            <p:nvSpPr>
              <p:cNvPr id="199682" name="Text Box 2"/>
              <p:cNvSpPr txBox="1">
                <a:spLocks noRot="1" noChangeAspect="1" noMove="1" noResize="1" noEditPoints="1" noAdjustHandles="1" noChangeArrowheads="1" noChangeShapeType="1" noTextEdit="1"/>
              </p:cNvSpPr>
              <p:nvPr/>
            </p:nvSpPr>
            <p:spPr bwMode="auto">
              <a:xfrm>
                <a:off x="659400" y="565378"/>
                <a:ext cx="8866736" cy="954107"/>
              </a:xfrm>
              <a:prstGeom prst="rect">
                <a:avLst/>
              </a:prstGeom>
              <a:blipFill>
                <a:blip r:embed="rId3"/>
                <a:stretch>
                  <a:fillRect l="-1375" t="-7051" r="-137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9684" name="Text Box 4"/>
              <p:cNvSpPr txBox="1">
                <a:spLocks noChangeArrowheads="1"/>
              </p:cNvSpPr>
              <p:nvPr/>
            </p:nvSpPr>
            <p:spPr bwMode="auto">
              <a:xfrm>
                <a:off x="659400" y="1586923"/>
                <a:ext cx="886673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解：已知温度和摩尔数来求两种气体的能量，首先弄清它们是哪类气体分子以确定其自由度</a:t>
                </a:r>
                <a14:m>
                  <m:oMath xmlns:m="http://schemas.openxmlformats.org/officeDocument/2006/math">
                    <m:r>
                      <a:rPr lang="en-US" altLang="zh-CN" sz="2800" i="1">
                        <a:solidFill>
                          <a:srgbClr val="0000FF"/>
                        </a:solidFill>
                        <a:latin typeface="Cambria Math" panose="02040503050406030204" pitchFamily="18" charset="0"/>
                      </a:rPr>
                      <m:t>𝑖</m:t>
                    </m:r>
                  </m:oMath>
                </a14:m>
                <a:r>
                  <a:rPr lang="zh-CN" altLang="en-US" sz="2800" dirty="0">
                    <a:solidFill>
                      <a:srgbClr val="0000FF"/>
                    </a:solidFill>
                    <a:ea typeface="微软雅黑" panose="020B0503020204020204" pitchFamily="34" charset="-122"/>
                    <a:cs typeface="Times New Roman" panose="02020603050405020304" pitchFamily="18" charset="0"/>
                  </a:rPr>
                  <a:t>，然后进行计算。</a:t>
                </a:r>
              </a:p>
            </p:txBody>
          </p:sp>
        </mc:Choice>
        <mc:Fallback xmlns="">
          <p:sp>
            <p:nvSpPr>
              <p:cNvPr id="199684" name="Text Box 4"/>
              <p:cNvSpPr txBox="1">
                <a:spLocks noRot="1" noChangeAspect="1" noMove="1" noResize="1" noEditPoints="1" noAdjustHandles="1" noChangeArrowheads="1" noChangeShapeType="1" noTextEdit="1"/>
              </p:cNvSpPr>
              <p:nvPr/>
            </p:nvSpPr>
            <p:spPr bwMode="auto">
              <a:xfrm>
                <a:off x="659400" y="1586923"/>
                <a:ext cx="8866736" cy="954107"/>
              </a:xfrm>
              <a:prstGeom prst="rect">
                <a:avLst/>
              </a:prstGeom>
              <a:blipFill>
                <a:blip r:embed="rId4"/>
                <a:stretch>
                  <a:fillRect l="-1375" t="-6369" r="-1375"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378530" y="3578836"/>
                <a:ext cx="196720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平</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1378530" y="3578836"/>
                <a:ext cx="1967205"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170324" y="3587782"/>
                <a:ext cx="764767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×1.38×</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−23</m:t>
                          </m:r>
                        </m:sup>
                      </m:sSup>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273.15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3170324" y="3587782"/>
                <a:ext cx="7647670"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Rectangle 3"/>
              <p:cNvSpPr>
                <a:spLocks noChangeArrowheads="1"/>
              </p:cNvSpPr>
              <p:nvPr/>
            </p:nvSpPr>
            <p:spPr bwMode="auto">
              <a:xfrm>
                <a:off x="659400" y="2615022"/>
                <a:ext cx="8866736"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由于</a:t>
                </a:r>
                <a14:m>
                  <m:oMath xmlns:m="http://schemas.openxmlformats.org/officeDocument/2006/math">
                    <m:r>
                      <a:rPr lang="en-US" altLang="zh-CN" sz="2800" i="1">
                        <a:solidFill>
                          <a:srgbClr val="0000FF"/>
                        </a:solidFill>
                        <a:latin typeface="Cambria Math" panose="02040503050406030204" pitchFamily="18" charset="0"/>
                      </a:rPr>
                      <m:t>𝐻𝑒</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是单原子分子，其</a:t>
                </a:r>
                <a14:m>
                  <m:oMath xmlns:m="http://schemas.openxmlformats.org/officeDocument/2006/math">
                    <m:r>
                      <a:rPr lang="en-US" altLang="zh-CN" sz="2800" b="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=3</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800" b="0" i="1" smtClean="0">
                        <a:solidFill>
                          <a:srgbClr val="0000FF"/>
                        </a:solidFill>
                        <a:latin typeface="Cambria Math" panose="02040503050406030204" pitchFamily="18" charset="0"/>
                      </a:rPr>
                      <m:t>𝑟</m:t>
                    </m:r>
                    <m:r>
                      <a:rPr lang="en-US" altLang="zh-CN" sz="2800" b="0" i="1" smtClean="0">
                        <a:solidFill>
                          <a:srgbClr val="0000FF"/>
                        </a:solidFill>
                        <a:latin typeface="Cambria Math" panose="02040503050406030204" pitchFamily="18" charset="0"/>
                      </a:rPr>
                      <m:t>=0</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，所以</a:t>
                </a:r>
                <a14:m>
                  <m:oMath xmlns:m="http://schemas.openxmlformats.org/officeDocument/2006/math">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=3</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，其分子平均平动动能为</a:t>
                </a:r>
              </a:p>
            </p:txBody>
          </p:sp>
        </mc:Choice>
        <mc:Fallback xmlns="">
          <p:sp>
            <p:nvSpPr>
              <p:cNvPr id="20" name="Rectangle 3"/>
              <p:cNvSpPr>
                <a:spLocks noRot="1" noChangeAspect="1" noMove="1" noResize="1" noEditPoints="1" noAdjustHandles="1" noChangeArrowheads="1" noChangeShapeType="1" noTextEdit="1"/>
              </p:cNvSpPr>
              <p:nvPr/>
            </p:nvSpPr>
            <p:spPr bwMode="auto">
              <a:xfrm>
                <a:off x="659400" y="2615022"/>
                <a:ext cx="8866736" cy="954088"/>
              </a:xfrm>
              <a:prstGeom prst="rect">
                <a:avLst/>
              </a:prstGeom>
              <a:blipFill>
                <a:blip r:embed="rId8"/>
                <a:stretch>
                  <a:fillRect l="-1375" t="-7051" r="-137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 name="Rectangle 3"/>
          <p:cNvSpPr>
            <a:spLocks noChangeArrowheads="1"/>
          </p:cNvSpPr>
          <p:nvPr/>
        </p:nvSpPr>
        <p:spPr bwMode="auto">
          <a:xfrm>
            <a:off x="662412" y="4587583"/>
            <a:ext cx="53276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平均总动能即为平动动能，有</a:t>
            </a:r>
          </a:p>
        </p:txBody>
      </p:sp>
      <mc:AlternateContent xmlns:mc="http://schemas.openxmlformats.org/markup-compatibility/2006" xmlns:a14="http://schemas.microsoft.com/office/drawing/2010/main">
        <mc:Choice Requires="a14">
          <p:sp>
            <p:nvSpPr>
              <p:cNvPr id="28" name="矩形 27"/>
              <p:cNvSpPr/>
              <p:nvPr/>
            </p:nvSpPr>
            <p:spPr>
              <a:xfrm>
                <a:off x="5395444" y="4336154"/>
                <a:ext cx="196720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总</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5395444" y="4336154"/>
                <a:ext cx="1967205" cy="8989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7144531" y="4520628"/>
                <a:ext cx="30882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7144531" y="4520628"/>
                <a:ext cx="3088218" cy="523220"/>
              </a:xfrm>
              <a:prstGeom prst="rect">
                <a:avLst/>
              </a:prstGeom>
              <a:blipFill>
                <a:blip r:embed="rId11"/>
                <a:stretch>
                  <a:fillRect/>
                </a:stretch>
              </a:blipFill>
            </p:spPr>
            <p:txBody>
              <a:bodyPr/>
              <a:lstStyle/>
              <a:p>
                <a:r>
                  <a:rPr lang="zh-CN" altLang="en-US">
                    <a:noFill/>
                  </a:rPr>
                  <a:t> </a:t>
                </a:r>
              </a:p>
            </p:txBody>
          </p:sp>
        </mc:Fallback>
      </mc:AlternateContent>
      <p:sp>
        <p:nvSpPr>
          <p:cNvPr id="30" name="Rectangle 3"/>
          <p:cNvSpPr>
            <a:spLocks noChangeArrowheads="1"/>
          </p:cNvSpPr>
          <p:nvPr/>
        </p:nvSpPr>
        <p:spPr bwMode="auto">
          <a:xfrm>
            <a:off x="659400" y="5376263"/>
            <a:ext cx="17573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内能为</a:t>
            </a:r>
          </a:p>
        </p:txBody>
      </p:sp>
      <mc:AlternateContent xmlns:mc="http://schemas.openxmlformats.org/markup-compatibility/2006" xmlns:a14="http://schemas.microsoft.com/office/drawing/2010/main">
        <mc:Choice Requires="a14">
          <p:sp>
            <p:nvSpPr>
              <p:cNvPr id="31" name="矩形 30"/>
              <p:cNvSpPr/>
              <p:nvPr/>
            </p:nvSpPr>
            <p:spPr>
              <a:xfrm>
                <a:off x="1890086" y="5151252"/>
                <a:ext cx="2308261"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m:t>
                      </m:r>
                      <m:r>
                        <a:rPr lang="en-US" altLang="zh-CN" sz="2800" i="1">
                          <a:solidFill>
                            <a:srgbClr val="0000FF"/>
                          </a:solidFill>
                          <a:latin typeface="Cambria Math" panose="02040503050406030204" pitchFamily="18" charset="0"/>
                        </a:rPr>
                        <m:t>𝑇</m:t>
                      </m:r>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890086" y="5151252"/>
                <a:ext cx="2308261" cy="97174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3988680" y="5187640"/>
                <a:ext cx="674793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8.31</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273.15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3988680" y="5187640"/>
                <a:ext cx="6747937" cy="898964"/>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9671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9684"/>
                                        </p:tgtEl>
                                        <p:attrNameLst>
                                          <p:attrName>style.visibility</p:attrName>
                                        </p:attrNameLst>
                                      </p:cBhvr>
                                      <p:to>
                                        <p:strVal val="visible"/>
                                      </p:to>
                                    </p:set>
                                    <p:animEffect transition="in" filter="wipe(left)">
                                      <p:cBhvr>
                                        <p:cTn id="7" dur="500"/>
                                        <p:tgtEl>
                                          <p:spTgt spid="19968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left)">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left)">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wipe(left)">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wipe(left)">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4" grpId="0"/>
      <p:bldP spid="22" grpId="0"/>
      <p:bldP spid="24" grpId="0"/>
      <p:bldP spid="20" grpId="0"/>
      <p:bldP spid="21" grpId="0"/>
      <p:bldP spid="28" grpId="0"/>
      <p:bldP spid="29" grpId="0"/>
      <p:bldP spid="30" grpId="0"/>
      <p:bldP spid="31" grpId="0"/>
      <p:bldP spid="3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9682" name="Text Box 2"/>
              <p:cNvSpPr txBox="1">
                <a:spLocks noChangeArrowheads="1"/>
              </p:cNvSpPr>
              <p:nvPr/>
            </p:nvSpPr>
            <p:spPr bwMode="auto">
              <a:xfrm>
                <a:off x="659400" y="565378"/>
                <a:ext cx="886673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例：求</a:t>
                </a:r>
                <a14:m>
                  <m:oMath xmlns:m="http://schemas.openxmlformats.org/officeDocument/2006/math">
                    <m:r>
                      <a:rPr lang="en-US" altLang="zh-CN" sz="2800" b="0" i="1" smtClean="0">
                        <a:solidFill>
                          <a:srgbClr val="0000FF"/>
                        </a:solidFill>
                        <a:latin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时</a:t>
                </a:r>
                <a14:m>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𝑚𝑜𝑙</m:t>
                    </m:r>
                  </m:oMath>
                </a14:m>
                <a:r>
                  <a:rPr lang="zh-CN" altLang="en-US" sz="2800" dirty="0">
                    <a:solidFill>
                      <a:srgbClr val="0000FF"/>
                    </a:solidFill>
                    <a:ea typeface="微软雅黑" panose="020B0503020204020204" pitchFamily="34" charset="-122"/>
                    <a:cs typeface="Times New Roman" panose="02020603050405020304" pitchFamily="18" charset="0"/>
                  </a:rPr>
                  <a:t>的</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𝐻</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ea typeface="微软雅黑" panose="020B0503020204020204" pitchFamily="34" charset="-122"/>
                    <a:cs typeface="Times New Roman" panose="02020603050405020304" pitchFamily="18" charset="0"/>
                  </a:rPr>
                  <a:t>和</a:t>
                </a:r>
                <a14:m>
                  <m:oMath xmlns:m="http://schemas.openxmlformats.org/officeDocument/2006/math">
                    <m:r>
                      <a:rPr lang="en-US" altLang="zh-CN" sz="2800" b="0" i="1" smtClean="0">
                        <a:solidFill>
                          <a:srgbClr val="0000FF"/>
                        </a:solidFill>
                        <a:latin typeface="Cambria Math" panose="02040503050406030204" pitchFamily="18" charset="0"/>
                      </a:rPr>
                      <m:t>𝐻𝑒</m:t>
                    </m:r>
                  </m:oMath>
                </a14:m>
                <a:r>
                  <a:rPr lang="zh-CN" altLang="en-US" sz="2800" dirty="0">
                    <a:solidFill>
                      <a:srgbClr val="0000FF"/>
                    </a:solidFill>
                    <a:ea typeface="微软雅黑" panose="020B0503020204020204" pitchFamily="34" charset="-122"/>
                    <a:cs typeface="Times New Roman" panose="02020603050405020304" pitchFamily="18" charset="0"/>
                  </a:rPr>
                  <a:t>的分子平均平动动能、平均总动能和它们的内能。 </a:t>
                </a:r>
              </a:p>
            </p:txBody>
          </p:sp>
        </mc:Choice>
        <mc:Fallback xmlns="">
          <p:sp>
            <p:nvSpPr>
              <p:cNvPr id="199682" name="Text Box 2"/>
              <p:cNvSpPr txBox="1">
                <a:spLocks noRot="1" noChangeAspect="1" noMove="1" noResize="1" noEditPoints="1" noAdjustHandles="1" noChangeArrowheads="1" noChangeShapeType="1" noTextEdit="1"/>
              </p:cNvSpPr>
              <p:nvPr/>
            </p:nvSpPr>
            <p:spPr bwMode="auto">
              <a:xfrm>
                <a:off x="659400" y="565378"/>
                <a:ext cx="8866736" cy="954107"/>
              </a:xfrm>
              <a:prstGeom prst="rect">
                <a:avLst/>
              </a:prstGeom>
              <a:blipFill>
                <a:blip r:embed="rId3"/>
                <a:stretch>
                  <a:fillRect l="-1375" t="-7051" r="-137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659400" y="2695240"/>
                <a:ext cx="196720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平</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659400" y="2695240"/>
                <a:ext cx="1967205"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2451194" y="2704186"/>
                <a:ext cx="764767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×1.38×</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−23</m:t>
                          </m:r>
                        </m:sup>
                      </m:sSup>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273.15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2451194" y="2704186"/>
                <a:ext cx="7647670"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Rectangle 3"/>
              <p:cNvSpPr>
                <a:spLocks noChangeArrowheads="1"/>
              </p:cNvSpPr>
              <p:nvPr/>
            </p:nvSpPr>
            <p:spPr bwMode="auto">
              <a:xfrm>
                <a:off x="659400" y="1740531"/>
                <a:ext cx="8866736"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对于</a:t>
                </a:r>
                <a14:m>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𝐻</m:t>
                        </m:r>
                      </m:e>
                      <m:sub>
                        <m:r>
                          <a:rPr lang="en-US" altLang="zh-CN" sz="2800" i="1">
                            <a:solidFill>
                              <a:srgbClr val="0000FF"/>
                            </a:solidFill>
                            <a:latin typeface="Cambria Math" panose="02040503050406030204" pitchFamily="18" charset="0"/>
                          </a:rPr>
                          <m:t>2</m:t>
                        </m:r>
                      </m:sub>
                    </m:sSub>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是双原子分子，其</a:t>
                </a:r>
                <a14:m>
                  <m:oMath xmlns:m="http://schemas.openxmlformats.org/officeDocument/2006/math">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=3</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a:rPr lang="en-US" altLang="zh-CN" sz="2800" i="1">
                        <a:solidFill>
                          <a:srgbClr val="0000FF"/>
                        </a:solidFill>
                        <a:latin typeface="Cambria Math" panose="02040503050406030204" pitchFamily="18" charset="0"/>
                      </a:rPr>
                      <m:t>𝑟</m:t>
                    </m:r>
                    <m:r>
                      <a:rPr lang="en-US" altLang="zh-CN" sz="2800" i="1">
                        <a:solidFill>
                          <a:srgbClr val="0000FF"/>
                        </a:solidFill>
                        <a:latin typeface="Cambria Math" panose="02040503050406030204" pitchFamily="18" charset="0"/>
                      </a:rPr>
                      <m:t>=2</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，所以</a:t>
                </a:r>
                <a14:m>
                  <m:oMath xmlns:m="http://schemas.openxmlformats.org/officeDocument/2006/math">
                    <m:r>
                      <a:rPr lang="en-US" altLang="zh-CN" sz="2800" i="1">
                        <a:solidFill>
                          <a:srgbClr val="0000FF"/>
                        </a:solidFill>
                        <a:latin typeface="Cambria Math" panose="02040503050406030204" pitchFamily="18" charset="0"/>
                      </a:rPr>
                      <m:t>𝑖</m:t>
                    </m:r>
                    <m:r>
                      <a:rPr lang="en-US" altLang="zh-CN" sz="2800" i="1">
                        <a:solidFill>
                          <a:srgbClr val="0000FF"/>
                        </a:solidFill>
                        <a:latin typeface="Cambria Math" panose="02040503050406030204" pitchFamily="18" charset="0"/>
                      </a:rPr>
                      <m:t>=5</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，其分子平均平动动能为</a:t>
                </a:r>
              </a:p>
            </p:txBody>
          </p:sp>
        </mc:Choice>
        <mc:Fallback xmlns="">
          <p:sp>
            <p:nvSpPr>
              <p:cNvPr id="20" name="Rectangle 3"/>
              <p:cNvSpPr>
                <a:spLocks noRot="1" noChangeAspect="1" noMove="1" noResize="1" noEditPoints="1" noAdjustHandles="1" noChangeArrowheads="1" noChangeShapeType="1" noTextEdit="1"/>
              </p:cNvSpPr>
              <p:nvPr/>
            </p:nvSpPr>
            <p:spPr bwMode="auto">
              <a:xfrm>
                <a:off x="659400" y="1740531"/>
                <a:ext cx="8866736" cy="954088"/>
              </a:xfrm>
              <a:prstGeom prst="rect">
                <a:avLst/>
              </a:prstGeom>
              <a:blipFill>
                <a:blip r:embed="rId6"/>
                <a:stretch>
                  <a:fillRect l="-1375" t="-7051" r="-137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 name="Rectangle 3"/>
          <p:cNvSpPr>
            <a:spLocks noChangeArrowheads="1"/>
          </p:cNvSpPr>
          <p:nvPr/>
        </p:nvSpPr>
        <p:spPr bwMode="auto">
          <a:xfrm>
            <a:off x="662412" y="3834207"/>
            <a:ext cx="28720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平均总动能为</a:t>
            </a:r>
          </a:p>
        </p:txBody>
      </p:sp>
      <mc:AlternateContent xmlns:mc="http://schemas.openxmlformats.org/markup-compatibility/2006" xmlns:a14="http://schemas.microsoft.com/office/drawing/2010/main">
        <mc:Choice Requires="a14">
          <p:sp>
            <p:nvSpPr>
              <p:cNvPr id="28" name="矩形 27"/>
              <p:cNvSpPr/>
              <p:nvPr/>
            </p:nvSpPr>
            <p:spPr>
              <a:xfrm>
                <a:off x="3005077" y="3551288"/>
                <a:ext cx="1967205"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总</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3005077" y="3551288"/>
                <a:ext cx="1967205"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754164" y="3735762"/>
                <a:ext cx="30882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4754164" y="3735762"/>
                <a:ext cx="3088217" cy="523220"/>
              </a:xfrm>
              <a:prstGeom prst="rect">
                <a:avLst/>
              </a:prstGeom>
              <a:blipFill>
                <a:blip r:embed="rId8"/>
                <a:stretch>
                  <a:fillRect/>
                </a:stretch>
              </a:blipFill>
            </p:spPr>
            <p:txBody>
              <a:bodyPr/>
              <a:lstStyle/>
              <a:p>
                <a:r>
                  <a:rPr lang="zh-CN" altLang="en-US">
                    <a:noFill/>
                  </a:rPr>
                  <a:t> </a:t>
                </a:r>
              </a:p>
            </p:txBody>
          </p:sp>
        </mc:Fallback>
      </mc:AlternateContent>
      <p:sp>
        <p:nvSpPr>
          <p:cNvPr id="30" name="Rectangle 3"/>
          <p:cNvSpPr>
            <a:spLocks noChangeArrowheads="1"/>
          </p:cNvSpPr>
          <p:nvPr/>
        </p:nvSpPr>
        <p:spPr bwMode="auto">
          <a:xfrm>
            <a:off x="659399" y="4878717"/>
            <a:ext cx="17573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内能为</a:t>
            </a:r>
          </a:p>
        </p:txBody>
      </p:sp>
      <mc:AlternateContent xmlns:mc="http://schemas.openxmlformats.org/markup-compatibility/2006" xmlns:a14="http://schemas.microsoft.com/office/drawing/2010/main">
        <mc:Choice Requires="a14">
          <p:sp>
            <p:nvSpPr>
              <p:cNvPr id="31" name="矩形 30"/>
              <p:cNvSpPr/>
              <p:nvPr/>
            </p:nvSpPr>
            <p:spPr>
              <a:xfrm>
                <a:off x="1890085" y="4653706"/>
                <a:ext cx="2308261"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m:t>
                      </m:r>
                      <m:r>
                        <a:rPr lang="en-US" altLang="zh-CN" sz="2800" i="1">
                          <a:solidFill>
                            <a:srgbClr val="0000FF"/>
                          </a:solidFill>
                          <a:latin typeface="Cambria Math" panose="02040503050406030204" pitchFamily="18" charset="0"/>
                        </a:rPr>
                        <m:t>𝑇</m:t>
                      </m:r>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890085" y="4653706"/>
                <a:ext cx="2308261" cy="97174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3988679" y="4690094"/>
                <a:ext cx="6993196"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8.31</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273.15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1.135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3988679" y="4690094"/>
                <a:ext cx="6993196" cy="907749"/>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252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wipe(left)">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20" grpId="0"/>
      <p:bldP spid="21" grpId="0"/>
      <p:bldP spid="28" grpId="0"/>
      <p:bldP spid="29" grpId="0"/>
      <p:bldP spid="30" grpId="0"/>
      <p:bldP spid="31" grpId="0"/>
      <p:bldP spid="3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9682" name="Text Box 2"/>
              <p:cNvSpPr txBox="1">
                <a:spLocks noChangeArrowheads="1"/>
              </p:cNvSpPr>
              <p:nvPr/>
            </p:nvSpPr>
            <p:spPr bwMode="auto">
              <a:xfrm>
                <a:off x="659400" y="565378"/>
                <a:ext cx="1032814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例：理想气体系统由氧气组成，压强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𝑎𝑡𝑚</m:t>
                    </m:r>
                  </m:oMath>
                </a14:m>
                <a:r>
                  <a:rPr lang="zh-CN" altLang="en-US" sz="2800" dirty="0">
                    <a:solidFill>
                      <a:srgbClr val="0000FF"/>
                    </a:solidFill>
                    <a:ea typeface="微软雅黑" panose="020B0503020204020204" pitchFamily="34" charset="-122"/>
                    <a:cs typeface="Times New Roman" panose="02020603050405020304" pitchFamily="18" charset="0"/>
                  </a:rPr>
                  <a:t>，温度</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=27℃</m:t>
                    </m:r>
                  </m:oMath>
                </a14:m>
                <a:r>
                  <a:rPr lang="zh-CN" altLang="en-US"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199682" name="Text Box 2"/>
              <p:cNvSpPr txBox="1">
                <a:spLocks noRot="1" noChangeAspect="1" noMove="1" noResize="1" noEditPoints="1" noAdjustHandles="1" noChangeArrowheads="1" noChangeShapeType="1" noTextEdit="1"/>
              </p:cNvSpPr>
              <p:nvPr/>
            </p:nvSpPr>
            <p:spPr bwMode="auto">
              <a:xfrm>
                <a:off x="659400" y="565378"/>
                <a:ext cx="10328148" cy="523220"/>
              </a:xfrm>
              <a:prstGeom prst="rect">
                <a:avLst/>
              </a:prstGeom>
              <a:blipFill>
                <a:blip r:embed="rId3"/>
                <a:stretch>
                  <a:fillRect l="-1181"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9683" name="Text Box 3"/>
          <p:cNvSpPr txBox="1">
            <a:spLocks noChangeArrowheads="1"/>
          </p:cNvSpPr>
          <p:nvPr/>
        </p:nvSpPr>
        <p:spPr bwMode="auto">
          <a:xfrm>
            <a:off x="659401" y="1120548"/>
            <a:ext cx="103281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求</a:t>
            </a: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单位体积内的分子数；</a:t>
            </a:r>
            <a:r>
              <a:rPr lang="en-US" altLang="zh-CN"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(2)</a:t>
            </a:r>
            <a:r>
              <a:rPr lang="zh-CN" altLang="en-US"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分子的平均平动动能和平均转动动能；</a:t>
            </a:r>
            <a:r>
              <a:rPr lang="en-US" altLang="zh-CN"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(3)</a:t>
            </a:r>
            <a:r>
              <a:rPr lang="zh-CN" altLang="en-US"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单位体积中的内能。</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199684" name="Text Box 4"/>
          <p:cNvSpPr txBox="1">
            <a:spLocks noChangeArrowheads="1"/>
          </p:cNvSpPr>
          <p:nvPr/>
        </p:nvSpPr>
        <p:spPr bwMode="auto">
          <a:xfrm>
            <a:off x="659401" y="2159661"/>
            <a:ext cx="21752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解</a:t>
            </a:r>
            <a:r>
              <a:rPr lang="en-US" altLang="zh-CN"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(1)</a:t>
            </a:r>
            <a:r>
              <a:rPr lang="zh-CN" altLang="en-US"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 根据</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199689" name="Text Box 9"/>
          <p:cNvSpPr txBox="1">
            <a:spLocks noChangeArrowheads="1"/>
          </p:cNvSpPr>
          <p:nvPr/>
        </p:nvSpPr>
        <p:spPr bwMode="auto">
          <a:xfrm>
            <a:off x="1078502" y="3841978"/>
            <a:ext cx="1155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199694" name="Text Box 14"/>
          <p:cNvSpPr txBox="1">
            <a:spLocks noChangeArrowheads="1"/>
          </p:cNvSpPr>
          <p:nvPr/>
        </p:nvSpPr>
        <p:spPr bwMode="auto">
          <a:xfrm>
            <a:off x="1078502" y="5556151"/>
            <a:ext cx="1155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sym typeface="Wingdings" panose="05000000000000000000" pitchFamily="2" charset="2"/>
              </a:rPr>
              <a:t>(3)</a:t>
            </a:r>
            <a:endParaRPr lang="zh-CN" altLang="en-US" sz="2800" dirty="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本框 16"/>
              <p:cNvSpPr txBox="1"/>
              <p:nvPr/>
            </p:nvSpPr>
            <p:spPr>
              <a:xfrm>
                <a:off x="2706811" y="2197510"/>
                <a:ext cx="1424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𝑛𝑘𝑇</m:t>
                      </m:r>
                    </m:oMath>
                  </m:oMathPara>
                </a14:m>
                <a:endParaRPr lang="zh-CN" altLang="en-US" sz="2800" i="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2706811" y="2197510"/>
                <a:ext cx="1424877"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1026398" y="2789113"/>
                <a:ext cx="119943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𝑛</m:t>
                      </m:r>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𝑃</m:t>
                          </m:r>
                        </m:num>
                        <m:den>
                          <m:r>
                            <a:rPr lang="en-US" altLang="zh-CN" sz="2800" i="1">
                              <a:solidFill>
                                <a:srgbClr val="0000FF"/>
                              </a:solidFill>
                              <a:latin typeface="Cambria Math" panose="02040503050406030204" pitchFamily="18" charset="0"/>
                            </a:rPr>
                            <m:t>𝑘𝑇</m:t>
                          </m:r>
                        </m:den>
                      </m:f>
                    </m:oMath>
                  </m:oMathPara>
                </a14:m>
                <a:endParaRPr lang="zh-CN" altLang="en-US" sz="2800" i="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1026398" y="2789113"/>
                <a:ext cx="1199431" cy="8066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2225829" y="2712264"/>
                <a:ext cx="3473002" cy="870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13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num>
                        <m:den>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23</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den>
                      </m:f>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2225829" y="2712264"/>
                <a:ext cx="3473002" cy="87075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5603930" y="2910227"/>
                <a:ext cx="3517437"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25</m:t>
                          </m:r>
                        </m:sup>
                      </m:sSup>
                      <m:d>
                        <m:dPr>
                          <m:ctrlPr>
                            <a:rPr lang="en-US" altLang="zh-CN" sz="2800" i="1" smtClean="0">
                              <a:solidFill>
                                <a:srgbClr val="0000FF"/>
                              </a:solidFill>
                              <a:latin typeface="Cambria Math"/>
                              <a:ea typeface="Cambria Math" panose="02040503050406030204" pitchFamily="18" charset="0"/>
                            </a:rPr>
                          </m:ctrlPr>
                        </m:dPr>
                        <m:e>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m:rPr>
                              <m:nor/>
                            </m:rPr>
                            <a:rPr lang="zh-CN" altLang="en-US" sz="2800" dirty="0"/>
                            <m:t> </m:t>
                          </m:r>
                        </m:e>
                      </m:d>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5603930" y="2910227"/>
                <a:ext cx="3517437" cy="52809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747020" y="3634156"/>
                <a:ext cx="196720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平</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1747020" y="3634156"/>
                <a:ext cx="1967205"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747020" y="4441193"/>
                <a:ext cx="196720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转</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1747020" y="4441193"/>
                <a:ext cx="1967205" cy="8989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595387" y="3847100"/>
                <a:ext cx="29840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3595387" y="3847100"/>
                <a:ext cx="298402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569327" y="4609022"/>
                <a:ext cx="29840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3569327" y="4609022"/>
                <a:ext cx="298402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1747020" y="5442178"/>
                <a:ext cx="3116687" cy="741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m:t>
                      </m:r>
                      <m:d>
                        <m:dPr>
                          <m:ctrlPr>
                            <a:rPr lang="en-US" altLang="zh-CN" sz="2800" i="1" smtClean="0">
                              <a:solidFill>
                                <a:srgbClr val="0000FF"/>
                              </a:solidFill>
                              <a:latin typeface="Cambria Math"/>
                              <a:ea typeface="Cambria Math" panose="02040503050406030204" pitchFamily="18" charset="0"/>
                            </a:rPr>
                          </m:ctrlPr>
                        </m:dPr>
                        <m:e>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平</m:t>
                                  </m:r>
                                </m:sub>
                              </m:sSub>
                            </m:e>
                          </m:bar>
                          <m:r>
                            <a:rPr lang="en-US" altLang="zh-CN" sz="2800" i="1">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转</m:t>
                                  </m:r>
                                </m:sub>
                              </m:sSub>
                            </m:e>
                          </m:bar>
                        </m:e>
                      </m:d>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1747020" y="5442178"/>
                <a:ext cx="3116687" cy="74142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4617475" y="5551278"/>
                <a:ext cx="2745174"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4617475" y="5551278"/>
                <a:ext cx="2745174" cy="528093"/>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4536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9682"/>
                                        </p:tgtEl>
                                        <p:attrNameLst>
                                          <p:attrName>style.visibility</p:attrName>
                                        </p:attrNameLst>
                                      </p:cBhvr>
                                      <p:to>
                                        <p:strVal val="visible"/>
                                      </p:to>
                                    </p:set>
                                    <p:animEffect transition="in" filter="wipe(left)">
                                      <p:cBhvr>
                                        <p:cTn id="7" dur="500"/>
                                        <p:tgtEl>
                                          <p:spTgt spid="19968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99683"/>
                                        </p:tgtEl>
                                        <p:attrNameLst>
                                          <p:attrName>style.visibility</p:attrName>
                                        </p:attrNameLst>
                                      </p:cBhvr>
                                      <p:to>
                                        <p:strVal val="visible"/>
                                      </p:to>
                                    </p:set>
                                    <p:animEffect transition="in" filter="wipe(left)">
                                      <p:cBhvr>
                                        <p:cTn id="10" dur="500"/>
                                        <p:tgtEl>
                                          <p:spTgt spid="19968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99684"/>
                                        </p:tgtEl>
                                        <p:attrNameLst>
                                          <p:attrName>style.visibility</p:attrName>
                                        </p:attrNameLst>
                                      </p:cBhvr>
                                      <p:to>
                                        <p:strVal val="visible"/>
                                      </p:to>
                                    </p:set>
                                    <p:animEffect transition="in" filter="wipe(left)">
                                      <p:cBhvr>
                                        <p:cTn id="15" dur="500"/>
                                        <p:tgtEl>
                                          <p:spTgt spid="19968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9689"/>
                                        </p:tgtEl>
                                        <p:attrNameLst>
                                          <p:attrName>style.visibility</p:attrName>
                                        </p:attrNameLst>
                                      </p:cBhvr>
                                      <p:to>
                                        <p:strVal val="visible"/>
                                      </p:to>
                                    </p:set>
                                    <p:animEffect transition="in" filter="wipe(left)">
                                      <p:cBhvr>
                                        <p:cTn id="40" dur="500"/>
                                        <p:tgtEl>
                                          <p:spTgt spid="199689"/>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500"/>
                                        <p:tgtEl>
                                          <p:spTgt spid="24"/>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wipe(left)">
                                      <p:cBhvr>
                                        <p:cTn id="60" dur="500"/>
                                        <p:tgtEl>
                                          <p:spTgt spid="2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199694"/>
                                        </p:tgtEl>
                                        <p:attrNameLst>
                                          <p:attrName>style.visibility</p:attrName>
                                        </p:attrNameLst>
                                      </p:cBhvr>
                                      <p:to>
                                        <p:strVal val="visible"/>
                                      </p:to>
                                    </p:set>
                                    <p:animEffect transition="in" filter="wipe(left)">
                                      <p:cBhvr>
                                        <p:cTn id="65" dur="500"/>
                                        <p:tgtEl>
                                          <p:spTgt spid="19969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6"/>
                                        </p:tgtEl>
                                        <p:attrNameLst>
                                          <p:attrName>style.visibility</p:attrName>
                                        </p:attrNameLst>
                                      </p:cBhvr>
                                      <p:to>
                                        <p:strVal val="visible"/>
                                      </p:to>
                                    </p:set>
                                    <p:animEffect transition="in" filter="wipe(left)">
                                      <p:cBhvr>
                                        <p:cTn id="70" dur="500"/>
                                        <p:tgtEl>
                                          <p:spTgt spid="2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left)">
                                      <p:cBhvr>
                                        <p:cTn id="7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2" grpId="0"/>
      <p:bldP spid="199683" grpId="0"/>
      <p:bldP spid="199684" grpId="0"/>
      <p:bldP spid="199689" grpId="0"/>
      <p:bldP spid="199694" grpId="0"/>
      <p:bldP spid="17" grpId="0"/>
      <p:bldP spid="18" grpId="0"/>
      <p:bldP spid="19" grpId="0"/>
      <p:bldP spid="3" grpId="0"/>
      <p:bldP spid="22" grpId="0"/>
      <p:bldP spid="23" grpId="0"/>
      <p:bldP spid="24" grpId="0"/>
      <p:bldP spid="25" grpId="0"/>
      <p:bldP spid="26" grpId="0"/>
      <p:bldP spid="2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6610"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052129" y="3030856"/>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739131" y="3867714"/>
            <a:ext cx="406176" cy="406176"/>
          </a:xfrm>
          <a:prstGeom prst="rect">
            <a:avLst/>
          </a:prstGeom>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500052" y="4719088"/>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9" name="组合 8"/>
          <p:cNvGrpSpPr/>
          <p:nvPr/>
        </p:nvGrpSpPr>
        <p:grpSpPr>
          <a:xfrm>
            <a:off x="1939132" y="1961766"/>
            <a:ext cx="5404203" cy="954107"/>
            <a:chOff x="1968160" y="1961766"/>
            <a:chExt cx="3753135" cy="954107"/>
          </a:xfrm>
        </p:grpSpPr>
        <p:sp>
          <p:nvSpPr>
            <p:cNvPr id="10" name="文本框 9"/>
            <p:cNvSpPr txBox="1"/>
            <p:nvPr/>
          </p:nvSpPr>
          <p:spPr>
            <a:xfrm>
              <a:off x="1968160" y="1961766"/>
              <a:ext cx="3753135" cy="954107"/>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平衡状态  理想气体状态方程</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2" name="组合 11"/>
          <p:cNvGrpSpPr/>
          <p:nvPr/>
        </p:nvGrpSpPr>
        <p:grpSpPr>
          <a:xfrm>
            <a:off x="2664651" y="2841476"/>
            <a:ext cx="3753135" cy="640991"/>
            <a:chOff x="2715904" y="3066480"/>
            <a:chExt cx="3753135" cy="640991"/>
          </a:xfrm>
        </p:grpSpPr>
        <p:sp>
          <p:nvSpPr>
            <p:cNvPr id="13" name="文本框 12"/>
            <p:cNvSpPr txBox="1"/>
            <p:nvPr/>
          </p:nvSpPr>
          <p:spPr>
            <a:xfrm>
              <a:off x="2715904" y="3066480"/>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理想气体的压强公式</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5" name="组合 14"/>
          <p:cNvGrpSpPr/>
          <p:nvPr/>
        </p:nvGrpSpPr>
        <p:grpSpPr>
          <a:xfrm>
            <a:off x="3351653" y="3692965"/>
            <a:ext cx="5975227" cy="954107"/>
            <a:chOff x="3844727" y="4171194"/>
            <a:chExt cx="4493555" cy="954107"/>
          </a:xfrm>
        </p:grpSpPr>
        <p:sp>
          <p:nvSpPr>
            <p:cNvPr id="16" name="文本框 15"/>
            <p:cNvSpPr txBox="1"/>
            <p:nvPr/>
          </p:nvSpPr>
          <p:spPr>
            <a:xfrm>
              <a:off x="3844727" y="4171194"/>
              <a:ext cx="4493555" cy="954107"/>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气体分子平均平动动能与温度的关系</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8" name="组合 17"/>
          <p:cNvGrpSpPr/>
          <p:nvPr/>
        </p:nvGrpSpPr>
        <p:grpSpPr>
          <a:xfrm>
            <a:off x="4112574" y="4544454"/>
            <a:ext cx="5611997" cy="639154"/>
            <a:chOff x="5371789" y="5275906"/>
            <a:chExt cx="5611997" cy="639154"/>
          </a:xfrm>
        </p:grpSpPr>
        <p:sp>
          <p:nvSpPr>
            <p:cNvPr id="19" name="文本框 18"/>
            <p:cNvSpPr txBox="1"/>
            <p:nvPr/>
          </p:nvSpPr>
          <p:spPr>
            <a:xfrm>
              <a:off x="5371789" y="5275906"/>
              <a:ext cx="5611997"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理想气体的内能</a:t>
              </a:r>
            </a:p>
          </p:txBody>
        </p:sp>
        <p:sp>
          <p:nvSpPr>
            <p:cNvPr id="20"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21" name="图片 2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230651" y="5570577"/>
            <a:ext cx="406176" cy="406176"/>
          </a:xfrm>
          <a:prstGeom prst="rect">
            <a:avLst/>
          </a:prstGeom>
        </p:spPr>
      </p:pic>
      <p:grpSp>
        <p:nvGrpSpPr>
          <p:cNvPr id="22" name="组合 21"/>
          <p:cNvGrpSpPr/>
          <p:nvPr/>
        </p:nvGrpSpPr>
        <p:grpSpPr>
          <a:xfrm>
            <a:off x="4843173" y="5395943"/>
            <a:ext cx="4881398" cy="639154"/>
            <a:chOff x="5371789" y="5275906"/>
            <a:chExt cx="4881398" cy="639154"/>
          </a:xfrm>
        </p:grpSpPr>
        <p:sp>
          <p:nvSpPr>
            <p:cNvPr id="23" name="文本框 22"/>
            <p:cNvSpPr txBox="1"/>
            <p:nvPr/>
          </p:nvSpPr>
          <p:spPr>
            <a:xfrm>
              <a:off x="5371789" y="5275906"/>
              <a:ext cx="4881398"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麦克斯韦分子速率分布定律</a:t>
              </a:r>
            </a:p>
          </p:txBody>
        </p:sp>
        <p:sp>
          <p:nvSpPr>
            <p:cNvPr id="24"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368636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1000"/>
                                        <p:tgtEl>
                                          <p:spTgt spid="18"/>
                                        </p:tgtEl>
                                      </p:cBhvr>
                                    </p:animEffect>
                                  </p:childTnLst>
                                </p:cTn>
                              </p:par>
                              <p:par>
                                <p:cTn id="40" presetID="42" presetClass="entr" presetSubtype="0" fill="hold" nodeType="withEffect">
                                  <p:stCondLst>
                                    <p:cond delay="33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59118" y="464004"/>
            <a:ext cx="9319173" cy="3022599"/>
            <a:chOff x="559118" y="464004"/>
            <a:chExt cx="9319173" cy="3022599"/>
          </a:xfrm>
        </p:grpSpPr>
        <mc:AlternateContent xmlns:mc="http://schemas.openxmlformats.org/markup-compatibility/2006" xmlns:a14="http://schemas.microsoft.com/office/drawing/2010/main">
          <mc:Choice Requires="a14">
            <p:sp>
              <p:nvSpPr>
                <p:cNvPr id="121869" name="Text Box 1046"/>
                <p:cNvSpPr txBox="1">
                  <a:spLocks noChangeArrowheads="1"/>
                </p:cNvSpPr>
                <p:nvPr/>
              </p:nvSpPr>
              <p:spPr bwMode="auto">
                <a:xfrm>
                  <a:off x="559119" y="464004"/>
                  <a:ext cx="9319172" cy="1384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例：已知容器中装有</a:t>
                  </a:r>
                  <a14:m>
                    <m:oMath xmlns:m="http://schemas.openxmlformats.org/officeDocument/2006/math">
                      <m:r>
                        <a:rPr lang="en-US" altLang="zh-CN" sz="2800" i="1">
                          <a:solidFill>
                            <a:srgbClr val="0000FF"/>
                          </a:solidFill>
                          <a:latin typeface="Cambria Math" panose="02040503050406030204" pitchFamily="18" charset="0"/>
                        </a:rPr>
                        <m:t>𝑇</m:t>
                      </m:r>
                      <m:r>
                        <a:rPr lang="en-US" altLang="zh-CN" sz="2800" b="0" i="1" smtClean="0">
                          <a:solidFill>
                            <a:srgbClr val="0000FF"/>
                          </a:solidFill>
                          <a:latin typeface="Cambria Math" panose="02040503050406030204" pitchFamily="18" charset="0"/>
                        </a:rPr>
                        <m:t>=273</m:t>
                      </m:r>
                      <m:r>
                        <a:rPr lang="en-US" altLang="zh-CN" sz="2800" b="0" i="1" smtClean="0">
                          <a:solidFill>
                            <a:srgbClr val="0000FF"/>
                          </a:solidFill>
                          <a:latin typeface="Cambria Math" panose="02040503050406030204" pitchFamily="18" charset="0"/>
                        </a:rPr>
                        <m:t>𝐾</m:t>
                      </m:r>
                    </m:oMath>
                  </a14:m>
                  <a:r>
                    <a:rPr lang="zh-CN" altLang="en-US" sz="2800" dirty="0">
                      <a:solidFill>
                        <a:srgbClr val="0000FF"/>
                      </a:solidFill>
                      <a:ea typeface="微软雅黑" panose="020B0503020204020204" pitchFamily="34" charset="-122"/>
                      <a:cs typeface="Times New Roman" panose="02020603050405020304" pitchFamily="18" charset="0"/>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r>
                        <a:rPr lang="zh-CN" altLang="en-US" sz="280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1.013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a14:m>
                  <a:r>
                    <a:rPr lang="zh-CN" altLang="en-US" sz="2800" dirty="0">
                      <a:solidFill>
                        <a:srgbClr val="0000FF"/>
                      </a:solidFill>
                      <a:ea typeface="微软雅黑" panose="020B0503020204020204" pitchFamily="34" charset="-122"/>
                      <a:cs typeface="Times New Roman" panose="02020603050405020304" pitchFamily="18" charset="0"/>
                    </a:rPr>
                    <a:t>的理想气体，其密度</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𝜌</m:t>
                      </m:r>
                      <m:r>
                        <a:rPr lang="zh-CN" altLang="en-US" sz="2800">
                          <a:solidFill>
                            <a:srgbClr val="0000FF"/>
                          </a:solidFill>
                          <a:latin typeface="Cambria Math" panose="02040503050406030204" pitchFamily="18" charset="0"/>
                        </a:rPr>
                        <m:t>=</m:t>
                      </m:r>
                      <m:r>
                        <a:rPr lang="en-US" altLang="zh-CN" sz="2800">
                          <a:solidFill>
                            <a:srgbClr val="0000FF"/>
                          </a:solidFill>
                          <a:latin typeface="Cambria Math" panose="02040503050406030204" pitchFamily="18" charset="0"/>
                        </a:rPr>
                        <m:t>1.</m:t>
                      </m:r>
                      <m:r>
                        <a:rPr lang="en-US" altLang="zh-CN" sz="2800" b="0" i="0" smtClean="0">
                          <a:solidFill>
                            <a:srgbClr val="0000FF"/>
                          </a:solidFill>
                          <a:latin typeface="Cambria Math" panose="02040503050406030204" pitchFamily="18" charset="0"/>
                        </a:rPr>
                        <m:t>25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𝑘𝑔</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𝑚</m:t>
                          </m:r>
                        </m:e>
                        <m:sup>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3</m:t>
                          </m:r>
                        </m:sup>
                      </m:sSup>
                    </m:oMath>
                  </a14:m>
                  <a:r>
                    <a:rPr lang="zh-CN" altLang="en-US" sz="2800" dirty="0">
                      <a:solidFill>
                        <a:srgbClr val="0000FF"/>
                      </a:solidFill>
                      <a:ea typeface="微软雅黑" panose="020B0503020204020204" pitchFamily="34" charset="-122"/>
                      <a:cs typeface="Times New Roman" panose="02020603050405020304" pitchFamily="18" charset="0"/>
                    </a:rPr>
                    <a:t>，此气体不可燃。求： </a:t>
                  </a:r>
                </a:p>
              </p:txBody>
            </p:sp>
          </mc:Choice>
          <mc:Fallback xmlns="">
            <p:sp>
              <p:nvSpPr>
                <p:cNvPr id="121869" name="Text Box 1046"/>
                <p:cNvSpPr txBox="1">
                  <a:spLocks noRot="1" noChangeAspect="1" noMove="1" noResize="1" noEditPoints="1" noAdjustHandles="1" noChangeArrowheads="1" noChangeShapeType="1" noTextEdit="1"/>
                </p:cNvSpPr>
                <p:nvPr/>
              </p:nvSpPr>
              <p:spPr bwMode="auto">
                <a:xfrm>
                  <a:off x="559119" y="464004"/>
                  <a:ext cx="9319172" cy="1384300"/>
                </a:xfrm>
                <a:prstGeom prst="rect">
                  <a:avLst/>
                </a:prstGeom>
                <a:blipFill>
                  <a:blip r:embed="rId3"/>
                  <a:stretch>
                    <a:fillRect l="-1374" t="-4405" r="-1374"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0989" name="Text Box 1053"/>
            <p:cNvSpPr txBox="1">
              <a:spLocks noChangeArrowheads="1"/>
            </p:cNvSpPr>
            <p:nvPr/>
          </p:nvSpPr>
          <p:spPr bwMode="auto">
            <a:xfrm>
              <a:off x="559118" y="1867354"/>
              <a:ext cx="828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①</a:t>
              </a:r>
              <a:r>
                <a:rPr lang="zh-CN" altLang="en-US" sz="2800" dirty="0">
                  <a:solidFill>
                    <a:srgbClr val="0000FF"/>
                  </a:solidFill>
                  <a:ea typeface="微软雅黑" panose="020B0503020204020204" pitchFamily="34" charset="-122"/>
                  <a:cs typeface="Times New Roman" panose="02020603050405020304" pitchFamily="18" charset="0"/>
                </a:rPr>
                <a:t>该气体的摩尔质量，并确定是何种气体。 </a:t>
              </a:r>
            </a:p>
          </p:txBody>
        </p:sp>
        <p:sp>
          <p:nvSpPr>
            <p:cNvPr id="40990" name="Text Box 1054"/>
            <p:cNvSpPr txBox="1">
              <a:spLocks noChangeArrowheads="1"/>
            </p:cNvSpPr>
            <p:nvPr/>
          </p:nvSpPr>
          <p:spPr bwMode="auto">
            <a:xfrm>
              <a:off x="559118" y="2418216"/>
              <a:ext cx="85391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②</a:t>
              </a:r>
              <a:r>
                <a:rPr lang="zh-CN" altLang="en-US" sz="2800" dirty="0">
                  <a:solidFill>
                    <a:srgbClr val="0000FF"/>
                  </a:solidFill>
                  <a:ea typeface="微软雅黑" panose="020B0503020204020204" pitchFamily="34" charset="-122"/>
                  <a:cs typeface="Times New Roman" panose="02020603050405020304" pitchFamily="18" charset="0"/>
                </a:rPr>
                <a:t>分子的平均平动动能和平均转动动能各为多少？ </a:t>
              </a:r>
            </a:p>
          </p:txBody>
        </p:sp>
        <p:sp>
          <p:nvSpPr>
            <p:cNvPr id="40991" name="Text Box 1055"/>
            <p:cNvSpPr txBox="1">
              <a:spLocks noChangeArrowheads="1"/>
            </p:cNvSpPr>
            <p:nvPr/>
          </p:nvSpPr>
          <p:spPr bwMode="auto">
            <a:xfrm>
              <a:off x="559118" y="2967491"/>
              <a:ext cx="8064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③</a:t>
              </a:r>
              <a:r>
                <a:rPr lang="zh-CN" altLang="en-US" sz="2800" dirty="0">
                  <a:solidFill>
                    <a:srgbClr val="0000FF"/>
                  </a:solidFill>
                  <a:ea typeface="微软雅黑" panose="020B0503020204020204" pitchFamily="34" charset="-122"/>
                  <a:cs typeface="Times New Roman" panose="02020603050405020304" pitchFamily="18" charset="0"/>
                </a:rPr>
                <a:t>单位体积内分子的总动能。 </a:t>
              </a:r>
            </a:p>
          </p:txBody>
        </p:sp>
      </p:grpSp>
      <p:sp>
        <p:nvSpPr>
          <p:cNvPr id="40992" name="Text Box 1056"/>
          <p:cNvSpPr txBox="1">
            <a:spLocks noChangeArrowheads="1"/>
          </p:cNvSpPr>
          <p:nvPr/>
        </p:nvSpPr>
        <p:spPr bwMode="auto">
          <a:xfrm>
            <a:off x="559118" y="3516766"/>
            <a:ext cx="22336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解：① </a:t>
            </a:r>
          </a:p>
        </p:txBody>
      </p:sp>
      <p:sp>
        <p:nvSpPr>
          <p:cNvPr id="40999" name="Text Box 1063"/>
          <p:cNvSpPr txBox="1">
            <a:spLocks noChangeArrowheads="1"/>
          </p:cNvSpPr>
          <p:nvPr/>
        </p:nvSpPr>
        <p:spPr bwMode="auto">
          <a:xfrm>
            <a:off x="1844993" y="6086929"/>
            <a:ext cx="3600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可知此气体为氮气 </a:t>
            </a:r>
          </a:p>
        </p:txBody>
      </p:sp>
      <mc:AlternateContent xmlns:mc="http://schemas.openxmlformats.org/markup-compatibility/2006" xmlns:a14="http://schemas.microsoft.com/office/drawing/2010/main">
        <mc:Choice Requires="a14">
          <p:sp>
            <p:nvSpPr>
              <p:cNvPr id="17" name="文本框 16"/>
              <p:cNvSpPr txBox="1"/>
              <p:nvPr/>
            </p:nvSpPr>
            <p:spPr>
              <a:xfrm>
                <a:off x="1864573" y="3793221"/>
                <a:ext cx="2085186"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𝑃𝑉</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864573" y="3793221"/>
                <a:ext cx="2085186" cy="87940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4312089" y="3793221"/>
                <a:ext cx="2082558"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4312089" y="3793221"/>
                <a:ext cx="2082558" cy="8794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6394647" y="3793221"/>
                <a:ext cx="1282787"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𝑅𝑇</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den>
                      </m:f>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6394647" y="3793221"/>
                <a:ext cx="1282787" cy="8794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1863606" y="4977874"/>
                <a:ext cx="1832874"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r>
                        <a:rPr lang="zh-CN" altLang="en-US" sz="2800" i="0"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𝑅𝑇</m:t>
                          </m:r>
                        </m:num>
                        <m:den>
                          <m:r>
                            <a:rPr lang="en-US" altLang="zh-CN" sz="2800" b="0" i="1" smtClean="0">
                              <a:solidFill>
                                <a:srgbClr val="0000FF"/>
                              </a:solidFill>
                              <a:latin typeface="Cambria Math" panose="02040503050406030204" pitchFamily="18" charset="0"/>
                            </a:rPr>
                            <m:t>𝑃</m:t>
                          </m:r>
                        </m:den>
                      </m:f>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1863606" y="4977874"/>
                <a:ext cx="1832874" cy="80381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696480" y="5165723"/>
                <a:ext cx="31806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28</m:t>
                      </m:r>
                      <m:r>
                        <a:rPr lang="en-US" altLang="zh-CN" sz="2800" b="0" i="1" smtClean="0">
                          <a:solidFill>
                            <a:srgbClr val="0000FF"/>
                          </a:solidFill>
                          <a:latin typeface="Cambria Math" panose="02040503050406030204" pitchFamily="18" charset="0"/>
                          <a:ea typeface="Cambria Math" panose="02040503050406030204" pitchFamily="18" charset="0"/>
                        </a:rPr>
                        <m:t>𝑘𝑔</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𝑚𝑜𝑙</m:t>
                          </m:r>
                        </m:e>
                        <m:sup>
                          <m:r>
                            <a:rPr lang="en-US" altLang="zh-CN" sz="2800" i="1">
                              <a:solidFill>
                                <a:srgbClr val="0000FF"/>
                              </a:solidFill>
                              <a:latin typeface="Cambria Math" panose="02040503050406030204" pitchFamily="18" charset="0"/>
                            </a:rPr>
                            <m:t>−1</m:t>
                          </m:r>
                        </m:sup>
                      </m:sSup>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3696480" y="5165723"/>
                <a:ext cx="3180679"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5114749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992"/>
                                        </p:tgtEl>
                                        <p:attrNameLst>
                                          <p:attrName>style.visibility</p:attrName>
                                        </p:attrNameLst>
                                      </p:cBhvr>
                                      <p:to>
                                        <p:strVal val="visible"/>
                                      </p:to>
                                    </p:set>
                                    <p:animEffect transition="in" filter="wipe(left)">
                                      <p:cBhvr>
                                        <p:cTn id="12" dur="500"/>
                                        <p:tgtEl>
                                          <p:spTgt spid="4099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0999"/>
                                        </p:tgtEl>
                                        <p:attrNameLst>
                                          <p:attrName>style.visibility</p:attrName>
                                        </p:attrNameLst>
                                      </p:cBhvr>
                                      <p:to>
                                        <p:strVal val="visible"/>
                                      </p:to>
                                    </p:set>
                                    <p:animEffect transition="in" filter="wipe(left)">
                                      <p:cBhvr>
                                        <p:cTn id="42" dur="500"/>
                                        <p:tgtEl>
                                          <p:spTgt spid="409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92" grpId="0"/>
      <p:bldP spid="40999" grpId="0"/>
      <p:bldP spid="17" grpId="0"/>
      <p:bldP spid="18" grpId="0"/>
      <p:bldP spid="19" grpId="0"/>
      <p:bldP spid="20" grpId="0"/>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3"/>
          <p:cNvSpPr txBox="1">
            <a:spLocks noChangeArrowheads="1"/>
          </p:cNvSpPr>
          <p:nvPr/>
        </p:nvSpPr>
        <p:spPr bwMode="auto">
          <a:xfrm>
            <a:off x="751343" y="905151"/>
            <a:ext cx="12652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② </a:t>
            </a:r>
          </a:p>
        </p:txBody>
      </p:sp>
      <p:sp>
        <p:nvSpPr>
          <p:cNvPr id="56328" name="Text Box 8"/>
          <p:cNvSpPr txBox="1">
            <a:spLocks noChangeArrowheads="1"/>
          </p:cNvSpPr>
          <p:nvPr/>
        </p:nvSpPr>
        <p:spPr bwMode="auto">
          <a:xfrm>
            <a:off x="751342" y="3923666"/>
            <a:ext cx="20875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a:solidFill>
                  <a:srgbClr val="0000FF"/>
                </a:solidFill>
                <a:ea typeface="微软雅黑" panose="020B0503020204020204" pitchFamily="34" charset="-122"/>
                <a:cs typeface="Times New Roman" panose="02020603050405020304" pitchFamily="18" charset="0"/>
              </a:rPr>
              <a:t>③ </a:t>
            </a:r>
          </a:p>
        </p:txBody>
      </p:sp>
      <p:sp>
        <p:nvSpPr>
          <p:cNvPr id="56335" name="Text Box 15"/>
          <p:cNvSpPr txBox="1">
            <a:spLocks noChangeArrowheads="1"/>
          </p:cNvSpPr>
          <p:nvPr/>
        </p:nvSpPr>
        <p:spPr bwMode="auto">
          <a:xfrm>
            <a:off x="5978979" y="982940"/>
            <a:ext cx="29956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个自由度） </a:t>
            </a:r>
          </a:p>
        </p:txBody>
      </p:sp>
      <p:sp>
        <p:nvSpPr>
          <p:cNvPr id="56336" name="Text Box 16"/>
          <p:cNvSpPr txBox="1">
            <a:spLocks noChangeArrowheads="1"/>
          </p:cNvSpPr>
          <p:nvPr/>
        </p:nvSpPr>
        <p:spPr bwMode="auto">
          <a:xfrm>
            <a:off x="6002792" y="2269491"/>
            <a:ext cx="2933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个自由度） </a:t>
            </a:r>
          </a:p>
        </p:txBody>
      </p:sp>
      <mc:AlternateContent xmlns:mc="http://schemas.openxmlformats.org/markup-compatibility/2006" xmlns:a14="http://schemas.microsoft.com/office/drawing/2010/main">
        <mc:Choice Requires="a14">
          <p:sp>
            <p:nvSpPr>
              <p:cNvPr id="18" name="矩形 17"/>
              <p:cNvSpPr/>
              <p:nvPr/>
            </p:nvSpPr>
            <p:spPr>
              <a:xfrm>
                <a:off x="1345029" y="803437"/>
                <a:ext cx="196720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平</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1345029" y="803437"/>
                <a:ext cx="1967205"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371089" y="2056654"/>
                <a:ext cx="196720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zh-CN" altLang="en-US" sz="2800" i="1">
                                  <a:solidFill>
                                    <a:srgbClr val="0000FF"/>
                                  </a:solidFill>
                                  <a:latin typeface="Cambria Math" panose="02040503050406030204" pitchFamily="18" charset="0"/>
                                  <a:ea typeface="Cambria Math" panose="02040503050406030204" pitchFamily="18" charset="0"/>
                                </a:rPr>
                                <m:t>转</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1371089" y="2056654"/>
                <a:ext cx="1967205"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193396" y="1016381"/>
                <a:ext cx="29840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3193396" y="1016381"/>
                <a:ext cx="298402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193396" y="2224483"/>
                <a:ext cx="29840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77</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𝐽</m:t>
                          </m:r>
                        </m:e>
                      </m:d>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3193396" y="2224483"/>
                <a:ext cx="298402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1371089" y="3759017"/>
                <a:ext cx="228960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m:t>
                      </m:r>
                      <m:r>
                        <a:rPr lang="zh-CN" altLang="en-US"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1371089" y="3759017"/>
                <a:ext cx="2289601"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p:cNvSpPr txBox="1"/>
              <p:nvPr/>
            </p:nvSpPr>
            <p:spPr>
              <a:xfrm>
                <a:off x="4118429" y="4011892"/>
                <a:ext cx="1424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𝑛𝑘𝑇</m:t>
                      </m:r>
                    </m:oMath>
                  </m:oMathPara>
                </a14:m>
                <a:endParaRPr lang="zh-CN" altLang="en-US" sz="2800" i="1" dirty="0"/>
              </a:p>
            </p:txBody>
          </p:sp>
        </mc:Choice>
        <mc:Fallback xmlns="">
          <p:sp>
            <p:nvSpPr>
              <p:cNvPr id="27" name="文本框 26"/>
              <p:cNvSpPr txBox="1">
                <a:spLocks noRot="1" noChangeAspect="1" noMove="1" noResize="1" noEditPoints="1" noAdjustHandles="1" noChangeArrowheads="1" noChangeShapeType="1" noTextEdit="1"/>
              </p:cNvSpPr>
              <p:nvPr/>
            </p:nvSpPr>
            <p:spPr>
              <a:xfrm>
                <a:off x="4118429" y="4011892"/>
                <a:ext cx="1424877"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371089" y="5006341"/>
                <a:ext cx="2496516"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ea typeface="Cambria Math" panose="02040503050406030204" pitchFamily="18" charset="0"/>
                            </a:rPr>
                            <m:t>𝑃</m:t>
                          </m:r>
                        </m:num>
                        <m:den>
                          <m:r>
                            <a:rPr lang="en-US" altLang="zh-CN" sz="2800" i="1">
                              <a:solidFill>
                                <a:srgbClr val="0000FF"/>
                              </a:solidFill>
                              <a:latin typeface="Cambria Math" panose="02040503050406030204" pitchFamily="18" charset="0"/>
                            </a:rPr>
                            <m:t>𝑘𝑇</m:t>
                          </m:r>
                        </m:den>
                      </m:f>
                      <m:r>
                        <a:rPr lang="zh-CN" altLang="en-US"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1371089" y="5006341"/>
                <a:ext cx="2496516" cy="91057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3673562" y="5023206"/>
                <a:ext cx="1081899"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𝑃</m:t>
                          </m:r>
                        </m:num>
                        <m:den>
                          <m:r>
                            <a:rPr lang="en-US" altLang="zh-CN" sz="2800" b="0" i="1" smtClean="0">
                              <a:solidFill>
                                <a:srgbClr val="0000FF"/>
                              </a:solidFill>
                              <a:latin typeface="Cambria Math" panose="02040503050406030204" pitchFamily="18" charset="0"/>
                            </a:rPr>
                            <m:t>2</m:t>
                          </m:r>
                        </m:den>
                      </m:f>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3673562" y="5023206"/>
                <a:ext cx="1081899" cy="90774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4685407" y="5215470"/>
                <a:ext cx="38502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𝐽</m:t>
                          </m:r>
                          <m:sSup>
                            <m:sSupPr>
                              <m:ctrlPr>
                                <a:rPr lang="en-US" altLang="zh-CN" sz="2800" i="1">
                                  <a:solidFill>
                                    <a:srgbClr val="0000FF"/>
                                  </a:solidFill>
                                  <a:latin typeface="Cambria Math"/>
                                  <a:ea typeface="Cambria Math" panose="02040503050406030204" pitchFamily="18" charset="0"/>
                                </a:rPr>
                              </m:ctrlPr>
                            </m:sSup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m:rPr>
                              <m:nor/>
                            </m:rPr>
                            <a:rPr lang="zh-CN" altLang="en-US" sz="2800" dirty="0"/>
                            <m:t> </m:t>
                          </m:r>
                        </m:e>
                      </m:d>
                    </m:oMath>
                  </m:oMathPara>
                </a14:m>
                <a:endParaRPr lang="zh-CN" altLang="en-US" sz="2800" dirty="0"/>
              </a:p>
            </p:txBody>
          </p:sp>
        </mc:Choice>
        <mc:Fallback xmlns="">
          <p:sp>
            <p:nvSpPr>
              <p:cNvPr id="30" name="矩形 29"/>
              <p:cNvSpPr>
                <a:spLocks noRot="1" noChangeAspect="1" noMove="1" noResize="1" noEditPoints="1" noAdjustHandles="1" noChangeArrowheads="1" noChangeShapeType="1" noTextEdit="1"/>
              </p:cNvSpPr>
              <p:nvPr/>
            </p:nvSpPr>
            <p:spPr>
              <a:xfrm>
                <a:off x="4685407" y="5215470"/>
                <a:ext cx="3850285"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446780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6323"/>
                                        </p:tgtEl>
                                        <p:attrNameLst>
                                          <p:attrName>style.visibility</p:attrName>
                                        </p:attrNameLst>
                                      </p:cBhvr>
                                      <p:to>
                                        <p:strVal val="visible"/>
                                      </p:to>
                                    </p:set>
                                    <p:animEffect transition="in" filter="wipe(left)">
                                      <p:cBhvr>
                                        <p:cTn id="7" dur="500"/>
                                        <p:tgtEl>
                                          <p:spTgt spid="563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335"/>
                                        </p:tgtEl>
                                        <p:attrNameLst>
                                          <p:attrName>style.visibility</p:attrName>
                                        </p:attrNameLst>
                                      </p:cBhvr>
                                      <p:to>
                                        <p:strVal val="visible"/>
                                      </p:to>
                                    </p:set>
                                    <p:animEffect transition="in" filter="wipe(left)">
                                      <p:cBhvr>
                                        <p:cTn id="22" dur="500"/>
                                        <p:tgtEl>
                                          <p:spTgt spid="563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6336"/>
                                        </p:tgtEl>
                                        <p:attrNameLst>
                                          <p:attrName>style.visibility</p:attrName>
                                        </p:attrNameLst>
                                      </p:cBhvr>
                                      <p:to>
                                        <p:strVal val="visible"/>
                                      </p:to>
                                    </p:set>
                                    <p:animEffect transition="in" filter="wipe(left)">
                                      <p:cBhvr>
                                        <p:cTn id="37" dur="500"/>
                                        <p:tgtEl>
                                          <p:spTgt spid="563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6328"/>
                                        </p:tgtEl>
                                        <p:attrNameLst>
                                          <p:attrName>style.visibility</p:attrName>
                                        </p:attrNameLst>
                                      </p:cBhvr>
                                      <p:to>
                                        <p:strVal val="visible"/>
                                      </p:to>
                                    </p:set>
                                    <p:animEffect transition="in" filter="wipe(left)">
                                      <p:cBhvr>
                                        <p:cTn id="42" dur="500"/>
                                        <p:tgtEl>
                                          <p:spTgt spid="5632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wipe(left)">
                                      <p:cBhvr>
                                        <p:cTn id="6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p:bldP spid="56328" grpId="0"/>
      <p:bldP spid="56335" grpId="0"/>
      <p:bldP spid="56336" grpId="0"/>
      <p:bldP spid="18" grpId="0"/>
      <p:bldP spid="19" grpId="0"/>
      <p:bldP spid="20" grpId="0"/>
      <p:bldP spid="21" grpId="0"/>
      <p:bldP spid="26" grpId="0"/>
      <p:bldP spid="27" grpId="0"/>
      <p:bldP spid="28" grpId="0"/>
      <p:bldP spid="29" grpId="0"/>
      <p:bldP spid="3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64" name="Text Box 20"/>
          <p:cNvSpPr txBox="1">
            <a:spLocks noChangeArrowheads="1"/>
          </p:cNvSpPr>
          <p:nvPr/>
        </p:nvSpPr>
        <p:spPr bwMode="auto">
          <a:xfrm>
            <a:off x="4015425" y="4849909"/>
            <a:ext cx="15033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(C)</a:t>
            </a:r>
            <a:endParaRPr lang="zh-CN" altLang="en-US" sz="2800" dirty="0">
              <a:solidFill>
                <a:srgbClr val="0000FF"/>
              </a:solidFill>
              <a:ea typeface="微软雅黑" panose="020B0503020204020204" pitchFamily="34" charset="-122"/>
              <a:cs typeface="Times New Roman" panose="02020603050405020304" pitchFamily="18" charset="0"/>
            </a:endParaRPr>
          </a:p>
        </p:txBody>
      </p:sp>
      <p:grpSp>
        <p:nvGrpSpPr>
          <p:cNvPr id="2" name="组合 1"/>
          <p:cNvGrpSpPr/>
          <p:nvPr/>
        </p:nvGrpSpPr>
        <p:grpSpPr>
          <a:xfrm>
            <a:off x="751524" y="580753"/>
            <a:ext cx="9123363" cy="3929246"/>
            <a:chOff x="751524" y="580753"/>
            <a:chExt cx="9123363" cy="3929246"/>
          </a:xfrm>
        </p:grpSpPr>
        <mc:AlternateContent xmlns:mc="http://schemas.openxmlformats.org/markup-compatibility/2006" xmlns:a14="http://schemas.microsoft.com/office/drawing/2010/main">
          <mc:Choice Requires="a14">
            <p:sp>
              <p:nvSpPr>
                <p:cNvPr id="125968" name="Text Box 3"/>
                <p:cNvSpPr txBox="1">
                  <a:spLocks noChangeArrowheads="1"/>
                </p:cNvSpPr>
                <p:nvPr/>
              </p:nvSpPr>
              <p:spPr bwMode="auto">
                <a:xfrm>
                  <a:off x="751524" y="580753"/>
                  <a:ext cx="9123363"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ea typeface="微软雅黑" panose="020B0503020204020204" pitchFamily="34" charset="-122"/>
                      <a:cs typeface="Times New Roman" panose="02020603050405020304" pitchFamily="18" charset="0"/>
                    </a:rPr>
                    <a:t>0007</a:t>
                  </a:r>
                  <a:r>
                    <a:rPr lang="zh-CN" altLang="en-US" sz="2800" dirty="0">
                      <a:solidFill>
                        <a:srgbClr val="0000FF"/>
                      </a:solidFill>
                      <a:ea typeface="微软雅黑" panose="020B0503020204020204" pitchFamily="34" charset="-122"/>
                      <a:cs typeface="Times New Roman" panose="02020603050405020304" pitchFamily="18" charset="0"/>
                    </a:rPr>
                    <a:t>例：</a:t>
                  </a:r>
                  <a14:m>
                    <m:oMath xmlns:m="http://schemas.openxmlformats.org/officeDocument/2006/math">
                      <m:r>
                        <a:rPr lang="en-US" altLang="zh-CN" sz="2800" b="0" i="0"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𝑚𝑜𝑙</m:t>
                      </m:r>
                    </m:oMath>
                  </a14:m>
                  <a:r>
                    <a:rPr lang="zh-CN" altLang="en-US" sz="2800" dirty="0">
                      <a:solidFill>
                        <a:srgbClr val="0000FF"/>
                      </a:solidFill>
                      <a:ea typeface="微软雅黑" panose="020B0503020204020204" pitchFamily="34" charset="-122"/>
                      <a:cs typeface="Times New Roman" panose="02020603050405020304" pitchFamily="18" charset="0"/>
                    </a:rPr>
                    <a:t>刚性双原子分子理想气体，当温度为</a:t>
                  </a:r>
                  <a14:m>
                    <m:oMath xmlns:m="http://schemas.openxmlformats.org/officeDocument/2006/math">
                      <m:r>
                        <a:rPr lang="en-US" altLang="zh-CN" sz="2800" i="1">
                          <a:solidFill>
                            <a:srgbClr val="0000FF"/>
                          </a:solidFill>
                          <a:latin typeface="Cambria Math" panose="02040503050406030204" pitchFamily="18" charset="0"/>
                        </a:rPr>
                        <m:t>𝑇</m:t>
                      </m:r>
                    </m:oMath>
                  </a14:m>
                  <a:r>
                    <a:rPr lang="zh-CN" altLang="en-US" sz="2800" dirty="0">
                      <a:solidFill>
                        <a:srgbClr val="0000FF"/>
                      </a:solidFill>
                      <a:ea typeface="微软雅黑" panose="020B0503020204020204" pitchFamily="34" charset="-122"/>
                      <a:cs typeface="Times New Roman" panose="02020603050405020304" pitchFamily="18" charset="0"/>
                    </a:rPr>
                    <a:t>时，其内能为 </a:t>
                  </a:r>
                </a:p>
              </p:txBody>
            </p:sp>
          </mc:Choice>
          <mc:Fallback xmlns="">
            <p:sp>
              <p:nvSpPr>
                <p:cNvPr id="125968" name="Text Box 3"/>
                <p:cNvSpPr txBox="1">
                  <a:spLocks noRot="1" noChangeAspect="1" noMove="1" noResize="1" noEditPoints="1" noAdjustHandles="1" noChangeArrowheads="1" noChangeShapeType="1" noTextEdit="1"/>
                </p:cNvSpPr>
                <p:nvPr/>
              </p:nvSpPr>
              <p:spPr bwMode="auto">
                <a:xfrm>
                  <a:off x="751524" y="580753"/>
                  <a:ext cx="9123363" cy="946150"/>
                </a:xfrm>
                <a:prstGeom prst="rect">
                  <a:avLst/>
                </a:prstGeom>
                <a:blipFill>
                  <a:blip r:embed="rId3"/>
                  <a:stretch>
                    <a:fillRect l="-1336" t="-6452" r="-1336"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7356" name="Text Box 12"/>
            <p:cNvSpPr txBox="1">
              <a:spLocks noChangeArrowheads="1"/>
            </p:cNvSpPr>
            <p:nvPr/>
          </p:nvSpPr>
          <p:spPr bwMode="auto">
            <a:xfrm>
              <a:off x="751524" y="1931900"/>
              <a:ext cx="10119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(A)</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57357" name="Text Box 13"/>
            <p:cNvSpPr txBox="1">
              <a:spLocks noChangeArrowheads="1"/>
            </p:cNvSpPr>
            <p:nvPr/>
          </p:nvSpPr>
          <p:spPr bwMode="auto">
            <a:xfrm>
              <a:off x="751524" y="3060612"/>
              <a:ext cx="10119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(C)</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57358" name="Text Box 14"/>
            <p:cNvSpPr txBox="1">
              <a:spLocks noChangeArrowheads="1"/>
            </p:cNvSpPr>
            <p:nvPr/>
          </p:nvSpPr>
          <p:spPr bwMode="auto">
            <a:xfrm>
              <a:off x="3961449" y="1877925"/>
              <a:ext cx="1006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(B)</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57359" name="Text Box 15"/>
            <p:cNvSpPr txBox="1">
              <a:spLocks noChangeArrowheads="1"/>
            </p:cNvSpPr>
            <p:nvPr/>
          </p:nvSpPr>
          <p:spPr bwMode="auto">
            <a:xfrm>
              <a:off x="3972563" y="3122525"/>
              <a:ext cx="1028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(D)</a:t>
              </a:r>
              <a:endParaRPr lang="zh-CN" altLang="en-US" sz="2800" dirty="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5965" name="Text Box 16"/>
                <p:cNvSpPr txBox="1">
                  <a:spLocks noChangeArrowheads="1"/>
                </p:cNvSpPr>
                <p:nvPr/>
              </p:nvSpPr>
              <p:spPr bwMode="auto">
                <a:xfrm>
                  <a:off x="751524" y="3990887"/>
                  <a:ext cx="8096250" cy="519112"/>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（式中</a:t>
                  </a:r>
                  <a14:m>
                    <m:oMath xmlns:m="http://schemas.openxmlformats.org/officeDocument/2006/math">
                      <m:r>
                        <a:rPr lang="en-US" altLang="zh-CN" sz="2800" i="1">
                          <a:solidFill>
                            <a:srgbClr val="0000FF"/>
                          </a:solidFill>
                          <a:latin typeface="Cambria Math" panose="02040503050406030204" pitchFamily="18" charset="0"/>
                        </a:rPr>
                        <m:t>𝑅</m:t>
                      </m:r>
                    </m:oMath>
                  </a14:m>
                  <a:r>
                    <a:rPr lang="zh-CN" altLang="en-US" sz="2800" dirty="0">
                      <a:solidFill>
                        <a:srgbClr val="0000FF"/>
                      </a:solidFill>
                      <a:ea typeface="微软雅黑" panose="020B0503020204020204" pitchFamily="34" charset="-122"/>
                      <a:cs typeface="Times New Roman" panose="02020603050405020304" pitchFamily="18" charset="0"/>
                    </a:rPr>
                    <a:t>为摩尔气体常量，</a:t>
                  </a:r>
                  <a14:m>
                    <m:oMath xmlns:m="http://schemas.openxmlformats.org/officeDocument/2006/math">
                      <m:r>
                        <a:rPr lang="en-US" altLang="zh-CN" sz="2800" i="1">
                          <a:solidFill>
                            <a:srgbClr val="0000FF"/>
                          </a:solidFill>
                          <a:latin typeface="Cambria Math" panose="02040503050406030204" pitchFamily="18" charset="0"/>
                        </a:rPr>
                        <m:t>𝑘</m:t>
                      </m:r>
                    </m:oMath>
                  </a14:m>
                  <a:r>
                    <a:rPr lang="zh-CN" altLang="en-US" sz="2800" dirty="0">
                      <a:solidFill>
                        <a:srgbClr val="0000FF"/>
                      </a:solidFill>
                      <a:ea typeface="微软雅黑" panose="020B0503020204020204" pitchFamily="34" charset="-122"/>
                      <a:cs typeface="Times New Roman" panose="02020603050405020304" pitchFamily="18" charset="0"/>
                    </a:rPr>
                    <a:t>为玻耳兹曼常量）</a:t>
                  </a:r>
                </a:p>
              </p:txBody>
            </p:sp>
          </mc:Choice>
          <mc:Fallback xmlns="">
            <p:sp>
              <p:nvSpPr>
                <p:cNvPr id="125965" name="Text Box 16"/>
                <p:cNvSpPr txBox="1">
                  <a:spLocks noRot="1" noChangeAspect="1" noMove="1" noResize="1" noEditPoints="1" noAdjustHandles="1" noChangeArrowheads="1" noChangeShapeType="1" noTextEdit="1"/>
                </p:cNvSpPr>
                <p:nvPr/>
              </p:nvSpPr>
              <p:spPr bwMode="auto">
                <a:xfrm>
                  <a:off x="751524" y="3990887"/>
                  <a:ext cx="8096250" cy="519112"/>
                </a:xfrm>
                <a:prstGeom prst="rect">
                  <a:avLst/>
                </a:prstGeom>
                <a:blipFill>
                  <a:blip r:embed="rId4"/>
                  <a:stretch>
                    <a:fillRect l="-1506"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4721067" y="1756617"/>
                  <a:ext cx="96250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4721067" y="1756617"/>
                  <a:ext cx="962508"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506364" y="1787217"/>
                  <a:ext cx="99296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1506364" y="1787217"/>
                  <a:ext cx="992964" cy="8989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649463" y="2913183"/>
                  <a:ext cx="962507"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𝑘𝑇</m:t>
                        </m:r>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4649463" y="2913183"/>
                  <a:ext cx="962507"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447423" y="2840456"/>
                  <a:ext cx="99296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1447423" y="2840456"/>
                  <a:ext cx="992964" cy="907749"/>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21484465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364"/>
                                        </p:tgtEl>
                                        <p:attrNameLst>
                                          <p:attrName>style.visibility</p:attrName>
                                        </p:attrNameLst>
                                      </p:cBhvr>
                                      <p:to>
                                        <p:strVal val="visible"/>
                                      </p:to>
                                    </p:set>
                                    <p:animEffect transition="in" filter="wipe(left)">
                                      <p:cBhvr>
                                        <p:cTn id="12" dur="500"/>
                                        <p:tgtEl>
                                          <p:spTgt spid="573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6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8007" name="Text Box 3"/>
              <p:cNvSpPr txBox="1">
                <a:spLocks noChangeArrowheads="1"/>
              </p:cNvSpPr>
              <p:nvPr/>
            </p:nvSpPr>
            <p:spPr bwMode="auto">
              <a:xfrm>
                <a:off x="686027" y="536213"/>
                <a:ext cx="8836025"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例：自由度为</a:t>
                </a:r>
                <a14:m>
                  <m:oMath xmlns:m="http://schemas.openxmlformats.org/officeDocument/2006/math">
                    <m:r>
                      <a:rPr lang="en-US" altLang="zh-CN" sz="2800" i="1">
                        <a:solidFill>
                          <a:srgbClr val="0000FF"/>
                        </a:solidFill>
                        <a:latin typeface="Cambria Math" panose="02040503050406030204" pitchFamily="18" charset="0"/>
                      </a:rPr>
                      <m:t>𝑖</m:t>
                    </m:r>
                  </m:oMath>
                </a14:m>
                <a:r>
                  <a:rPr lang="zh-CN" altLang="en-US" sz="2800" dirty="0">
                    <a:solidFill>
                      <a:srgbClr val="0000FF"/>
                    </a:solidFill>
                    <a:ea typeface="微软雅黑" panose="020B0503020204020204" pitchFamily="34" charset="-122"/>
                    <a:cs typeface="Times New Roman" panose="02020603050405020304" pitchFamily="18" charset="0"/>
                  </a:rPr>
                  <a:t>的一定量刚性分子理想气体，当其体积为</a:t>
                </a:r>
                <a14:m>
                  <m:oMath xmlns:m="http://schemas.openxmlformats.org/officeDocument/2006/math">
                    <m:r>
                      <a:rPr lang="en-US" altLang="zh-CN" sz="2800" i="1">
                        <a:solidFill>
                          <a:srgbClr val="0000FF"/>
                        </a:solidFill>
                        <a:latin typeface="Cambria Math" panose="02040503050406030204" pitchFamily="18" charset="0"/>
                      </a:rPr>
                      <m:t>𝑉</m:t>
                    </m:r>
                  </m:oMath>
                </a14:m>
                <a:r>
                  <a:rPr lang="zh-CN" altLang="en-US" sz="2800" dirty="0">
                    <a:solidFill>
                      <a:srgbClr val="0000FF"/>
                    </a:solidFill>
                    <a:ea typeface="微软雅黑" panose="020B0503020204020204" pitchFamily="34" charset="-122"/>
                    <a:cs typeface="Times New Roman" panose="02020603050405020304" pitchFamily="18" charset="0"/>
                  </a:rPr>
                  <a:t>、压强为</a:t>
                </a:r>
                <a14:m>
                  <m:oMath xmlns:m="http://schemas.openxmlformats.org/officeDocument/2006/math">
                    <m:r>
                      <a:rPr lang="en-US" altLang="zh-CN" sz="2800" i="1">
                        <a:solidFill>
                          <a:srgbClr val="0000FF"/>
                        </a:solidFill>
                        <a:latin typeface="Cambria Math" panose="02040503050406030204" pitchFamily="18" charset="0"/>
                      </a:rPr>
                      <m:t>𝑃</m:t>
                    </m:r>
                  </m:oMath>
                </a14:m>
                <a:r>
                  <a:rPr lang="zh-CN" altLang="en-US" sz="2800" dirty="0">
                    <a:solidFill>
                      <a:srgbClr val="0000FF"/>
                    </a:solidFill>
                    <a:ea typeface="微软雅黑" panose="020B0503020204020204" pitchFamily="34" charset="-122"/>
                    <a:cs typeface="Times New Roman" panose="02020603050405020304" pitchFamily="18" charset="0"/>
                  </a:rPr>
                  <a:t>时，其内能</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en-US" altLang="zh-CN" sz="2800" dirty="0">
                    <a:solidFill>
                      <a:srgbClr val="0000FF"/>
                    </a:solidFill>
                    <a:ea typeface="微软雅黑" panose="020B0503020204020204" pitchFamily="34" charset="-122"/>
                    <a:cs typeface="Times New Roman" panose="02020603050405020304" pitchFamily="18" charset="0"/>
                  </a:rPr>
                  <a:t>______</a:t>
                </a:r>
                <a:r>
                  <a:rPr lang="zh-CN" altLang="en-US"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128007" name="Text Box 3"/>
              <p:cNvSpPr txBox="1">
                <a:spLocks noRot="1" noChangeAspect="1" noMove="1" noResize="1" noEditPoints="1" noAdjustHandles="1" noChangeArrowheads="1" noChangeShapeType="1" noTextEdit="1"/>
              </p:cNvSpPr>
              <p:nvPr/>
            </p:nvSpPr>
            <p:spPr bwMode="auto">
              <a:xfrm>
                <a:off x="686027" y="536213"/>
                <a:ext cx="8836025" cy="946150"/>
              </a:xfrm>
              <a:prstGeom prst="rect">
                <a:avLst/>
              </a:prstGeom>
              <a:blipFill>
                <a:blip r:embed="rId3"/>
                <a:stretch>
                  <a:fillRect l="-1449" t="-7097" r="-1380"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5104039" y="2668259"/>
                <a:ext cx="2085186"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𝑃𝑉</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12" name="文本框 11"/>
              <p:cNvSpPr txBox="1">
                <a:spLocks noRot="1" noChangeAspect="1" noMove="1" noResize="1" noEditPoints="1" noAdjustHandles="1" noChangeArrowheads="1" noChangeShapeType="1" noTextEdit="1"/>
              </p:cNvSpPr>
              <p:nvPr/>
            </p:nvSpPr>
            <p:spPr>
              <a:xfrm>
                <a:off x="5104039" y="2668259"/>
                <a:ext cx="2085186" cy="87940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722646" y="2622092"/>
                <a:ext cx="2308261"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1722646" y="2622092"/>
                <a:ext cx="2308261" cy="97174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792515" y="4210342"/>
                <a:ext cx="593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1792515" y="4210342"/>
                <a:ext cx="59343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326646" y="4023880"/>
                <a:ext cx="1562223"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𝑃𝑉</m:t>
                          </m:r>
                        </m:num>
                        <m:den>
                          <m:r>
                            <a:rPr lang="en-US" altLang="zh-CN" sz="2800" i="1">
                              <a:solidFill>
                                <a:srgbClr val="0000FF"/>
                              </a:solidFill>
                              <a:latin typeface="Cambria Math" panose="02040503050406030204" pitchFamily="18" charset="0"/>
                            </a:rPr>
                            <m:t>2</m:t>
                          </m:r>
                        </m:den>
                      </m:f>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2326646" y="4023880"/>
                <a:ext cx="1562223" cy="896143"/>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077432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8007"/>
                                        </p:tgtEl>
                                        <p:attrNameLst>
                                          <p:attrName>style.visibility</p:attrName>
                                        </p:attrNameLst>
                                      </p:cBhvr>
                                      <p:to>
                                        <p:strVal val="visible"/>
                                      </p:to>
                                    </p:set>
                                    <p:animEffect transition="in" filter="wipe(left)">
                                      <p:cBhvr>
                                        <p:cTn id="7" dur="500"/>
                                        <p:tgtEl>
                                          <p:spTgt spid="1280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7" grpId="0"/>
      <p:bldP spid="12" grpId="0"/>
      <p:bldP spid="13" grpId="0"/>
      <p:bldP spid="14" grpId="0"/>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0062" name="Text Box 3"/>
              <p:cNvSpPr txBox="1">
                <a:spLocks noChangeArrowheads="1"/>
              </p:cNvSpPr>
              <p:nvPr/>
            </p:nvSpPr>
            <p:spPr bwMode="auto">
              <a:xfrm>
                <a:off x="435610" y="443231"/>
                <a:ext cx="9321801" cy="22463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例：容积为</a:t>
                </a:r>
                <a14:m>
                  <m:oMath xmlns:m="http://schemas.openxmlformats.org/officeDocument/2006/math">
                    <m:r>
                      <a:rPr lang="en-US" altLang="zh-CN" sz="2800" b="0" i="1" smtClean="0">
                        <a:solidFill>
                          <a:srgbClr val="0000FF"/>
                        </a:solidFill>
                        <a:latin typeface="Cambria Math" panose="02040503050406030204" pitchFamily="18" charset="0"/>
                      </a:rPr>
                      <m:t>20.0</m:t>
                    </m:r>
                    <m:r>
                      <a:rPr lang="en-US" altLang="zh-CN" sz="2800" b="0" i="1" smtClean="0">
                        <a:solidFill>
                          <a:srgbClr val="0000FF"/>
                        </a:solidFill>
                        <a:latin typeface="Cambria Math" panose="02040503050406030204" pitchFamily="18" charset="0"/>
                      </a:rPr>
                      <m:t>𝑙</m:t>
                    </m:r>
                  </m:oMath>
                </a14:m>
                <a:r>
                  <a:rPr lang="zh-CN" altLang="en-US" sz="2800" dirty="0">
                    <a:solidFill>
                      <a:srgbClr val="0000FF"/>
                    </a:solidFill>
                    <a:ea typeface="微软雅黑" panose="020B0503020204020204" pitchFamily="34" charset="-122"/>
                    <a:cs typeface="Times New Roman" panose="02020603050405020304" pitchFamily="18" charset="0"/>
                  </a:rPr>
                  <a:t>的瓶子以速率</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=200</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a14:m>
                <a:r>
                  <a:rPr lang="zh-CN" altLang="en-US" sz="2800" dirty="0">
                    <a:solidFill>
                      <a:srgbClr val="0000FF"/>
                    </a:solidFill>
                    <a:ea typeface="微软雅黑" panose="020B0503020204020204" pitchFamily="34" charset="-122"/>
                    <a:cs typeface="Times New Roman" panose="02020603050405020304" pitchFamily="18" charset="0"/>
                  </a:rPr>
                  <a:t>匀速运动，瓶子中充有质量为</a:t>
                </a:r>
                <a14:m>
                  <m:oMath xmlns:m="http://schemas.openxmlformats.org/officeDocument/2006/math">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00</m:t>
                    </m:r>
                    <m:r>
                      <a:rPr lang="en-US" altLang="zh-CN" sz="2800" b="0" i="1" smtClean="0">
                        <a:solidFill>
                          <a:srgbClr val="0000FF"/>
                        </a:solidFill>
                        <a:latin typeface="Cambria Math" panose="02040503050406030204" pitchFamily="18" charset="0"/>
                      </a:rPr>
                      <m:t>𝑔</m:t>
                    </m:r>
                  </m:oMath>
                </a14:m>
                <a:r>
                  <a:rPr lang="zh-CN" altLang="en-US" sz="2800" dirty="0">
                    <a:solidFill>
                      <a:srgbClr val="0000FF"/>
                    </a:solidFill>
                    <a:ea typeface="微软雅黑" panose="020B0503020204020204" pitchFamily="34" charset="-122"/>
                    <a:cs typeface="Times New Roman" panose="02020603050405020304" pitchFamily="18" charset="0"/>
                  </a:rPr>
                  <a:t>的氦气。设瓶子突然停止，且气体分子全部定向运动的动能都变为热运动动能，瓶子与外界没有热量交换。求热平衡后氦气的温度、压强、内能及氦气分子的平均动能各增加多少？ </a:t>
                </a:r>
              </a:p>
            </p:txBody>
          </p:sp>
        </mc:Choice>
        <mc:Fallback xmlns="">
          <p:sp>
            <p:nvSpPr>
              <p:cNvPr id="130062" name="Text Box 3"/>
              <p:cNvSpPr txBox="1">
                <a:spLocks noRot="1" noChangeAspect="1" noMove="1" noResize="1" noEditPoints="1" noAdjustHandles="1" noChangeArrowheads="1" noChangeShapeType="1" noTextEdit="1"/>
              </p:cNvSpPr>
              <p:nvPr/>
            </p:nvSpPr>
            <p:spPr bwMode="auto">
              <a:xfrm>
                <a:off x="435610" y="443231"/>
                <a:ext cx="9321801" cy="2246313"/>
              </a:xfrm>
              <a:prstGeom prst="rect">
                <a:avLst/>
              </a:prstGeom>
              <a:blipFill>
                <a:blip r:embed="rId3"/>
                <a:stretch>
                  <a:fillRect l="-1307" t="-2989" r="-1307" b="-67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0425" name="Text Box 9"/>
          <p:cNvSpPr txBox="1">
            <a:spLocks noChangeArrowheads="1"/>
          </p:cNvSpPr>
          <p:nvPr/>
        </p:nvSpPr>
        <p:spPr bwMode="auto">
          <a:xfrm>
            <a:off x="435610" y="2854642"/>
            <a:ext cx="3532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解：定向运动动能为</a:t>
            </a:r>
          </a:p>
        </p:txBody>
      </p:sp>
      <p:sp>
        <p:nvSpPr>
          <p:cNvPr id="60427" name="Text Box 11"/>
          <p:cNvSpPr txBox="1">
            <a:spLocks noChangeArrowheads="1"/>
          </p:cNvSpPr>
          <p:nvPr/>
        </p:nvSpPr>
        <p:spPr bwMode="auto">
          <a:xfrm>
            <a:off x="435610" y="3845243"/>
            <a:ext cx="2879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气体内能增量 </a:t>
            </a:r>
          </a:p>
        </p:txBody>
      </p:sp>
      <p:sp>
        <p:nvSpPr>
          <p:cNvPr id="60429" name="Text Box 13"/>
          <p:cNvSpPr txBox="1">
            <a:spLocks noChangeArrowheads="1"/>
          </p:cNvSpPr>
          <p:nvPr/>
        </p:nvSpPr>
        <p:spPr bwMode="auto">
          <a:xfrm>
            <a:off x="435610" y="4895692"/>
            <a:ext cx="39608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按能量守恒应有： </a:t>
            </a:r>
          </a:p>
        </p:txBody>
      </p:sp>
      <p:sp>
        <p:nvSpPr>
          <p:cNvPr id="60432" name="Text Box 16"/>
          <p:cNvSpPr txBox="1">
            <a:spLocks noChangeArrowheads="1"/>
          </p:cNvSpPr>
          <p:nvPr/>
        </p:nvSpPr>
        <p:spPr bwMode="auto">
          <a:xfrm>
            <a:off x="435610" y="5862004"/>
            <a:ext cx="755141"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18" name="矩形 17"/>
              <p:cNvSpPr/>
              <p:nvPr/>
            </p:nvSpPr>
            <p:spPr>
              <a:xfrm>
                <a:off x="3846946" y="2722052"/>
                <a:ext cx="149682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𝑁</m:t>
                      </m:r>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3846946" y="2722052"/>
                <a:ext cx="1496820"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246497" y="3655317"/>
                <a:ext cx="156292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𝑁𝑖𝑘</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3246497" y="3655317"/>
                <a:ext cx="1562927"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096510" y="3895733"/>
                <a:ext cx="10752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=3</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5096510" y="3895733"/>
                <a:ext cx="107529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315335" y="4693670"/>
                <a:ext cx="324293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𝑁</m:t>
                      </m:r>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𝑁𝑖𝑘</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3315335" y="4693670"/>
                <a:ext cx="3242939"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190751" y="5677501"/>
                <a:ext cx="2230418"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𝑅</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𝐴</m:t>
                              </m:r>
                            </m:sub>
                          </m:sSub>
                        </m:den>
                      </m:f>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1190751" y="5677501"/>
                <a:ext cx="2230418" cy="97225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802991" y="5934045"/>
                <a:ext cx="593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3802991" y="5934045"/>
                <a:ext cx="59343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595356" y="5653875"/>
                <a:ext cx="2282613"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𝐴</m:t>
                              </m:r>
                            </m:sub>
                          </m:sSub>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𝑖𝑅</m:t>
                          </m:r>
                        </m:den>
                      </m:f>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4595356" y="5653875"/>
                <a:ext cx="2282613" cy="956929"/>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626670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0062"/>
                                        </p:tgtEl>
                                        <p:attrNameLst>
                                          <p:attrName>style.visibility</p:attrName>
                                        </p:attrNameLst>
                                      </p:cBhvr>
                                      <p:to>
                                        <p:strVal val="visible"/>
                                      </p:to>
                                    </p:set>
                                    <p:animEffect transition="in" filter="wipe(left)">
                                      <p:cBhvr>
                                        <p:cTn id="7" dur="500"/>
                                        <p:tgtEl>
                                          <p:spTgt spid="1300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425"/>
                                        </p:tgtEl>
                                        <p:attrNameLst>
                                          <p:attrName>style.visibility</p:attrName>
                                        </p:attrNameLst>
                                      </p:cBhvr>
                                      <p:to>
                                        <p:strVal val="visible"/>
                                      </p:to>
                                    </p:set>
                                    <p:animEffect transition="in" filter="wipe(left)">
                                      <p:cBhvr>
                                        <p:cTn id="12" dur="500"/>
                                        <p:tgtEl>
                                          <p:spTgt spid="604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427"/>
                                        </p:tgtEl>
                                        <p:attrNameLst>
                                          <p:attrName>style.visibility</p:attrName>
                                        </p:attrNameLst>
                                      </p:cBhvr>
                                      <p:to>
                                        <p:strVal val="visible"/>
                                      </p:to>
                                    </p:set>
                                    <p:animEffect transition="in" filter="wipe(left)">
                                      <p:cBhvr>
                                        <p:cTn id="22" dur="500"/>
                                        <p:tgtEl>
                                          <p:spTgt spid="604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0429"/>
                                        </p:tgtEl>
                                        <p:attrNameLst>
                                          <p:attrName>style.visibility</p:attrName>
                                        </p:attrNameLst>
                                      </p:cBhvr>
                                      <p:to>
                                        <p:strVal val="visible"/>
                                      </p:to>
                                    </p:set>
                                    <p:animEffect transition="in" filter="wipe(left)">
                                      <p:cBhvr>
                                        <p:cTn id="37" dur="500"/>
                                        <p:tgtEl>
                                          <p:spTgt spid="604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0432"/>
                                        </p:tgtEl>
                                        <p:attrNameLst>
                                          <p:attrName>style.visibility</p:attrName>
                                        </p:attrNameLst>
                                      </p:cBhvr>
                                      <p:to>
                                        <p:strVal val="visible"/>
                                      </p:to>
                                    </p:set>
                                    <p:animEffect transition="in" filter="wipe(left)">
                                      <p:cBhvr>
                                        <p:cTn id="47" dur="500"/>
                                        <p:tgtEl>
                                          <p:spTgt spid="6043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62" grpId="0"/>
      <p:bldP spid="60425" grpId="0"/>
      <p:bldP spid="60427" grpId="0"/>
      <p:bldP spid="60429" grpId="0"/>
      <p:bldP spid="60432" grpId="0"/>
      <p:bldP spid="18" grpId="0"/>
      <p:bldP spid="19" grpId="0"/>
      <p:bldP spid="20" grpId="0"/>
      <p:bldP spid="21" grpId="0"/>
      <p:bldP spid="22" grpId="0"/>
      <p:bldP spid="23" grpId="0"/>
      <p:bldP spid="2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 name="矩形 13"/>
              <p:cNvSpPr/>
              <p:nvPr/>
            </p:nvSpPr>
            <p:spPr>
              <a:xfrm>
                <a:off x="1034566" y="798947"/>
                <a:ext cx="2282613"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𝐴</m:t>
                              </m:r>
                            </m:sub>
                          </m:sSub>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𝑖𝑅</m:t>
                          </m:r>
                        </m:den>
                      </m:f>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1034566" y="798947"/>
                <a:ext cx="2282613" cy="95692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157671" y="816672"/>
                <a:ext cx="1585049"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𝑖𝑅</m:t>
                          </m:r>
                        </m:den>
                      </m:f>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3157671" y="816672"/>
                <a:ext cx="1585049" cy="9569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555524" y="1073387"/>
                <a:ext cx="15825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=6.</m:t>
                      </m:r>
                      <m:r>
                        <a:rPr lang="en-US" altLang="zh-CN" sz="2800" b="0" i="1" smtClean="0">
                          <a:solidFill>
                            <a:srgbClr val="0000FF"/>
                          </a:solidFill>
                          <a:latin typeface="Cambria Math" panose="02040503050406030204" pitchFamily="18" charset="0"/>
                          <a:ea typeface="Cambria Math" panose="02040503050406030204" pitchFamily="18" charset="0"/>
                        </a:rPr>
                        <m:t>42</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4555524" y="1073387"/>
                <a:ext cx="158254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1034566" y="2157630"/>
                <a:ext cx="2530886"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𝑉</m:t>
                          </m:r>
                        </m:den>
                      </m:f>
                      <m:r>
                        <a:rPr lang="en-US" altLang="zh-CN" sz="2800" b="0" i="1" smtClean="0">
                          <a:solidFill>
                            <a:srgbClr val="0000FF"/>
                          </a:solidFill>
                          <a:latin typeface="Cambria Math" panose="02040503050406030204" pitchFamily="18" charset="0"/>
                        </a:rPr>
                        <m:t>𝑅</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𝑇</m:t>
                      </m:r>
                    </m:oMath>
                  </m:oMathPara>
                </a14:m>
                <a:endParaRPr lang="zh-CN" altLang="en-US" sz="2800" i="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1034566" y="2157630"/>
                <a:ext cx="2530886" cy="87940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3403798" y="2344586"/>
                <a:ext cx="27342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=6.</m:t>
                      </m:r>
                      <m:r>
                        <a:rPr lang="en-US" altLang="zh-CN" sz="2800" b="0" i="1" smtClean="0">
                          <a:solidFill>
                            <a:srgbClr val="0000FF"/>
                          </a:solidFill>
                          <a:latin typeface="Cambria Math" panose="02040503050406030204" pitchFamily="18" charset="0"/>
                          <a:ea typeface="Cambria Math" panose="02040503050406030204" pitchFamily="18" charset="0"/>
                        </a:rPr>
                        <m:t>67</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3403798" y="2344586"/>
                <a:ext cx="273427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034566" y="3438792"/>
                <a:ext cx="2745175"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zh-CN" altLang="en-US" sz="2800" i="1">
                              <a:solidFill>
                                <a:srgbClr val="0000FF"/>
                              </a:solidFill>
                              <a:latin typeface="Cambria Math"/>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1034566" y="3438792"/>
                <a:ext cx="2745175" cy="97174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592333" y="3645881"/>
                <a:ext cx="13926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00</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3592333" y="3645881"/>
                <a:ext cx="139268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034566" y="4812287"/>
                <a:ext cx="215539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bar>
                        <m:barPr>
                          <m:pos m:val="top"/>
                          <m:ctrlPr>
                            <a:rPr lang="en-US" altLang="zh-CN" sz="2800" i="1" smtClean="0">
                              <a:solidFill>
                                <a:srgbClr val="0000FF"/>
                              </a:solidFill>
                              <a:latin typeface="Cambria Math"/>
                              <a:ea typeface="Cambria Math" panose="02040503050406030204" pitchFamily="18" charset="0"/>
                            </a:rPr>
                          </m:ctrlPr>
                        </m:barPr>
                        <m:e>
                          <m:r>
                            <a:rPr lang="zh-CN" altLang="en-US" sz="2800" i="1">
                              <a:solidFill>
                                <a:srgbClr val="0000FF"/>
                              </a:solidFill>
                              <a:latin typeface="Cambria Math" panose="02040503050406030204" pitchFamily="18" charset="0"/>
                              <a:ea typeface="Cambria Math" panose="02040503050406030204" pitchFamily="18" charset="0"/>
                            </a:rPr>
                            <m:t>𝜀</m:t>
                          </m:r>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𝑖</m:t>
                      </m:r>
                      <m:r>
                        <a:rPr lang="en-US" altLang="zh-CN" sz="2800" i="1">
                          <a:solidFill>
                            <a:srgbClr val="0000FF"/>
                          </a:solidFill>
                          <a:latin typeface="Cambria Math" panose="02040503050406030204" pitchFamily="18" charset="0"/>
                        </a:rPr>
                        <m:t>𝑘</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1034566" y="4812287"/>
                <a:ext cx="2155397" cy="8989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006722" y="5017525"/>
                <a:ext cx="2790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−22</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3006722" y="5017525"/>
                <a:ext cx="2790187"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1562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3" grpId="0"/>
      <p:bldP spid="17" grpId="0"/>
      <p:bldP spid="18" grpId="0"/>
      <p:bldP spid="19" grpId="0"/>
      <p:bldP spid="20" grpId="0"/>
      <p:bldP spid="21" grpId="0"/>
      <p:bldP spid="2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512"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2371725"/>
            <a:ext cx="1103312" cy="1103313"/>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510"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60508" name="Text Box 1029"/>
              <p:cNvSpPr txBox="1">
                <a:spLocks noChangeArrowheads="1"/>
              </p:cNvSpPr>
              <p:nvPr/>
            </p:nvSpPr>
            <p:spPr bwMode="auto">
              <a:xfrm>
                <a:off x="2133600" y="334963"/>
                <a:ext cx="8453438" cy="2246769"/>
              </a:xfrm>
              <a:prstGeom prst="rect">
                <a:avLst/>
              </a:prstGeom>
              <a:noFill/>
              <a:ln w="9525">
                <a:noFill/>
                <a:miter lim="800000"/>
                <a:headEnd/>
                <a:tailEnd/>
              </a:ln>
            </p:spPr>
            <p:txBody>
              <a:bodyPr>
                <a:spAutoFit/>
              </a:bodyPr>
              <a:lstStyle/>
              <a:p>
                <a:pPr algn="just">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有容积为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𝑚</m:t>
                        </m:r>
                      </m:e>
                      <m:sup>
                        <m:r>
                          <a:rPr lang="en-US" altLang="zh-CN" sz="2800" i="1">
                            <a:solidFill>
                              <a:srgbClr val="0000FF"/>
                            </a:solidFill>
                            <a:latin typeface="Cambria Math" panose="02040503050406030204" pitchFamily="18" charset="0"/>
                          </a:rPr>
                          <m:t>3</m:t>
                        </m:r>
                      </m:sup>
                    </m:sSup>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的容器中盛有刚性双原子分子理想气体，其内能为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6.75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试求气体的压强；（玻耳兹曼常量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=1.38×</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−23</m:t>
                        </m:r>
                      </m:sup>
                    </m:sSup>
                    <m:r>
                      <a:rPr lang="en-US" altLang="zh-CN" sz="2800" i="1">
                        <a:solidFill>
                          <a:srgbClr val="0000FF"/>
                        </a:solidFill>
                        <a:latin typeface="Cambria Math" panose="02040503050406030204" pitchFamily="18" charset="0"/>
                        <a:ea typeface="Cambria Math" panose="02040503050406030204" pitchFamily="18" charset="0"/>
                      </a:rPr>
                      <m:t>𝐽</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𝐾</m:t>
                        </m:r>
                      </m:e>
                      <m:sup>
                        <m:r>
                          <a:rPr lang="en-US" altLang="zh-CN" sz="2800" i="1">
                            <a:solidFill>
                              <a:srgbClr val="0000FF"/>
                            </a:solidFill>
                            <a:latin typeface="Cambria Math" panose="02040503050406030204" pitchFamily="18" charset="0"/>
                          </a:rPr>
                          <m:t>−1</m:t>
                        </m:r>
                      </m:sup>
                    </m:sSup>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设分子总数为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个，求分子的平均平动动能及气体的温度。</a:t>
                </a:r>
              </a:p>
            </p:txBody>
          </p:sp>
        </mc:Choice>
        <mc:Fallback xmlns="">
          <p:sp>
            <p:nvSpPr>
              <p:cNvPr id="60508" name="Text Box 1029"/>
              <p:cNvSpPr txBox="1">
                <a:spLocks noRot="1" noChangeAspect="1" noMove="1" noResize="1" noEditPoints="1" noAdjustHandles="1" noChangeArrowheads="1" noChangeShapeType="1" noTextEdit="1"/>
              </p:cNvSpPr>
              <p:nvPr/>
            </p:nvSpPr>
            <p:spPr bwMode="auto">
              <a:xfrm>
                <a:off x="2133600" y="334963"/>
                <a:ext cx="8453438" cy="2246769"/>
              </a:xfrm>
              <a:prstGeom prst="rect">
                <a:avLst/>
              </a:prstGeom>
              <a:blipFill>
                <a:blip r:embed="rId3"/>
                <a:stretch>
                  <a:fillRect l="-1442" t="-2981" r="-1442" b="-6504"/>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507" name="TextBox 10"/>
              <p:cNvSpPr txBox="1">
                <a:spLocks noChangeArrowheads="1"/>
              </p:cNvSpPr>
              <p:nvPr/>
            </p:nvSpPr>
            <p:spPr bwMode="auto">
              <a:xfrm>
                <a:off x="2133600" y="2660650"/>
                <a:ext cx="3960813" cy="523875"/>
              </a:xfrm>
              <a:prstGeom prst="rect">
                <a:avLst/>
              </a:prstGeom>
              <a:noFill/>
              <a:ln w="9525">
                <a:noFill/>
                <a:miter lim="800000"/>
                <a:headEnd/>
                <a:tailEnd/>
              </a:ln>
            </p:spPr>
            <p:txBody>
              <a:bodyPr>
                <a:spAutoFit/>
              </a:bodyPr>
              <a:lstStyle/>
              <a:p>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设分子数为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0507" name="TextBox 10"/>
              <p:cNvSpPr txBox="1">
                <a:spLocks noRot="1" noChangeAspect="1" noMove="1" noResize="1" noEditPoints="1" noAdjustHandles="1" noChangeArrowheads="1" noChangeShapeType="1" noTextEdit="1"/>
              </p:cNvSpPr>
              <p:nvPr/>
            </p:nvSpPr>
            <p:spPr bwMode="auto">
              <a:xfrm>
                <a:off x="2133600" y="2660650"/>
                <a:ext cx="3960813" cy="523875"/>
              </a:xfrm>
              <a:prstGeom prst="rect">
                <a:avLst/>
              </a:prstGeom>
              <a:blipFill>
                <a:blip r:embed="rId4"/>
                <a:stretch>
                  <a:fillRect l="-3077" t="-11628" b="-31395"/>
                </a:stretch>
              </a:blipFill>
              <a:ln w="9525">
                <a:noFill/>
                <a:miter lim="800000"/>
                <a:headEnd/>
                <a:tailEnd/>
              </a:ln>
            </p:spPr>
            <p:txBody>
              <a:bodyPr/>
              <a:lstStyle/>
              <a:p>
                <a:r>
                  <a:rPr lang="zh-CN" altLang="en-US">
                    <a:noFill/>
                  </a:rPr>
                  <a:t> </a:t>
                </a:r>
              </a:p>
            </p:txBody>
          </p:sp>
        </mc:Fallback>
      </mc:AlternateContent>
      <p:sp>
        <p:nvSpPr>
          <p:cNvPr id="27" name="TextBox 17"/>
          <p:cNvSpPr txBox="1">
            <a:spLocks noChangeArrowheads="1"/>
          </p:cNvSpPr>
          <p:nvPr/>
        </p:nvSpPr>
        <p:spPr bwMode="auto">
          <a:xfrm>
            <a:off x="2133601" y="4160706"/>
            <a:ext cx="755904" cy="522288"/>
          </a:xfrm>
          <a:prstGeom prst="rect">
            <a:avLst/>
          </a:prstGeom>
          <a:noFill/>
          <a:ln w="9525">
            <a:noFill/>
            <a:miter lim="800000"/>
            <a:headEnd/>
            <a:tailEnd/>
          </a:ln>
        </p:spPr>
        <p:txBody>
          <a:bodyPr wrap="square">
            <a:spAutoFit/>
          </a:bodyPr>
          <a:lstStyle/>
          <a:p>
            <a:r>
              <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得</a:t>
            </a:r>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TextBox 22"/>
          <p:cNvSpPr txBox="1">
            <a:spLocks noChangeArrowheads="1"/>
          </p:cNvSpPr>
          <p:nvPr/>
        </p:nvSpPr>
        <p:spPr bwMode="auto">
          <a:xfrm>
            <a:off x="2133600" y="3374262"/>
            <a:ext cx="1209675" cy="522288"/>
          </a:xfrm>
          <a:prstGeom prst="rect">
            <a:avLst/>
          </a:prstGeom>
          <a:noFill/>
          <a:ln w="9525">
            <a:noFill/>
            <a:miter lim="800000"/>
            <a:headEnd/>
            <a:tailEnd/>
          </a:ln>
        </p:spPr>
        <p:txBody>
          <a:bodyPr>
            <a:spAutoFit/>
          </a:bodyP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a:t>
            </a:r>
          </a:p>
        </p:txBody>
      </p:sp>
      <p:sp>
        <p:nvSpPr>
          <p:cNvPr id="30" name="TextBox 23"/>
          <p:cNvSpPr txBox="1">
            <a:spLocks noChangeArrowheads="1"/>
          </p:cNvSpPr>
          <p:nvPr/>
        </p:nvSpPr>
        <p:spPr bwMode="auto">
          <a:xfrm>
            <a:off x="2133600" y="5084932"/>
            <a:ext cx="1312862" cy="523875"/>
          </a:xfrm>
          <a:prstGeom prst="rect">
            <a:avLst/>
          </a:prstGeom>
          <a:noFill/>
          <a:ln w="9525">
            <a:noFill/>
            <a:miter lim="800000"/>
            <a:headEnd/>
            <a:tailEnd/>
          </a:ln>
        </p:spPr>
        <p:txBody>
          <a:bodyPr wrap="square">
            <a:spAutoFit/>
          </a:bodyPr>
          <a:lstStyle/>
          <a:p>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TextBox 32"/>
          <p:cNvSpPr txBox="1">
            <a:spLocks noChangeArrowheads="1"/>
          </p:cNvSpPr>
          <p:nvPr/>
        </p:nvSpPr>
        <p:spPr bwMode="auto">
          <a:xfrm>
            <a:off x="4249738" y="5912440"/>
            <a:ext cx="993775" cy="523875"/>
          </a:xfrm>
          <a:prstGeom prst="rect">
            <a:avLst/>
          </a:prstGeom>
          <a:noFill/>
          <a:ln w="9525">
            <a:noFill/>
            <a:miter lim="800000"/>
            <a:headEnd/>
            <a:tailEnd/>
          </a:ln>
        </p:spPr>
        <p:txBody>
          <a:bodyPr>
            <a:spAutoFit/>
          </a:bodyPr>
          <a:lstStyle/>
          <a:p>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又</a:t>
            </a:r>
          </a:p>
        </p:txBody>
      </p:sp>
      <p:sp>
        <p:nvSpPr>
          <p:cNvPr id="45" name="TextBox 33"/>
          <p:cNvSpPr txBox="1">
            <a:spLocks noChangeArrowheads="1"/>
          </p:cNvSpPr>
          <p:nvPr/>
        </p:nvSpPr>
        <p:spPr bwMode="auto">
          <a:xfrm>
            <a:off x="6953251" y="5912440"/>
            <a:ext cx="1331912" cy="523875"/>
          </a:xfrm>
          <a:prstGeom prst="rect">
            <a:avLst/>
          </a:prstGeom>
          <a:noFill/>
          <a:ln w="9525">
            <a:noFill/>
            <a:miter lim="800000"/>
            <a:headEnd/>
            <a:tailEnd/>
          </a:ln>
        </p:spPr>
        <p:txBody>
          <a:bodyPr>
            <a:spAutoFit/>
          </a:bodyPr>
          <a:lstStyle/>
          <a:p>
            <a:r>
              <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得</a:t>
            </a:r>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6" name="组合 45"/>
          <p:cNvGrpSpPr>
            <a:grpSpLocks/>
          </p:cNvGrpSpPr>
          <p:nvPr/>
        </p:nvGrpSpPr>
        <p:grpSpPr bwMode="auto">
          <a:xfrm>
            <a:off x="874059" y="2770993"/>
            <a:ext cx="1152525" cy="620712"/>
            <a:chOff x="6660232" y="2132857"/>
            <a:chExt cx="1152128" cy="621456"/>
          </a:xfrm>
        </p:grpSpPr>
        <p:sp>
          <p:nvSpPr>
            <p:cNvPr id="60506" name="矩形标注 2"/>
            <p:cNvSpPr>
              <a:spLocks noChangeArrowheads="1"/>
            </p:cNvSpPr>
            <p:nvPr/>
          </p:nvSpPr>
          <p:spPr bwMode="auto">
            <a:xfrm>
              <a:off x="6660232" y="2132857"/>
              <a:ext cx="1152128" cy="621456"/>
            </a:xfrm>
            <a:prstGeom prst="wedgeRectCallout">
              <a:avLst>
                <a:gd name="adj1" fmla="val 217103"/>
                <a:gd name="adj2" fmla="val 50458"/>
              </a:avLst>
            </a:prstGeom>
            <a:solidFill>
              <a:srgbClr val="FFFF00"/>
            </a:solidFill>
            <a:ln w="9525" algn="ctr">
              <a:solidFill>
                <a:schemeClr val="tx1"/>
              </a:solidFill>
              <a:round/>
              <a:headEnd/>
              <a:tailEnd/>
            </a:ln>
          </p:spPr>
          <p:txBody>
            <a:bodyPr/>
            <a:lstStyle/>
            <a:p>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0495" name="Object 79"/>
            <p:cNvGraphicFramePr>
              <a:graphicFrameLocks noChangeAspect="1"/>
            </p:cNvGraphicFramePr>
            <p:nvPr/>
          </p:nvGraphicFramePr>
          <p:xfrm>
            <a:off x="6868123" y="2234579"/>
            <a:ext cx="736346" cy="418012"/>
          </p:xfrm>
          <a:graphic>
            <a:graphicData uri="http://schemas.openxmlformats.org/presentationml/2006/ole">
              <mc:AlternateContent xmlns:mc="http://schemas.openxmlformats.org/markup-compatibility/2006">
                <mc:Choice xmlns:v="urn:schemas-microsoft-com:vml" Requires="v">
                  <p:oleObj spid="_x0000_s103446" name="公式" r:id="rId5" imgW="7610406" imgH="4257695" progId="Equation.3">
                    <p:embed/>
                  </p:oleObj>
                </mc:Choice>
                <mc:Fallback>
                  <p:oleObj name="公式" r:id="rId5" imgW="7610406" imgH="4257695" progId="Equation.3">
                    <p:embed/>
                    <p:pic>
                      <p:nvPicPr>
                        <p:cNvPr id="60495" name="Object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123" y="2234579"/>
                          <a:ext cx="736346" cy="41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mc:AlternateContent xmlns:mc="http://schemas.openxmlformats.org/markup-compatibility/2006" xmlns:a14="http://schemas.microsoft.com/office/drawing/2010/main">
        <mc:Choice Requires="a14">
          <p:sp>
            <p:nvSpPr>
              <p:cNvPr id="34" name="矩形 33"/>
              <p:cNvSpPr/>
              <p:nvPr/>
            </p:nvSpPr>
            <p:spPr>
              <a:xfrm>
                <a:off x="2722266" y="3183892"/>
                <a:ext cx="1999715" cy="8931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2722266" y="3183892"/>
                <a:ext cx="1999715" cy="89319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5006700" y="3183892"/>
                <a:ext cx="1608133"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𝑁</m:t>
                          </m:r>
                        </m:num>
                        <m:den>
                          <m:r>
                            <a:rPr lang="en-US" altLang="zh-CN" sz="2800" b="0" i="1" smtClean="0">
                              <a:solidFill>
                                <a:srgbClr val="0000FF"/>
                              </a:solidFill>
                              <a:latin typeface="Cambria Math" panose="02040503050406030204" pitchFamily="18" charset="0"/>
                            </a:rPr>
                            <m:t>𝑉</m:t>
                          </m:r>
                        </m:den>
                      </m:f>
                      <m:r>
                        <a:rPr lang="en-US" altLang="zh-CN" sz="2800" b="0" i="1" smtClean="0">
                          <a:solidFill>
                            <a:srgbClr val="0000FF"/>
                          </a:solidFill>
                          <a:latin typeface="Cambria Math" panose="02040503050406030204" pitchFamily="18" charset="0"/>
                        </a:rPr>
                        <m:t>𝑘𝑇</m:t>
                      </m:r>
                    </m:oMath>
                  </m:oMathPara>
                </a14:m>
                <a:endParaRPr lang="zh-CN" altLang="en-US" sz="2800" i="1" dirty="0"/>
              </a:p>
            </p:txBody>
          </p:sp>
        </mc:Choice>
        <mc:Fallback xmlns="">
          <p:sp>
            <p:nvSpPr>
              <p:cNvPr id="35" name="文本框 34"/>
              <p:cNvSpPr txBox="1">
                <a:spLocks noRot="1" noChangeAspect="1" noMove="1" noResize="1" noEditPoints="1" noAdjustHandles="1" noChangeArrowheads="1" noChangeShapeType="1" noTextEdit="1"/>
              </p:cNvSpPr>
              <p:nvPr/>
            </p:nvSpPr>
            <p:spPr>
              <a:xfrm>
                <a:off x="5006700" y="3183892"/>
                <a:ext cx="1608133" cy="8038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2860438" y="4024673"/>
                <a:ext cx="1235466"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𝐸</m:t>
                          </m:r>
                        </m:num>
                        <m:den>
                          <m:r>
                            <a:rPr lang="en-US" altLang="zh-CN" sz="2800" b="0" i="1" smtClean="0">
                              <a:solidFill>
                                <a:srgbClr val="0000FF"/>
                              </a:solidFill>
                              <a:latin typeface="Cambria Math" panose="02040503050406030204" pitchFamily="18" charset="0"/>
                            </a:rPr>
                            <m:t>𝑖𝑉</m:t>
                          </m:r>
                        </m:den>
                      </m:f>
                    </m:oMath>
                  </m:oMathPara>
                </a14:m>
                <a:endParaRPr lang="zh-CN" altLang="en-US" sz="2800" i="1" dirty="0"/>
              </a:p>
            </p:txBody>
          </p:sp>
        </mc:Choice>
        <mc:Fallback xmlns="">
          <p:sp>
            <p:nvSpPr>
              <p:cNvPr id="36" name="文本框 35"/>
              <p:cNvSpPr txBox="1">
                <a:spLocks noRot="1" noChangeAspect="1" noMove="1" noResize="1" noEditPoints="1" noAdjustHandles="1" noChangeArrowheads="1" noChangeShapeType="1" noTextEdit="1"/>
              </p:cNvSpPr>
              <p:nvPr/>
            </p:nvSpPr>
            <p:spPr>
              <a:xfrm>
                <a:off x="2860438" y="4024673"/>
                <a:ext cx="1235466" cy="80945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3999368" y="4144781"/>
                <a:ext cx="2734275"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3999368" y="4144781"/>
                <a:ext cx="2734275" cy="52809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3057448" y="4827850"/>
                <a:ext cx="2346412" cy="10100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bar>
                            <m:barPr>
                              <m:pos m:val="top"/>
                              <m:ctrlPr>
                                <a:rPr lang="en-US" altLang="zh-CN" sz="2800" i="1">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num>
                        <m:den>
                          <m:r>
                            <a:rPr lang="en-US" altLang="zh-CN" sz="2800" b="0" i="1" smtClean="0">
                              <a:solidFill>
                                <a:srgbClr val="0000FF"/>
                              </a:solidFill>
                              <a:latin typeface="Cambria Math" panose="02040503050406030204" pitchFamily="18" charset="0"/>
                            </a:rPr>
                            <m:t>𝐸</m:t>
                          </m:r>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𝑘𝑇</m:t>
                          </m:r>
                          <m:r>
                            <a:rPr lang="en-US" altLang="zh-CN" sz="2800" b="0" i="1" smtClean="0">
                              <a:solidFill>
                                <a:srgbClr val="0000FF"/>
                              </a:solidFill>
                              <a:latin typeface="Cambria Math" panose="02040503050406030204" pitchFamily="18" charset="0"/>
                            </a:rPr>
                            <m:t>/2</m:t>
                          </m:r>
                        </m:num>
                        <m:den>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𝑁𝑘𝑇</m:t>
                          </m:r>
                          <m:r>
                            <a:rPr lang="en-US" altLang="zh-CN" sz="2800" b="0" i="1" smtClean="0">
                              <a:solidFill>
                                <a:srgbClr val="0000FF"/>
                              </a:solidFill>
                              <a:latin typeface="Cambria Math" panose="02040503050406030204" pitchFamily="18" charset="0"/>
                            </a:rPr>
                            <m:t>/2</m:t>
                          </m:r>
                        </m:den>
                      </m:f>
                    </m:oMath>
                  </m:oMathPara>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3057448" y="4827850"/>
                <a:ext cx="2346412" cy="10100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5724470" y="4810428"/>
                <a:ext cx="156023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𝐸</m:t>
                          </m:r>
                        </m:num>
                        <m:den>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𝑁</m:t>
                          </m:r>
                        </m:den>
                      </m:f>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5724470" y="4810428"/>
                <a:ext cx="1560235" cy="90178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7195284" y="5011310"/>
                <a:ext cx="25914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−21</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7195284" y="5011310"/>
                <a:ext cx="2591414"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4747708" y="5694791"/>
                <a:ext cx="199971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4747708" y="5694791"/>
                <a:ext cx="1999714" cy="90774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7669324" y="5706001"/>
                <a:ext cx="164333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𝐸</m:t>
                          </m:r>
                        </m:num>
                        <m:den>
                          <m:r>
                            <a:rPr lang="en-US" altLang="zh-CN" sz="2800" i="1">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𝑁𝑘</m:t>
                          </m:r>
                        </m:den>
                      </m:f>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7669324" y="5706001"/>
                <a:ext cx="1643335" cy="90178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207065" y="5887055"/>
                <a:ext cx="15088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362</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9207065" y="5887055"/>
                <a:ext cx="1508810"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8773785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60508"/>
                                        </p:tgtEl>
                                        <p:attrNameLst>
                                          <p:attrName>style.visibility</p:attrName>
                                        </p:attrNameLst>
                                      </p:cBhvr>
                                      <p:to>
                                        <p:strVal val="visible"/>
                                      </p:to>
                                    </p:set>
                                    <p:animEffect transition="in" filter="wipe(right)">
                                      <p:cBhvr>
                                        <p:cTn id="14" dur="500"/>
                                        <p:tgtEl>
                                          <p:spTgt spid="60508"/>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anim calcmode="lin" valueType="num">
                                      <p:cBhvr>
                                        <p:cTn id="20" dur="750" fill="hold"/>
                                        <p:tgtEl>
                                          <p:spTgt spid="10"/>
                                        </p:tgtEl>
                                        <p:attrNameLst>
                                          <p:attrName>ppt_x</p:attrName>
                                        </p:attrNameLst>
                                      </p:cBhvr>
                                      <p:tavLst>
                                        <p:tav tm="0">
                                          <p:val>
                                            <p:strVal val="#ppt_x"/>
                                          </p:val>
                                        </p:tav>
                                        <p:tav tm="100000">
                                          <p:val>
                                            <p:strVal val="#ppt_x"/>
                                          </p:val>
                                        </p:tav>
                                      </p:tavLst>
                                    </p:anim>
                                    <p:anim calcmode="lin" valueType="num">
                                      <p:cBhvr>
                                        <p:cTn id="21"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0507"/>
                                        </p:tgtEl>
                                        <p:attrNameLst>
                                          <p:attrName>style.visibility</p:attrName>
                                        </p:attrNameLst>
                                      </p:cBhvr>
                                      <p:to>
                                        <p:strVal val="visible"/>
                                      </p:to>
                                    </p:set>
                                    <p:animEffect transition="in" filter="wipe(left)">
                                      <p:cBhvr>
                                        <p:cTn id="26" dur="500"/>
                                        <p:tgtEl>
                                          <p:spTgt spid="6050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wipe(left)">
                                      <p:cBhvr>
                                        <p:cTn id="46" dur="500"/>
                                        <p:tgtEl>
                                          <p:spTgt spid="3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left)">
                                      <p:cBhvr>
                                        <p:cTn id="56" dur="500"/>
                                        <p:tgtEl>
                                          <p:spTgt spid="3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left)">
                                      <p:cBhvr>
                                        <p:cTn id="61" dur="500"/>
                                        <p:tgtEl>
                                          <p:spTgt spid="3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wipe(left)">
                                      <p:cBhvr>
                                        <p:cTn id="66" dur="500"/>
                                        <p:tgtEl>
                                          <p:spTgt spid="3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left)">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wipe(left)">
                                      <p:cBhvr>
                                        <p:cTn id="76" dur="500"/>
                                        <p:tgtEl>
                                          <p:spTgt spid="39"/>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wipe(left)">
                                      <p:cBhvr>
                                        <p:cTn id="81" dur="500"/>
                                        <p:tgtEl>
                                          <p:spTgt spid="4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4"/>
                                        </p:tgtEl>
                                        <p:attrNameLst>
                                          <p:attrName>style.visibility</p:attrName>
                                        </p:attrNameLst>
                                      </p:cBhvr>
                                      <p:to>
                                        <p:strVal val="visible"/>
                                      </p:to>
                                    </p:set>
                                    <p:animEffect transition="in" filter="wipe(left)">
                                      <p:cBhvr>
                                        <p:cTn id="86" dur="500"/>
                                        <p:tgtEl>
                                          <p:spTgt spid="4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left)">
                                      <p:cBhvr>
                                        <p:cTn id="91" dur="500"/>
                                        <p:tgtEl>
                                          <p:spTgt spid="4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wipe(left)">
                                      <p:cBhvr>
                                        <p:cTn id="96" dur="500"/>
                                        <p:tgtEl>
                                          <p:spTgt spid="4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wipe(left)">
                                      <p:cBhvr>
                                        <p:cTn id="101" dur="500"/>
                                        <p:tgtEl>
                                          <p:spTgt spid="42"/>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wipe(left)">
                                      <p:cBhvr>
                                        <p:cTn id="10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08" grpId="0"/>
      <p:bldP spid="60507" grpId="0"/>
      <p:bldP spid="27" grpId="0"/>
      <p:bldP spid="29" grpId="0"/>
      <p:bldP spid="30" grpId="0"/>
      <p:bldP spid="44" grpId="0"/>
      <p:bldP spid="45" grpId="0"/>
      <p:bldP spid="34" grpId="0"/>
      <p:bldP spid="35" grpId="0"/>
      <p:bldP spid="36" grpId="0"/>
      <p:bldP spid="37" grpId="0"/>
      <p:bldP spid="38" grpId="0"/>
      <p:bldP spid="39" grpId="0"/>
      <p:bldP spid="40" grpId="0"/>
      <p:bldP spid="41" grpId="0"/>
      <p:bldP spid="42" grpId="0"/>
      <p:bldP spid="4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8817" y="489858"/>
            <a:ext cx="9131301" cy="3138485"/>
            <a:chOff x="508817" y="489858"/>
            <a:chExt cx="9131301" cy="3138485"/>
          </a:xfrm>
        </p:grpSpPr>
        <mc:AlternateContent xmlns:mc="http://schemas.openxmlformats.org/markup-compatibility/2006" xmlns:a14="http://schemas.microsoft.com/office/drawing/2010/main">
          <mc:Choice Requires="a14">
            <p:sp>
              <p:nvSpPr>
                <p:cNvPr id="138255" name="Text Box 3"/>
                <p:cNvSpPr txBox="1">
                  <a:spLocks noChangeArrowheads="1"/>
                </p:cNvSpPr>
                <p:nvPr/>
              </p:nvSpPr>
              <p:spPr bwMode="auto">
                <a:xfrm>
                  <a:off x="508817" y="489858"/>
                  <a:ext cx="9131300" cy="2227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例：一容积为</a:t>
                  </a:r>
                  <a14:m>
                    <m:oMath xmlns:m="http://schemas.openxmlformats.org/officeDocument/2006/math">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10</m:t>
                          </m:r>
                          <m:r>
                            <a:rPr lang="en-US" altLang="zh-CN" sz="2800" b="0" i="1" smtClean="0">
                              <a:solidFill>
                                <a:srgbClr val="0000FF"/>
                              </a:solidFill>
                              <a:latin typeface="Cambria Math" panose="02040503050406030204" pitchFamily="18" charset="0"/>
                            </a:rPr>
                            <m:t>𝑐𝑚</m:t>
                          </m:r>
                        </m:e>
                        <m:sup>
                          <m:r>
                            <a:rPr lang="en-US" altLang="zh-CN" sz="2800" i="1">
                              <a:solidFill>
                                <a:srgbClr val="0000FF"/>
                              </a:solidFill>
                              <a:latin typeface="Cambria Math" panose="02040503050406030204" pitchFamily="18" charset="0"/>
                            </a:rPr>
                            <m:t>3</m:t>
                          </m:r>
                        </m:sup>
                      </m:sSup>
                    </m:oMath>
                  </a14:m>
                  <a:r>
                    <a:rPr lang="zh-CN" altLang="en-US" sz="2800" dirty="0">
                      <a:solidFill>
                        <a:srgbClr val="0000FF"/>
                      </a:solidFill>
                      <a:ea typeface="微软雅黑" panose="020B0503020204020204" pitchFamily="34" charset="-122"/>
                      <a:cs typeface="Times New Roman" panose="02020603050405020304" pitchFamily="18" charset="0"/>
                    </a:rPr>
                    <a:t>的电子管，当温度为</a:t>
                  </a:r>
                  <a14:m>
                    <m:oMath xmlns:m="http://schemas.openxmlformats.org/officeDocument/2006/math">
                      <m:r>
                        <a:rPr lang="en-US" altLang="zh-CN" sz="2800" b="0" i="0" smtClean="0">
                          <a:solidFill>
                            <a:srgbClr val="0000FF"/>
                          </a:solidFill>
                          <a:latin typeface="Cambria Math" panose="02040503050406030204" pitchFamily="18" charset="0"/>
                        </a:rPr>
                        <m:t>300</m:t>
                      </m:r>
                      <m:r>
                        <a:rPr lang="en-US" altLang="zh-CN" sz="2800" i="1">
                          <a:solidFill>
                            <a:srgbClr val="0000FF"/>
                          </a:solidFill>
                          <a:latin typeface="Cambria Math" panose="02040503050406030204" pitchFamily="18" charset="0"/>
                        </a:rPr>
                        <m:t>𝐾</m:t>
                      </m:r>
                    </m:oMath>
                  </a14:m>
                  <a:r>
                    <a:rPr lang="zh-CN" altLang="en-US" sz="2800" dirty="0">
                      <a:solidFill>
                        <a:srgbClr val="0000FF"/>
                      </a:solidFill>
                      <a:ea typeface="微软雅黑" panose="020B0503020204020204" pitchFamily="34" charset="-122"/>
                      <a:cs typeface="Times New Roman" panose="02020603050405020304" pitchFamily="18" charset="0"/>
                    </a:rPr>
                    <a:t>时，用真空泵把管内空气抽成压强为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−6</m:t>
                          </m:r>
                        </m:sup>
                      </m:sSup>
                      <m:r>
                        <a:rPr lang="en-US" altLang="zh-CN" sz="2800" b="0" i="1" smtClean="0">
                          <a:solidFill>
                            <a:srgbClr val="0000FF"/>
                          </a:solidFill>
                          <a:latin typeface="Cambria Math" panose="02040503050406030204" pitchFamily="18" charset="0"/>
                          <a:ea typeface="Cambria Math" panose="02040503050406030204" pitchFamily="18" charset="0"/>
                        </a:rPr>
                        <m:t>𝑚𝑚𝐻𝑔</m:t>
                      </m:r>
                    </m:oMath>
                  </a14:m>
                  <a:r>
                    <a:rPr lang="zh-CN" altLang="en-US" sz="2800" dirty="0">
                      <a:solidFill>
                        <a:srgbClr val="0000FF"/>
                      </a:solidFill>
                      <a:ea typeface="微软雅黑" panose="020B0503020204020204" pitchFamily="34" charset="-122"/>
                      <a:cs typeface="Times New Roman" panose="02020603050405020304" pitchFamily="18" charset="0"/>
                    </a:rPr>
                    <a:t>的高真空，问此时管内有多少个空气分子？这些空气分子的平均平动动能的总和是多少？平均转动动能的总和是多少？平均动能的总和是多少？ </a:t>
                  </a:r>
                </a:p>
              </p:txBody>
            </p:sp>
          </mc:Choice>
          <mc:Fallback xmlns="">
            <p:sp>
              <p:nvSpPr>
                <p:cNvPr id="138255" name="Text Box 3"/>
                <p:cNvSpPr txBox="1">
                  <a:spLocks noRot="1" noChangeAspect="1" noMove="1" noResize="1" noEditPoints="1" noAdjustHandles="1" noChangeArrowheads="1" noChangeShapeType="1" noTextEdit="1"/>
                </p:cNvSpPr>
                <p:nvPr/>
              </p:nvSpPr>
              <p:spPr bwMode="auto">
                <a:xfrm>
                  <a:off x="508817" y="489858"/>
                  <a:ext cx="9131300" cy="2227263"/>
                </a:xfrm>
                <a:prstGeom prst="rect">
                  <a:avLst/>
                </a:prstGeom>
                <a:blipFill>
                  <a:blip r:embed="rId3"/>
                  <a:stretch>
                    <a:fillRect l="-1335" t="-2732" r="-1402" b="-73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253" name="Text Box 7"/>
                <p:cNvSpPr txBox="1">
                  <a:spLocks noChangeArrowheads="1"/>
                </p:cNvSpPr>
                <p:nvPr/>
              </p:nvSpPr>
              <p:spPr bwMode="auto">
                <a:xfrm>
                  <a:off x="508817" y="2669493"/>
                  <a:ext cx="9131301" cy="9588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760</m:t>
                      </m:r>
                      <m:r>
                        <a:rPr lang="en-US" altLang="zh-CN" sz="2800" i="1">
                          <a:solidFill>
                            <a:srgbClr val="0000FF"/>
                          </a:solidFill>
                          <a:latin typeface="Cambria Math" panose="02040503050406030204" pitchFamily="18" charset="0"/>
                          <a:ea typeface="Cambria Math" panose="02040503050406030204" pitchFamily="18" charset="0"/>
                        </a:rPr>
                        <m:t>𝑚𝑚𝐻𝑔</m:t>
                      </m:r>
                      <m:r>
                        <a:rPr lang="en-US" altLang="zh-CN" sz="2800" b="0" i="1" smtClean="0">
                          <a:solidFill>
                            <a:srgbClr val="0000FF"/>
                          </a:solidFill>
                          <a:latin typeface="Cambria Math" panose="02040503050406030204" pitchFamily="18" charset="0"/>
                          <a:ea typeface="Cambria Math" panose="02040503050406030204" pitchFamily="18" charset="0"/>
                        </a:rPr>
                        <m:t>=1.013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a14:m>
                  <a:r>
                    <a:rPr lang="zh-CN" altLang="en-US" sz="2800" dirty="0">
                      <a:solidFill>
                        <a:srgbClr val="0000FF"/>
                      </a:solidFill>
                      <a:ea typeface="微软雅黑" panose="020B0503020204020204" pitchFamily="34" charset="-122"/>
                      <a:cs typeface="Times New Roman" panose="02020603050405020304" pitchFamily="18" charset="0"/>
                    </a:rPr>
                    <a:t>，空气分子可认为是刚性双原子分子）</a:t>
                  </a:r>
                </a:p>
              </p:txBody>
            </p:sp>
          </mc:Choice>
          <mc:Fallback xmlns="">
            <p:sp>
              <p:nvSpPr>
                <p:cNvPr id="138253" name="Text Box 7"/>
                <p:cNvSpPr txBox="1">
                  <a:spLocks noRot="1" noChangeAspect="1" noMove="1" noResize="1" noEditPoints="1" noAdjustHandles="1" noChangeArrowheads="1" noChangeShapeType="1" noTextEdit="1"/>
                </p:cNvSpPr>
                <p:nvPr/>
              </p:nvSpPr>
              <p:spPr bwMode="auto">
                <a:xfrm>
                  <a:off x="508817" y="2669493"/>
                  <a:ext cx="9131301" cy="958850"/>
                </a:xfrm>
                <a:prstGeom prst="rect">
                  <a:avLst/>
                </a:prstGeom>
                <a:blipFill>
                  <a:blip r:embed="rId4"/>
                  <a:stretch>
                    <a:fillRect l="-1335" t="-6369" r="-1402" b="-171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59405" name="Text Box 13"/>
          <p:cNvSpPr txBox="1">
            <a:spLocks noChangeArrowheads="1"/>
          </p:cNvSpPr>
          <p:nvPr/>
        </p:nvSpPr>
        <p:spPr bwMode="auto">
          <a:xfrm>
            <a:off x="508818" y="5016411"/>
            <a:ext cx="81053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59406" name="Text Box 14"/>
          <p:cNvSpPr txBox="1">
            <a:spLocks noChangeArrowheads="1"/>
          </p:cNvSpPr>
          <p:nvPr/>
        </p:nvSpPr>
        <p:spPr bwMode="auto">
          <a:xfrm>
            <a:off x="508817" y="5796328"/>
            <a:ext cx="90197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59409" name="Text Box 17"/>
          <p:cNvSpPr txBox="1">
            <a:spLocks noChangeArrowheads="1"/>
          </p:cNvSpPr>
          <p:nvPr/>
        </p:nvSpPr>
        <p:spPr bwMode="auto">
          <a:xfrm>
            <a:off x="1184232" y="5796328"/>
            <a:ext cx="5184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分子的平均平动动能的总和 </a:t>
            </a:r>
          </a:p>
        </p:txBody>
      </p:sp>
      <mc:AlternateContent xmlns:mc="http://schemas.openxmlformats.org/markup-compatibility/2006" xmlns:a14="http://schemas.microsoft.com/office/drawing/2010/main">
        <mc:Choice Requires="a14">
          <p:sp>
            <p:nvSpPr>
              <p:cNvPr id="138251" name="Text Box 10"/>
              <p:cNvSpPr txBox="1">
                <a:spLocks noChangeArrowheads="1"/>
              </p:cNvSpPr>
              <p:nvPr/>
            </p:nvSpPr>
            <p:spPr bwMode="auto">
              <a:xfrm>
                <a:off x="508817" y="3618820"/>
                <a:ext cx="5400675"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解：设管内总分子数为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138251" name="Text Box 10"/>
              <p:cNvSpPr txBox="1">
                <a:spLocks noRot="1" noChangeAspect="1" noMove="1" noResize="1" noEditPoints="1" noAdjustHandles="1" noChangeArrowheads="1" noChangeShapeType="1" noTextEdit="1"/>
              </p:cNvSpPr>
              <p:nvPr/>
            </p:nvSpPr>
            <p:spPr bwMode="auto">
              <a:xfrm>
                <a:off x="508817" y="3618820"/>
                <a:ext cx="5400675" cy="519112"/>
              </a:xfrm>
              <a:prstGeom prst="rect">
                <a:avLst/>
              </a:prstGeom>
              <a:blipFill>
                <a:blip r:embed="rId5"/>
                <a:stretch>
                  <a:fillRect l="-2257"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1184232" y="4347888"/>
                <a:ext cx="1424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𝑛𝑘𝑇</m:t>
                      </m:r>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1184232" y="4347888"/>
                <a:ext cx="1424877"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2682943" y="4149086"/>
                <a:ext cx="1149609" cy="8180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𝑁𝑘𝑇</m:t>
                          </m:r>
                        </m:num>
                        <m:den>
                          <m:r>
                            <a:rPr lang="en-US" altLang="zh-CN" sz="2800" b="0" i="1" smtClean="0">
                              <a:solidFill>
                                <a:srgbClr val="0000FF"/>
                              </a:solidFill>
                              <a:latin typeface="Cambria Math" panose="02040503050406030204" pitchFamily="18" charset="0"/>
                            </a:rPr>
                            <m:t>𝑉</m:t>
                          </m:r>
                        </m:den>
                      </m:f>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2682943" y="4149086"/>
                <a:ext cx="1149609" cy="81804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1184232" y="4906369"/>
                <a:ext cx="1296958"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𝑁</m:t>
                      </m:r>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𝑃𝑉</m:t>
                          </m:r>
                        </m:num>
                        <m:den>
                          <m:r>
                            <a:rPr lang="en-US" altLang="zh-CN" sz="2800" i="1">
                              <a:solidFill>
                                <a:srgbClr val="0000FF"/>
                              </a:solidFill>
                              <a:latin typeface="Cambria Math" panose="02040503050406030204" pitchFamily="18" charset="0"/>
                            </a:rPr>
                            <m:t>𝑘𝑇</m:t>
                          </m:r>
                        </m:den>
                      </m:f>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1184232" y="4906369"/>
                <a:ext cx="1296958" cy="80663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481190" y="5037713"/>
                <a:ext cx="24468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61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12</m:t>
                          </m:r>
                        </m:sup>
                      </m:sSup>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2481190" y="5037713"/>
                <a:ext cx="244688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538267" y="5606402"/>
                <a:ext cx="129400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5538267" y="5606402"/>
                <a:ext cx="1294009" cy="8989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6647576" y="5807978"/>
                <a:ext cx="15518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−8</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6647576" y="5807978"/>
                <a:ext cx="1551835"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46712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8251"/>
                                        </p:tgtEl>
                                        <p:attrNameLst>
                                          <p:attrName>style.visibility</p:attrName>
                                        </p:attrNameLst>
                                      </p:cBhvr>
                                      <p:to>
                                        <p:strVal val="visible"/>
                                      </p:to>
                                    </p:set>
                                    <p:animEffect transition="in" filter="wipe(left)">
                                      <p:cBhvr>
                                        <p:cTn id="12" dur="500"/>
                                        <p:tgtEl>
                                          <p:spTgt spid="1382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9405"/>
                                        </p:tgtEl>
                                        <p:attrNameLst>
                                          <p:attrName>style.visibility</p:attrName>
                                        </p:attrNameLst>
                                      </p:cBhvr>
                                      <p:to>
                                        <p:strVal val="visible"/>
                                      </p:to>
                                    </p:set>
                                    <p:animEffect transition="in" filter="wipe(left)">
                                      <p:cBhvr>
                                        <p:cTn id="27" dur="500"/>
                                        <p:tgtEl>
                                          <p:spTgt spid="594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406"/>
                                        </p:tgtEl>
                                        <p:attrNameLst>
                                          <p:attrName>style.visibility</p:attrName>
                                        </p:attrNameLst>
                                      </p:cBhvr>
                                      <p:to>
                                        <p:strVal val="visible"/>
                                      </p:to>
                                    </p:set>
                                    <p:animEffect transition="in" filter="wipe(left)">
                                      <p:cBhvr>
                                        <p:cTn id="42" dur="500"/>
                                        <p:tgtEl>
                                          <p:spTgt spid="5940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9409"/>
                                        </p:tgtEl>
                                        <p:attrNameLst>
                                          <p:attrName>style.visibility</p:attrName>
                                        </p:attrNameLst>
                                      </p:cBhvr>
                                      <p:to>
                                        <p:strVal val="visible"/>
                                      </p:to>
                                    </p:set>
                                    <p:animEffect transition="in" filter="wipe(left)">
                                      <p:cBhvr>
                                        <p:cTn id="47" dur="500"/>
                                        <p:tgtEl>
                                          <p:spTgt spid="5940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05" grpId="0"/>
      <p:bldP spid="59406" grpId="0"/>
      <p:bldP spid="59409" grpId="0"/>
      <p:bldP spid="138251" grpId="0"/>
      <p:bldP spid="19" grpId="0"/>
      <p:bldP spid="20" grpId="0"/>
      <p:bldP spid="21" grpId="0"/>
      <p:bldP spid="5" grpId="0"/>
      <p:bldP spid="23" grpId="0"/>
      <p:bldP spid="2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53" name="Text Box 17"/>
          <p:cNvSpPr txBox="1">
            <a:spLocks noChangeArrowheads="1"/>
          </p:cNvSpPr>
          <p:nvPr/>
        </p:nvSpPr>
        <p:spPr bwMode="auto">
          <a:xfrm>
            <a:off x="711291" y="2462620"/>
            <a:ext cx="6480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分子的平均转动动能的总和</a:t>
            </a:r>
          </a:p>
        </p:txBody>
      </p:sp>
      <p:sp>
        <p:nvSpPr>
          <p:cNvPr id="65560" name="Text Box 24"/>
          <p:cNvSpPr txBox="1">
            <a:spLocks noChangeArrowheads="1"/>
          </p:cNvSpPr>
          <p:nvPr/>
        </p:nvSpPr>
        <p:spPr bwMode="auto">
          <a:xfrm>
            <a:off x="711291" y="4212146"/>
            <a:ext cx="5761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(4)</a:t>
            </a:r>
            <a:r>
              <a:rPr lang="zh-CN" altLang="en-US" sz="2800" dirty="0">
                <a:solidFill>
                  <a:srgbClr val="0000FF"/>
                </a:solidFill>
                <a:ea typeface="微软雅黑" panose="020B0503020204020204" pitchFamily="34" charset="-122"/>
                <a:cs typeface="Times New Roman" panose="02020603050405020304" pitchFamily="18" charset="0"/>
              </a:rPr>
              <a:t>分子的平均动能的总和</a:t>
            </a:r>
          </a:p>
        </p:txBody>
      </p:sp>
      <p:sp>
        <p:nvSpPr>
          <p:cNvPr id="65562" name="Text Box 26"/>
          <p:cNvSpPr txBox="1">
            <a:spLocks noChangeArrowheads="1"/>
          </p:cNvSpPr>
          <p:nvPr/>
        </p:nvSpPr>
        <p:spPr bwMode="auto">
          <a:xfrm>
            <a:off x="711291" y="717026"/>
            <a:ext cx="51847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分子的平均平动动能的总和 </a:t>
            </a:r>
          </a:p>
        </p:txBody>
      </p:sp>
      <mc:AlternateContent xmlns:mc="http://schemas.openxmlformats.org/markup-compatibility/2006" xmlns:a14="http://schemas.microsoft.com/office/drawing/2010/main">
        <mc:Choice Requires="a14">
          <p:sp>
            <p:nvSpPr>
              <p:cNvPr id="8" name="矩形 7"/>
              <p:cNvSpPr/>
              <p:nvPr/>
            </p:nvSpPr>
            <p:spPr>
              <a:xfrm>
                <a:off x="1841460" y="1401951"/>
                <a:ext cx="129400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1841460" y="1401951"/>
                <a:ext cx="1294009"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950769" y="1603527"/>
                <a:ext cx="15518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−8</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2950769" y="1603527"/>
                <a:ext cx="155183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841460" y="3147545"/>
                <a:ext cx="129400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2</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1841460" y="3147545"/>
                <a:ext cx="1294008"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950769" y="3349121"/>
                <a:ext cx="283667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0.667</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−8</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2950769" y="3349121"/>
                <a:ext cx="283667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41460" y="4901178"/>
                <a:ext cx="1294008"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1841460" y="4901178"/>
                <a:ext cx="1294008"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950769" y="5102754"/>
                <a:ext cx="2637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1.67</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−8</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latin typeface="Cambria" panose="02040503050406030204" pitchFamily="18" charset="0"/>
                </a:endParaRPr>
              </a:p>
            </p:txBody>
          </p:sp>
        </mc:Choice>
        <mc:Fallback xmlns="">
          <p:sp>
            <p:nvSpPr>
              <p:cNvPr id="13" name="矩形 12"/>
              <p:cNvSpPr>
                <a:spLocks noRot="1" noChangeAspect="1" noMove="1" noResize="1" noEditPoints="1" noAdjustHandles="1" noChangeArrowheads="1" noChangeShapeType="1" noTextEdit="1"/>
              </p:cNvSpPr>
              <p:nvPr/>
            </p:nvSpPr>
            <p:spPr>
              <a:xfrm>
                <a:off x="2950769" y="5102754"/>
                <a:ext cx="2637902"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791956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5562"/>
                                        </p:tgtEl>
                                        <p:attrNameLst>
                                          <p:attrName>style.visibility</p:attrName>
                                        </p:attrNameLst>
                                      </p:cBhvr>
                                      <p:to>
                                        <p:strVal val="visible"/>
                                      </p:to>
                                    </p:set>
                                    <p:animEffect transition="in" filter="wipe(left)">
                                      <p:cBhvr>
                                        <p:cTn id="7" dur="500"/>
                                        <p:tgtEl>
                                          <p:spTgt spid="655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5553"/>
                                        </p:tgtEl>
                                        <p:attrNameLst>
                                          <p:attrName>style.visibility</p:attrName>
                                        </p:attrNameLst>
                                      </p:cBhvr>
                                      <p:to>
                                        <p:strVal val="visible"/>
                                      </p:to>
                                    </p:set>
                                    <p:animEffect transition="in" filter="wipe(left)">
                                      <p:cBhvr>
                                        <p:cTn id="22" dur="500"/>
                                        <p:tgtEl>
                                          <p:spTgt spid="655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5560"/>
                                        </p:tgtEl>
                                        <p:attrNameLst>
                                          <p:attrName>style.visibility</p:attrName>
                                        </p:attrNameLst>
                                      </p:cBhvr>
                                      <p:to>
                                        <p:strVal val="visible"/>
                                      </p:to>
                                    </p:set>
                                    <p:animEffect transition="in" filter="wipe(left)">
                                      <p:cBhvr>
                                        <p:cTn id="37" dur="500"/>
                                        <p:tgtEl>
                                          <p:spTgt spid="655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53" grpId="0"/>
      <p:bldP spid="65560" grpId="0"/>
      <p:bldP spid="65562" grpId="0"/>
      <p:bldP spid="8" grpId="0"/>
      <p:bldP spid="9" grpId="0"/>
      <p:bldP spid="10" grpId="0"/>
      <p:bldP spid="11" grpId="0"/>
      <p:bldP spid="12"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6962" cy="1296345"/>
            <a:chOff x="-21102" y="2847433"/>
            <a:chExt cx="12216961"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5</a:t>
              </a:r>
              <a:endParaRPr lang="zh-CN" altLang="en-US" sz="6000" dirty="0"/>
            </a:p>
          </p:txBody>
        </p:sp>
        <p:sp>
          <p:nvSpPr>
            <p:cNvPr id="51" name="文本框 50"/>
            <p:cNvSpPr txBox="1"/>
            <p:nvPr/>
          </p:nvSpPr>
          <p:spPr>
            <a:xfrm>
              <a:off x="4932337" y="3147736"/>
              <a:ext cx="7263522" cy="707884"/>
            </a:xfrm>
            <a:prstGeom prst="rect">
              <a:avLst/>
            </a:prstGeom>
            <a:noFill/>
          </p:spPr>
          <p:txBody>
            <a:bodyPr wrap="none" lIns="91438" tIns="45719" rIns="91438" bIns="45719" rtlCol="0">
              <a:spAutoFit/>
            </a:bodyPr>
            <a:lstStyle/>
            <a:p>
              <a:r>
                <a:rPr lang="zh-CN" altLang="en-US" sz="4000" spc="600" dirty="0">
                  <a:solidFill>
                    <a:schemeClr val="bg1"/>
                  </a:solidFill>
                  <a:latin typeface="微软雅黑" pitchFamily="34" charset="-122"/>
                  <a:ea typeface="微软雅黑" pitchFamily="34" charset="-122"/>
                </a:rPr>
                <a:t>麦克斯韦分子速率分布定律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383294892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51" name="文本框 50"/>
            <p:cNvSpPr txBox="1"/>
            <p:nvPr/>
          </p:nvSpPr>
          <p:spPr>
            <a:xfrm>
              <a:off x="4468099" y="3147736"/>
              <a:ext cx="7721981" cy="707884"/>
            </a:xfrm>
            <a:prstGeom prst="rect">
              <a:avLst/>
            </a:prstGeom>
            <a:noFill/>
          </p:spPr>
          <p:txBody>
            <a:bodyPr wrap="none" lIns="91438" tIns="45719" rIns="91438" bIns="45719" rtlCol="0">
              <a:spAutoFit/>
            </a:bodyPr>
            <a:lstStyle/>
            <a:p>
              <a:r>
                <a:rPr lang="zh-CN" altLang="en-US" sz="4000" spc="600" dirty="0">
                  <a:solidFill>
                    <a:schemeClr val="bg1"/>
                  </a:solidFill>
                  <a:latin typeface="微软雅黑" pitchFamily="34" charset="-122"/>
                  <a:ea typeface="微软雅黑" pitchFamily="34" charset="-122"/>
                </a:rPr>
                <a:t>平衡状态  理想气体状态方程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AD1C21"/>
                  </a:solidFill>
                </a:endParaRPr>
              </a:p>
            </p:txBody>
          </p:sp>
        </p:grpSp>
      </p:grpSp>
    </p:spTree>
    <p:extLst>
      <p:ext uri="{BB962C8B-B14F-4D97-AF65-F5344CB8AC3E}">
        <p14:creationId xmlns:p14="http://schemas.microsoft.com/office/powerpoint/2010/main" val="73954387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5"/>
          <p:cNvGrpSpPr>
            <a:grpSpLocks/>
          </p:cNvGrpSpPr>
          <p:nvPr/>
        </p:nvGrpSpPr>
        <p:grpSpPr bwMode="auto">
          <a:xfrm>
            <a:off x="8112126" y="192089"/>
            <a:ext cx="2679700" cy="1392238"/>
            <a:chOff x="4150" y="121"/>
            <a:chExt cx="1688" cy="877"/>
          </a:xfrm>
        </p:grpSpPr>
        <p:sp>
          <p:nvSpPr>
            <p:cNvPr id="27654" name="AutoShape 46"/>
            <p:cNvSpPr>
              <a:spLocks noChangeArrowheads="1"/>
            </p:cNvSpPr>
            <p:nvPr/>
          </p:nvSpPr>
          <p:spPr bwMode="auto">
            <a:xfrm>
              <a:off x="4816" y="121"/>
              <a:ext cx="942" cy="487"/>
            </a:xfrm>
            <a:prstGeom prst="cloudCallout">
              <a:avLst>
                <a:gd name="adj1" fmla="val -77850"/>
                <a:gd name="adj2" fmla="val 823"/>
              </a:avLst>
            </a:prstGeom>
            <a:solidFill>
              <a:schemeClr val="accent1"/>
            </a:solidFill>
            <a:ln w="9525">
              <a:solidFill>
                <a:schemeClr val="tx1"/>
              </a:solidFill>
              <a:round/>
              <a:headEnd/>
              <a:tailEnd/>
            </a:ln>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endParaRPr lang="zh-CN" altLang="zh-CN" sz="2400">
                <a:solidFill>
                  <a:srgbClr val="0000FF"/>
                </a:solidFill>
              </a:endParaRPr>
            </a:p>
          </p:txBody>
        </p:sp>
        <p:grpSp>
          <p:nvGrpSpPr>
            <p:cNvPr id="27655" name="Group 39"/>
            <p:cNvGrpSpPr>
              <a:grpSpLocks/>
            </p:cNvGrpSpPr>
            <p:nvPr/>
          </p:nvGrpSpPr>
          <p:grpSpPr bwMode="auto">
            <a:xfrm>
              <a:off x="4150" y="272"/>
              <a:ext cx="656" cy="726"/>
              <a:chOff x="3620" y="864"/>
              <a:chExt cx="519" cy="973"/>
            </a:xfrm>
          </p:grpSpPr>
          <p:sp>
            <p:nvSpPr>
              <p:cNvPr id="27657" name="Freeform 40"/>
              <p:cNvSpPr>
                <a:spLocks/>
              </p:cNvSpPr>
              <p:nvPr/>
            </p:nvSpPr>
            <p:spPr bwMode="auto">
              <a:xfrm>
                <a:off x="3620" y="1162"/>
                <a:ext cx="203" cy="332"/>
              </a:xfrm>
              <a:custGeom>
                <a:avLst/>
                <a:gdLst>
                  <a:gd name="T0" fmla="*/ 0 w 610"/>
                  <a:gd name="T1" fmla="*/ 0 h 994"/>
                  <a:gd name="T2" fmla="*/ 0 w 610"/>
                  <a:gd name="T3" fmla="*/ 0 h 994"/>
                  <a:gd name="T4" fmla="*/ 0 w 610"/>
                  <a:gd name="T5" fmla="*/ 0 h 994"/>
                  <a:gd name="T6" fmla="*/ 0 w 610"/>
                  <a:gd name="T7" fmla="*/ 0 h 994"/>
                  <a:gd name="T8" fmla="*/ 0 w 610"/>
                  <a:gd name="T9" fmla="*/ 0 h 994"/>
                  <a:gd name="T10" fmla="*/ 0 w 610"/>
                  <a:gd name="T11" fmla="*/ 0 h 994"/>
                  <a:gd name="T12" fmla="*/ 0 w 610"/>
                  <a:gd name="T13" fmla="*/ 0 h 994"/>
                  <a:gd name="T14" fmla="*/ 0 w 610"/>
                  <a:gd name="T15" fmla="*/ 0 h 994"/>
                  <a:gd name="T16" fmla="*/ 0 w 610"/>
                  <a:gd name="T17" fmla="*/ 0 h 994"/>
                  <a:gd name="T18" fmla="*/ 0 w 610"/>
                  <a:gd name="T19" fmla="*/ 0 h 994"/>
                  <a:gd name="T20" fmla="*/ 0 w 610"/>
                  <a:gd name="T21" fmla="*/ 0 h 994"/>
                  <a:gd name="T22" fmla="*/ 0 w 610"/>
                  <a:gd name="T23" fmla="*/ 0 h 994"/>
                  <a:gd name="T24" fmla="*/ 0 w 610"/>
                  <a:gd name="T25" fmla="*/ 0 h 994"/>
                  <a:gd name="T26" fmla="*/ 0 w 610"/>
                  <a:gd name="T27" fmla="*/ 0 h 994"/>
                  <a:gd name="T28" fmla="*/ 0 w 610"/>
                  <a:gd name="T29" fmla="*/ 0 h 994"/>
                  <a:gd name="T30" fmla="*/ 0 w 610"/>
                  <a:gd name="T31" fmla="*/ 0 h 994"/>
                  <a:gd name="T32" fmla="*/ 0 w 610"/>
                  <a:gd name="T33" fmla="*/ 0 h 994"/>
                  <a:gd name="T34" fmla="*/ 0 w 610"/>
                  <a:gd name="T35" fmla="*/ 0 h 994"/>
                  <a:gd name="T36" fmla="*/ 0 w 610"/>
                  <a:gd name="T37" fmla="*/ 0 h 994"/>
                  <a:gd name="T38" fmla="*/ 0 w 610"/>
                  <a:gd name="T39" fmla="*/ 0 h 994"/>
                  <a:gd name="T40" fmla="*/ 0 w 610"/>
                  <a:gd name="T41" fmla="*/ 0 h 994"/>
                  <a:gd name="T42" fmla="*/ 0 w 610"/>
                  <a:gd name="T43" fmla="*/ 0 h 994"/>
                  <a:gd name="T44" fmla="*/ 0 w 610"/>
                  <a:gd name="T45" fmla="*/ 0 h 994"/>
                  <a:gd name="T46" fmla="*/ 0 w 610"/>
                  <a:gd name="T47" fmla="*/ 0 h 994"/>
                  <a:gd name="T48" fmla="*/ 0 w 610"/>
                  <a:gd name="T49" fmla="*/ 0 h 994"/>
                  <a:gd name="T50" fmla="*/ 0 w 610"/>
                  <a:gd name="T51" fmla="*/ 0 h 994"/>
                  <a:gd name="T52" fmla="*/ 0 w 610"/>
                  <a:gd name="T53" fmla="*/ 0 h 994"/>
                  <a:gd name="T54" fmla="*/ 0 w 610"/>
                  <a:gd name="T55" fmla="*/ 0 h 994"/>
                  <a:gd name="T56" fmla="*/ 0 w 610"/>
                  <a:gd name="T57" fmla="*/ 0 h 994"/>
                  <a:gd name="T58" fmla="*/ 0 w 610"/>
                  <a:gd name="T59" fmla="*/ 0 h 994"/>
                  <a:gd name="T60" fmla="*/ 0 w 610"/>
                  <a:gd name="T61" fmla="*/ 0 h 994"/>
                  <a:gd name="T62" fmla="*/ 0 w 610"/>
                  <a:gd name="T63" fmla="*/ 0 h 994"/>
                  <a:gd name="T64" fmla="*/ 0 w 610"/>
                  <a:gd name="T65" fmla="*/ 0 h 994"/>
                  <a:gd name="T66" fmla="*/ 0 w 610"/>
                  <a:gd name="T67" fmla="*/ 0 h 994"/>
                  <a:gd name="T68" fmla="*/ 0 w 610"/>
                  <a:gd name="T69" fmla="*/ 0 h 994"/>
                  <a:gd name="T70" fmla="*/ 0 w 610"/>
                  <a:gd name="T71" fmla="*/ 0 h 994"/>
                  <a:gd name="T72" fmla="*/ 0 w 610"/>
                  <a:gd name="T73" fmla="*/ 0 h 994"/>
                  <a:gd name="T74" fmla="*/ 0 w 610"/>
                  <a:gd name="T75" fmla="*/ 0 h 994"/>
                  <a:gd name="T76" fmla="*/ 0 w 610"/>
                  <a:gd name="T77" fmla="*/ 0 h 994"/>
                  <a:gd name="T78" fmla="*/ 0 w 610"/>
                  <a:gd name="T79" fmla="*/ 0 h 9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10"/>
                  <a:gd name="T121" fmla="*/ 0 h 994"/>
                  <a:gd name="T122" fmla="*/ 610 w 610"/>
                  <a:gd name="T123" fmla="*/ 994 h 9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10" h="994">
                    <a:moveTo>
                      <a:pt x="324" y="148"/>
                    </a:moveTo>
                    <a:lnTo>
                      <a:pt x="387" y="86"/>
                    </a:lnTo>
                    <a:lnTo>
                      <a:pt x="474" y="25"/>
                    </a:lnTo>
                    <a:lnTo>
                      <a:pt x="535" y="0"/>
                    </a:lnTo>
                    <a:lnTo>
                      <a:pt x="610" y="5"/>
                    </a:lnTo>
                    <a:lnTo>
                      <a:pt x="610" y="62"/>
                    </a:lnTo>
                    <a:lnTo>
                      <a:pt x="573" y="111"/>
                    </a:lnTo>
                    <a:lnTo>
                      <a:pt x="503" y="148"/>
                    </a:lnTo>
                    <a:lnTo>
                      <a:pt x="328" y="226"/>
                    </a:lnTo>
                    <a:lnTo>
                      <a:pt x="161" y="320"/>
                    </a:lnTo>
                    <a:lnTo>
                      <a:pt x="91" y="344"/>
                    </a:lnTo>
                    <a:lnTo>
                      <a:pt x="67" y="381"/>
                    </a:lnTo>
                    <a:lnTo>
                      <a:pt x="91" y="418"/>
                    </a:lnTo>
                    <a:lnTo>
                      <a:pt x="236" y="556"/>
                    </a:lnTo>
                    <a:lnTo>
                      <a:pt x="303" y="601"/>
                    </a:lnTo>
                    <a:lnTo>
                      <a:pt x="402" y="679"/>
                    </a:lnTo>
                    <a:lnTo>
                      <a:pt x="503" y="753"/>
                    </a:lnTo>
                    <a:lnTo>
                      <a:pt x="498" y="790"/>
                    </a:lnTo>
                    <a:lnTo>
                      <a:pt x="423" y="802"/>
                    </a:lnTo>
                    <a:lnTo>
                      <a:pt x="311" y="802"/>
                    </a:lnTo>
                    <a:lnTo>
                      <a:pt x="241" y="839"/>
                    </a:lnTo>
                    <a:lnTo>
                      <a:pt x="216" y="933"/>
                    </a:lnTo>
                    <a:lnTo>
                      <a:pt x="216" y="982"/>
                    </a:lnTo>
                    <a:lnTo>
                      <a:pt x="187" y="994"/>
                    </a:lnTo>
                    <a:lnTo>
                      <a:pt x="141" y="949"/>
                    </a:lnTo>
                    <a:lnTo>
                      <a:pt x="149" y="871"/>
                    </a:lnTo>
                    <a:lnTo>
                      <a:pt x="190" y="814"/>
                    </a:lnTo>
                    <a:lnTo>
                      <a:pt x="274" y="765"/>
                    </a:lnTo>
                    <a:lnTo>
                      <a:pt x="365" y="741"/>
                    </a:lnTo>
                    <a:lnTo>
                      <a:pt x="373" y="716"/>
                    </a:lnTo>
                    <a:lnTo>
                      <a:pt x="328" y="667"/>
                    </a:lnTo>
                    <a:lnTo>
                      <a:pt x="137" y="544"/>
                    </a:lnTo>
                    <a:lnTo>
                      <a:pt x="79" y="495"/>
                    </a:lnTo>
                    <a:lnTo>
                      <a:pt x="25" y="430"/>
                    </a:lnTo>
                    <a:lnTo>
                      <a:pt x="0" y="356"/>
                    </a:lnTo>
                    <a:lnTo>
                      <a:pt x="16" y="312"/>
                    </a:lnTo>
                    <a:lnTo>
                      <a:pt x="112" y="283"/>
                    </a:lnTo>
                    <a:lnTo>
                      <a:pt x="228" y="234"/>
                    </a:lnTo>
                    <a:lnTo>
                      <a:pt x="303" y="184"/>
                    </a:lnTo>
                    <a:lnTo>
                      <a:pt x="324" y="148"/>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8" name="Freeform 41"/>
              <p:cNvSpPr>
                <a:spLocks/>
              </p:cNvSpPr>
              <p:nvPr/>
            </p:nvSpPr>
            <p:spPr bwMode="auto">
              <a:xfrm>
                <a:off x="3801" y="1148"/>
                <a:ext cx="142" cy="317"/>
              </a:xfrm>
              <a:custGeom>
                <a:avLst/>
                <a:gdLst>
                  <a:gd name="T0" fmla="*/ 0 w 425"/>
                  <a:gd name="T1" fmla="*/ 0 h 952"/>
                  <a:gd name="T2" fmla="*/ 0 w 425"/>
                  <a:gd name="T3" fmla="*/ 0 h 952"/>
                  <a:gd name="T4" fmla="*/ 0 w 425"/>
                  <a:gd name="T5" fmla="*/ 0 h 952"/>
                  <a:gd name="T6" fmla="*/ 0 w 425"/>
                  <a:gd name="T7" fmla="*/ 0 h 952"/>
                  <a:gd name="T8" fmla="*/ 0 w 425"/>
                  <a:gd name="T9" fmla="*/ 0 h 952"/>
                  <a:gd name="T10" fmla="*/ 0 w 425"/>
                  <a:gd name="T11" fmla="*/ 0 h 952"/>
                  <a:gd name="T12" fmla="*/ 0 w 425"/>
                  <a:gd name="T13" fmla="*/ 0 h 952"/>
                  <a:gd name="T14" fmla="*/ 0 w 425"/>
                  <a:gd name="T15" fmla="*/ 0 h 952"/>
                  <a:gd name="T16" fmla="*/ 0 w 425"/>
                  <a:gd name="T17" fmla="*/ 0 h 952"/>
                  <a:gd name="T18" fmla="*/ 0 w 425"/>
                  <a:gd name="T19" fmla="*/ 0 h 952"/>
                  <a:gd name="T20" fmla="*/ 0 w 425"/>
                  <a:gd name="T21" fmla="*/ 0 h 952"/>
                  <a:gd name="T22" fmla="*/ 0 w 425"/>
                  <a:gd name="T23" fmla="*/ 0 h 952"/>
                  <a:gd name="T24" fmla="*/ 0 w 425"/>
                  <a:gd name="T25" fmla="*/ 0 h 952"/>
                  <a:gd name="T26" fmla="*/ 0 w 425"/>
                  <a:gd name="T27" fmla="*/ 0 h 952"/>
                  <a:gd name="T28" fmla="*/ 0 w 425"/>
                  <a:gd name="T29" fmla="*/ 0 h 952"/>
                  <a:gd name="T30" fmla="*/ 0 w 425"/>
                  <a:gd name="T31" fmla="*/ 0 h 952"/>
                  <a:gd name="T32" fmla="*/ 0 w 425"/>
                  <a:gd name="T33" fmla="*/ 0 h 952"/>
                  <a:gd name="T34" fmla="*/ 0 w 425"/>
                  <a:gd name="T35" fmla="*/ 0 h 952"/>
                  <a:gd name="T36" fmla="*/ 0 w 425"/>
                  <a:gd name="T37" fmla="*/ 0 h 952"/>
                  <a:gd name="T38" fmla="*/ 0 w 425"/>
                  <a:gd name="T39" fmla="*/ 0 h 952"/>
                  <a:gd name="T40" fmla="*/ 0 w 425"/>
                  <a:gd name="T41" fmla="*/ 0 h 9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5"/>
                  <a:gd name="T64" fmla="*/ 0 h 952"/>
                  <a:gd name="T65" fmla="*/ 425 w 425"/>
                  <a:gd name="T66" fmla="*/ 952 h 9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5" h="952">
                    <a:moveTo>
                      <a:pt x="91" y="73"/>
                    </a:moveTo>
                    <a:lnTo>
                      <a:pt x="128" y="12"/>
                    </a:lnTo>
                    <a:lnTo>
                      <a:pt x="174" y="0"/>
                    </a:lnTo>
                    <a:lnTo>
                      <a:pt x="237" y="0"/>
                    </a:lnTo>
                    <a:lnTo>
                      <a:pt x="316" y="44"/>
                    </a:lnTo>
                    <a:lnTo>
                      <a:pt x="365" y="143"/>
                    </a:lnTo>
                    <a:lnTo>
                      <a:pt x="403" y="270"/>
                    </a:lnTo>
                    <a:lnTo>
                      <a:pt x="425" y="400"/>
                    </a:lnTo>
                    <a:lnTo>
                      <a:pt x="425" y="576"/>
                    </a:lnTo>
                    <a:lnTo>
                      <a:pt x="379" y="768"/>
                    </a:lnTo>
                    <a:lnTo>
                      <a:pt x="312" y="881"/>
                    </a:lnTo>
                    <a:lnTo>
                      <a:pt x="224" y="939"/>
                    </a:lnTo>
                    <a:lnTo>
                      <a:pt x="141" y="952"/>
                    </a:lnTo>
                    <a:lnTo>
                      <a:pt x="79" y="915"/>
                    </a:lnTo>
                    <a:lnTo>
                      <a:pt x="29" y="869"/>
                    </a:lnTo>
                    <a:lnTo>
                      <a:pt x="16" y="797"/>
                    </a:lnTo>
                    <a:lnTo>
                      <a:pt x="0" y="657"/>
                    </a:lnTo>
                    <a:lnTo>
                      <a:pt x="12" y="486"/>
                    </a:lnTo>
                    <a:lnTo>
                      <a:pt x="49" y="307"/>
                    </a:lnTo>
                    <a:lnTo>
                      <a:pt x="74" y="179"/>
                    </a:lnTo>
                    <a:lnTo>
                      <a:pt x="91" y="73"/>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59" name="Freeform 42"/>
              <p:cNvSpPr>
                <a:spLocks/>
              </p:cNvSpPr>
              <p:nvPr/>
            </p:nvSpPr>
            <p:spPr bwMode="auto">
              <a:xfrm>
                <a:off x="3840" y="1424"/>
                <a:ext cx="83" cy="413"/>
              </a:xfrm>
              <a:custGeom>
                <a:avLst/>
                <a:gdLst>
                  <a:gd name="T0" fmla="*/ 0 w 248"/>
                  <a:gd name="T1" fmla="*/ 0 h 1241"/>
                  <a:gd name="T2" fmla="*/ 0 w 248"/>
                  <a:gd name="T3" fmla="*/ 0 h 1241"/>
                  <a:gd name="T4" fmla="*/ 0 w 248"/>
                  <a:gd name="T5" fmla="*/ 0 h 1241"/>
                  <a:gd name="T6" fmla="*/ 0 w 248"/>
                  <a:gd name="T7" fmla="*/ 0 h 1241"/>
                  <a:gd name="T8" fmla="*/ 0 w 248"/>
                  <a:gd name="T9" fmla="*/ 0 h 1241"/>
                  <a:gd name="T10" fmla="*/ 0 w 248"/>
                  <a:gd name="T11" fmla="*/ 0 h 1241"/>
                  <a:gd name="T12" fmla="*/ 0 w 248"/>
                  <a:gd name="T13" fmla="*/ 0 h 1241"/>
                  <a:gd name="T14" fmla="*/ 0 w 248"/>
                  <a:gd name="T15" fmla="*/ 0 h 1241"/>
                  <a:gd name="T16" fmla="*/ 0 w 248"/>
                  <a:gd name="T17" fmla="*/ 0 h 1241"/>
                  <a:gd name="T18" fmla="*/ 0 w 248"/>
                  <a:gd name="T19" fmla="*/ 0 h 1241"/>
                  <a:gd name="T20" fmla="*/ 0 w 248"/>
                  <a:gd name="T21" fmla="*/ 0 h 1241"/>
                  <a:gd name="T22" fmla="*/ 0 w 248"/>
                  <a:gd name="T23" fmla="*/ 0 h 1241"/>
                  <a:gd name="T24" fmla="*/ 0 w 248"/>
                  <a:gd name="T25" fmla="*/ 0 h 1241"/>
                  <a:gd name="T26" fmla="*/ 0 w 248"/>
                  <a:gd name="T27" fmla="*/ 0 h 1241"/>
                  <a:gd name="T28" fmla="*/ 0 w 248"/>
                  <a:gd name="T29" fmla="*/ 0 h 1241"/>
                  <a:gd name="T30" fmla="*/ 0 w 248"/>
                  <a:gd name="T31" fmla="*/ 0 h 1241"/>
                  <a:gd name="T32" fmla="*/ 0 w 248"/>
                  <a:gd name="T33" fmla="*/ 0 h 1241"/>
                  <a:gd name="T34" fmla="*/ 0 w 248"/>
                  <a:gd name="T35" fmla="*/ 0 h 1241"/>
                  <a:gd name="T36" fmla="*/ 0 w 248"/>
                  <a:gd name="T37" fmla="*/ 0 h 1241"/>
                  <a:gd name="T38" fmla="*/ 0 w 248"/>
                  <a:gd name="T39" fmla="*/ 0 h 1241"/>
                  <a:gd name="T40" fmla="*/ 0 w 248"/>
                  <a:gd name="T41" fmla="*/ 0 h 1241"/>
                  <a:gd name="T42" fmla="*/ 0 w 248"/>
                  <a:gd name="T43" fmla="*/ 0 h 1241"/>
                  <a:gd name="T44" fmla="*/ 0 w 248"/>
                  <a:gd name="T45" fmla="*/ 0 h 1241"/>
                  <a:gd name="T46" fmla="*/ 0 w 248"/>
                  <a:gd name="T47" fmla="*/ 0 h 1241"/>
                  <a:gd name="T48" fmla="*/ 0 w 248"/>
                  <a:gd name="T49" fmla="*/ 0 h 1241"/>
                  <a:gd name="T50" fmla="*/ 0 w 248"/>
                  <a:gd name="T51" fmla="*/ 0 h 1241"/>
                  <a:gd name="T52" fmla="*/ 0 w 248"/>
                  <a:gd name="T53" fmla="*/ 0 h 1241"/>
                  <a:gd name="T54" fmla="*/ 0 w 248"/>
                  <a:gd name="T55" fmla="*/ 0 h 1241"/>
                  <a:gd name="T56" fmla="*/ 0 w 248"/>
                  <a:gd name="T57" fmla="*/ 0 h 12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8"/>
                  <a:gd name="T88" fmla="*/ 0 h 1241"/>
                  <a:gd name="T89" fmla="*/ 248 w 248"/>
                  <a:gd name="T90" fmla="*/ 1241 h 12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8" h="1241">
                    <a:moveTo>
                      <a:pt x="120" y="219"/>
                    </a:moveTo>
                    <a:lnTo>
                      <a:pt x="86" y="138"/>
                    </a:lnTo>
                    <a:lnTo>
                      <a:pt x="86" y="49"/>
                    </a:lnTo>
                    <a:lnTo>
                      <a:pt x="132" y="0"/>
                    </a:lnTo>
                    <a:lnTo>
                      <a:pt x="185" y="24"/>
                    </a:lnTo>
                    <a:lnTo>
                      <a:pt x="223" y="109"/>
                    </a:lnTo>
                    <a:lnTo>
                      <a:pt x="243" y="256"/>
                    </a:lnTo>
                    <a:lnTo>
                      <a:pt x="248" y="440"/>
                    </a:lnTo>
                    <a:lnTo>
                      <a:pt x="235" y="599"/>
                    </a:lnTo>
                    <a:lnTo>
                      <a:pt x="211" y="771"/>
                    </a:lnTo>
                    <a:lnTo>
                      <a:pt x="211" y="979"/>
                    </a:lnTo>
                    <a:lnTo>
                      <a:pt x="243" y="1064"/>
                    </a:lnTo>
                    <a:lnTo>
                      <a:pt x="231" y="1105"/>
                    </a:lnTo>
                    <a:lnTo>
                      <a:pt x="173" y="1118"/>
                    </a:lnTo>
                    <a:lnTo>
                      <a:pt x="112" y="1175"/>
                    </a:lnTo>
                    <a:lnTo>
                      <a:pt x="83" y="1224"/>
                    </a:lnTo>
                    <a:lnTo>
                      <a:pt x="12" y="1241"/>
                    </a:lnTo>
                    <a:lnTo>
                      <a:pt x="0" y="1187"/>
                    </a:lnTo>
                    <a:lnTo>
                      <a:pt x="24" y="1142"/>
                    </a:lnTo>
                    <a:lnTo>
                      <a:pt x="112" y="1105"/>
                    </a:lnTo>
                    <a:lnTo>
                      <a:pt x="173" y="1078"/>
                    </a:lnTo>
                    <a:lnTo>
                      <a:pt x="194" y="1052"/>
                    </a:lnTo>
                    <a:lnTo>
                      <a:pt x="170" y="983"/>
                    </a:lnTo>
                    <a:lnTo>
                      <a:pt x="149" y="844"/>
                    </a:lnTo>
                    <a:lnTo>
                      <a:pt x="144" y="677"/>
                    </a:lnTo>
                    <a:lnTo>
                      <a:pt x="149" y="566"/>
                    </a:lnTo>
                    <a:lnTo>
                      <a:pt x="156" y="416"/>
                    </a:lnTo>
                    <a:lnTo>
                      <a:pt x="144" y="281"/>
                    </a:lnTo>
                    <a:lnTo>
                      <a:pt x="120" y="219"/>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0" name="Freeform 43"/>
              <p:cNvSpPr>
                <a:spLocks/>
              </p:cNvSpPr>
              <p:nvPr/>
            </p:nvSpPr>
            <p:spPr bwMode="auto">
              <a:xfrm>
                <a:off x="3724" y="1424"/>
                <a:ext cx="129" cy="413"/>
              </a:xfrm>
              <a:custGeom>
                <a:avLst/>
                <a:gdLst>
                  <a:gd name="T0" fmla="*/ 0 w 386"/>
                  <a:gd name="T1" fmla="*/ 0 h 1238"/>
                  <a:gd name="T2" fmla="*/ 0 w 386"/>
                  <a:gd name="T3" fmla="*/ 0 h 1238"/>
                  <a:gd name="T4" fmla="*/ 0 w 386"/>
                  <a:gd name="T5" fmla="*/ 0 h 1238"/>
                  <a:gd name="T6" fmla="*/ 0 w 386"/>
                  <a:gd name="T7" fmla="*/ 0 h 1238"/>
                  <a:gd name="T8" fmla="*/ 0 w 386"/>
                  <a:gd name="T9" fmla="*/ 0 h 1238"/>
                  <a:gd name="T10" fmla="*/ 0 w 386"/>
                  <a:gd name="T11" fmla="*/ 0 h 1238"/>
                  <a:gd name="T12" fmla="*/ 0 w 386"/>
                  <a:gd name="T13" fmla="*/ 0 h 1238"/>
                  <a:gd name="T14" fmla="*/ 0 w 386"/>
                  <a:gd name="T15" fmla="*/ 0 h 1238"/>
                  <a:gd name="T16" fmla="*/ 0 w 386"/>
                  <a:gd name="T17" fmla="*/ 0 h 1238"/>
                  <a:gd name="T18" fmla="*/ 0 w 386"/>
                  <a:gd name="T19" fmla="*/ 0 h 1238"/>
                  <a:gd name="T20" fmla="*/ 0 w 386"/>
                  <a:gd name="T21" fmla="*/ 0 h 1238"/>
                  <a:gd name="T22" fmla="*/ 0 w 386"/>
                  <a:gd name="T23" fmla="*/ 0 h 1238"/>
                  <a:gd name="T24" fmla="*/ 0 w 386"/>
                  <a:gd name="T25" fmla="*/ 0 h 1238"/>
                  <a:gd name="T26" fmla="*/ 0 w 386"/>
                  <a:gd name="T27" fmla="*/ 0 h 1238"/>
                  <a:gd name="T28" fmla="*/ 0 w 386"/>
                  <a:gd name="T29" fmla="*/ 0 h 1238"/>
                  <a:gd name="T30" fmla="*/ 0 w 386"/>
                  <a:gd name="T31" fmla="*/ 0 h 1238"/>
                  <a:gd name="T32" fmla="*/ 0 w 386"/>
                  <a:gd name="T33" fmla="*/ 0 h 1238"/>
                  <a:gd name="T34" fmla="*/ 0 w 386"/>
                  <a:gd name="T35" fmla="*/ 0 h 1238"/>
                  <a:gd name="T36" fmla="*/ 0 w 386"/>
                  <a:gd name="T37" fmla="*/ 0 h 1238"/>
                  <a:gd name="T38" fmla="*/ 0 w 386"/>
                  <a:gd name="T39" fmla="*/ 0 h 1238"/>
                  <a:gd name="T40" fmla="*/ 0 w 386"/>
                  <a:gd name="T41" fmla="*/ 0 h 1238"/>
                  <a:gd name="T42" fmla="*/ 0 w 386"/>
                  <a:gd name="T43" fmla="*/ 0 h 1238"/>
                  <a:gd name="T44" fmla="*/ 0 w 386"/>
                  <a:gd name="T45" fmla="*/ 0 h 1238"/>
                  <a:gd name="T46" fmla="*/ 0 w 386"/>
                  <a:gd name="T47" fmla="*/ 0 h 1238"/>
                  <a:gd name="T48" fmla="*/ 0 w 386"/>
                  <a:gd name="T49" fmla="*/ 0 h 1238"/>
                  <a:gd name="T50" fmla="*/ 0 w 386"/>
                  <a:gd name="T51" fmla="*/ 0 h 1238"/>
                  <a:gd name="T52" fmla="*/ 0 w 386"/>
                  <a:gd name="T53" fmla="*/ 0 h 1238"/>
                  <a:gd name="T54" fmla="*/ 0 w 386"/>
                  <a:gd name="T55" fmla="*/ 0 h 1238"/>
                  <a:gd name="T56" fmla="*/ 0 w 386"/>
                  <a:gd name="T57" fmla="*/ 0 h 1238"/>
                  <a:gd name="T58" fmla="*/ 0 w 386"/>
                  <a:gd name="T59" fmla="*/ 0 h 1238"/>
                  <a:gd name="T60" fmla="*/ 0 w 386"/>
                  <a:gd name="T61" fmla="*/ 0 h 1238"/>
                  <a:gd name="T62" fmla="*/ 0 w 386"/>
                  <a:gd name="T63" fmla="*/ 0 h 1238"/>
                  <a:gd name="T64" fmla="*/ 0 w 386"/>
                  <a:gd name="T65" fmla="*/ 0 h 12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6"/>
                  <a:gd name="T100" fmla="*/ 0 h 1238"/>
                  <a:gd name="T101" fmla="*/ 386 w 386"/>
                  <a:gd name="T102" fmla="*/ 1238 h 12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6" h="1238">
                    <a:moveTo>
                      <a:pt x="237" y="115"/>
                    </a:moveTo>
                    <a:lnTo>
                      <a:pt x="278" y="37"/>
                    </a:lnTo>
                    <a:lnTo>
                      <a:pt x="328" y="0"/>
                    </a:lnTo>
                    <a:lnTo>
                      <a:pt x="386" y="24"/>
                    </a:lnTo>
                    <a:lnTo>
                      <a:pt x="377" y="98"/>
                    </a:lnTo>
                    <a:lnTo>
                      <a:pt x="340" y="150"/>
                    </a:lnTo>
                    <a:lnTo>
                      <a:pt x="266" y="281"/>
                    </a:lnTo>
                    <a:lnTo>
                      <a:pt x="217" y="408"/>
                    </a:lnTo>
                    <a:lnTo>
                      <a:pt x="187" y="543"/>
                    </a:lnTo>
                    <a:lnTo>
                      <a:pt x="191" y="674"/>
                    </a:lnTo>
                    <a:lnTo>
                      <a:pt x="237" y="849"/>
                    </a:lnTo>
                    <a:lnTo>
                      <a:pt x="275" y="1017"/>
                    </a:lnTo>
                    <a:lnTo>
                      <a:pt x="328" y="1090"/>
                    </a:lnTo>
                    <a:lnTo>
                      <a:pt x="324" y="1132"/>
                    </a:lnTo>
                    <a:lnTo>
                      <a:pt x="278" y="1152"/>
                    </a:lnTo>
                    <a:lnTo>
                      <a:pt x="174" y="1167"/>
                    </a:lnTo>
                    <a:lnTo>
                      <a:pt x="100" y="1213"/>
                    </a:lnTo>
                    <a:lnTo>
                      <a:pt x="63" y="1238"/>
                    </a:lnTo>
                    <a:lnTo>
                      <a:pt x="0" y="1180"/>
                    </a:lnTo>
                    <a:lnTo>
                      <a:pt x="13" y="1143"/>
                    </a:lnTo>
                    <a:lnTo>
                      <a:pt x="75" y="1118"/>
                    </a:lnTo>
                    <a:lnTo>
                      <a:pt x="154" y="1107"/>
                    </a:lnTo>
                    <a:lnTo>
                      <a:pt x="229" y="1107"/>
                    </a:lnTo>
                    <a:lnTo>
                      <a:pt x="241" y="1083"/>
                    </a:lnTo>
                    <a:lnTo>
                      <a:pt x="229" y="1041"/>
                    </a:lnTo>
                    <a:lnTo>
                      <a:pt x="166" y="882"/>
                    </a:lnTo>
                    <a:lnTo>
                      <a:pt x="125" y="726"/>
                    </a:lnTo>
                    <a:lnTo>
                      <a:pt x="104" y="613"/>
                    </a:lnTo>
                    <a:lnTo>
                      <a:pt x="100" y="507"/>
                    </a:lnTo>
                    <a:lnTo>
                      <a:pt x="116" y="404"/>
                    </a:lnTo>
                    <a:lnTo>
                      <a:pt x="154" y="298"/>
                    </a:lnTo>
                    <a:lnTo>
                      <a:pt x="212" y="159"/>
                    </a:lnTo>
                    <a:lnTo>
                      <a:pt x="237" y="115"/>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1" name="Freeform 44"/>
              <p:cNvSpPr>
                <a:spLocks/>
              </p:cNvSpPr>
              <p:nvPr/>
            </p:nvSpPr>
            <p:spPr bwMode="auto">
              <a:xfrm>
                <a:off x="3749" y="910"/>
                <a:ext cx="166" cy="216"/>
              </a:xfrm>
              <a:custGeom>
                <a:avLst/>
                <a:gdLst>
                  <a:gd name="T0" fmla="*/ 0 w 497"/>
                  <a:gd name="T1" fmla="*/ 0 h 647"/>
                  <a:gd name="T2" fmla="*/ 0 w 497"/>
                  <a:gd name="T3" fmla="*/ 0 h 647"/>
                  <a:gd name="T4" fmla="*/ 0 w 497"/>
                  <a:gd name="T5" fmla="*/ 0 h 647"/>
                  <a:gd name="T6" fmla="*/ 0 w 497"/>
                  <a:gd name="T7" fmla="*/ 0 h 647"/>
                  <a:gd name="T8" fmla="*/ 0 w 497"/>
                  <a:gd name="T9" fmla="*/ 0 h 647"/>
                  <a:gd name="T10" fmla="*/ 0 w 497"/>
                  <a:gd name="T11" fmla="*/ 0 h 647"/>
                  <a:gd name="T12" fmla="*/ 0 w 497"/>
                  <a:gd name="T13" fmla="*/ 0 h 647"/>
                  <a:gd name="T14" fmla="*/ 0 w 497"/>
                  <a:gd name="T15" fmla="*/ 0 h 647"/>
                  <a:gd name="T16" fmla="*/ 0 w 497"/>
                  <a:gd name="T17" fmla="*/ 0 h 647"/>
                  <a:gd name="T18" fmla="*/ 0 w 497"/>
                  <a:gd name="T19" fmla="*/ 0 h 647"/>
                  <a:gd name="T20" fmla="*/ 0 w 497"/>
                  <a:gd name="T21" fmla="*/ 0 h 647"/>
                  <a:gd name="T22" fmla="*/ 0 w 497"/>
                  <a:gd name="T23" fmla="*/ 0 h 647"/>
                  <a:gd name="T24" fmla="*/ 0 w 497"/>
                  <a:gd name="T25" fmla="*/ 0 h 647"/>
                  <a:gd name="T26" fmla="*/ 0 w 497"/>
                  <a:gd name="T27" fmla="*/ 0 h 647"/>
                  <a:gd name="T28" fmla="*/ 0 w 497"/>
                  <a:gd name="T29" fmla="*/ 0 h 647"/>
                  <a:gd name="T30" fmla="*/ 0 w 497"/>
                  <a:gd name="T31" fmla="*/ 0 h 647"/>
                  <a:gd name="T32" fmla="*/ 0 w 497"/>
                  <a:gd name="T33" fmla="*/ 0 h 647"/>
                  <a:gd name="T34" fmla="*/ 0 w 497"/>
                  <a:gd name="T35" fmla="*/ 0 h 647"/>
                  <a:gd name="T36" fmla="*/ 0 w 497"/>
                  <a:gd name="T37" fmla="*/ 0 h 647"/>
                  <a:gd name="T38" fmla="*/ 0 w 497"/>
                  <a:gd name="T39" fmla="*/ 0 h 647"/>
                  <a:gd name="T40" fmla="*/ 0 w 497"/>
                  <a:gd name="T41" fmla="*/ 0 h 647"/>
                  <a:gd name="T42" fmla="*/ 0 w 497"/>
                  <a:gd name="T43" fmla="*/ 0 h 647"/>
                  <a:gd name="T44" fmla="*/ 0 w 497"/>
                  <a:gd name="T45" fmla="*/ 0 h 6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97"/>
                  <a:gd name="T70" fmla="*/ 0 h 647"/>
                  <a:gd name="T71" fmla="*/ 497 w 497"/>
                  <a:gd name="T72" fmla="*/ 647 h 6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97" h="647">
                    <a:moveTo>
                      <a:pt x="181" y="540"/>
                    </a:moveTo>
                    <a:lnTo>
                      <a:pt x="219" y="621"/>
                    </a:lnTo>
                    <a:lnTo>
                      <a:pt x="306" y="647"/>
                    </a:lnTo>
                    <a:lnTo>
                      <a:pt x="381" y="638"/>
                    </a:lnTo>
                    <a:lnTo>
                      <a:pt x="443" y="586"/>
                    </a:lnTo>
                    <a:lnTo>
                      <a:pt x="492" y="478"/>
                    </a:lnTo>
                    <a:lnTo>
                      <a:pt x="497" y="352"/>
                    </a:lnTo>
                    <a:lnTo>
                      <a:pt x="480" y="241"/>
                    </a:lnTo>
                    <a:lnTo>
                      <a:pt x="410" y="118"/>
                    </a:lnTo>
                    <a:lnTo>
                      <a:pt x="359" y="61"/>
                    </a:lnTo>
                    <a:lnTo>
                      <a:pt x="306" y="25"/>
                    </a:lnTo>
                    <a:lnTo>
                      <a:pt x="256" y="0"/>
                    </a:lnTo>
                    <a:lnTo>
                      <a:pt x="169" y="9"/>
                    </a:lnTo>
                    <a:lnTo>
                      <a:pt x="123" y="83"/>
                    </a:lnTo>
                    <a:lnTo>
                      <a:pt x="99" y="160"/>
                    </a:lnTo>
                    <a:lnTo>
                      <a:pt x="99" y="283"/>
                    </a:lnTo>
                    <a:lnTo>
                      <a:pt x="120" y="401"/>
                    </a:lnTo>
                    <a:lnTo>
                      <a:pt x="144" y="466"/>
                    </a:lnTo>
                    <a:lnTo>
                      <a:pt x="7" y="564"/>
                    </a:lnTo>
                    <a:lnTo>
                      <a:pt x="0" y="601"/>
                    </a:lnTo>
                    <a:lnTo>
                      <a:pt x="20" y="621"/>
                    </a:lnTo>
                    <a:lnTo>
                      <a:pt x="169" y="512"/>
                    </a:lnTo>
                    <a:lnTo>
                      <a:pt x="181" y="540"/>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2" name="Freeform 45"/>
              <p:cNvSpPr>
                <a:spLocks/>
              </p:cNvSpPr>
              <p:nvPr/>
            </p:nvSpPr>
            <p:spPr bwMode="auto">
              <a:xfrm>
                <a:off x="3809" y="864"/>
                <a:ext cx="330" cy="361"/>
              </a:xfrm>
              <a:custGeom>
                <a:avLst/>
                <a:gdLst>
                  <a:gd name="T0" fmla="*/ 0 w 990"/>
                  <a:gd name="T1" fmla="*/ 0 h 1082"/>
                  <a:gd name="T2" fmla="*/ 0 w 990"/>
                  <a:gd name="T3" fmla="*/ 0 h 1082"/>
                  <a:gd name="T4" fmla="*/ 0 w 990"/>
                  <a:gd name="T5" fmla="*/ 0 h 1082"/>
                  <a:gd name="T6" fmla="*/ 0 w 990"/>
                  <a:gd name="T7" fmla="*/ 0 h 1082"/>
                  <a:gd name="T8" fmla="*/ 0 w 990"/>
                  <a:gd name="T9" fmla="*/ 0 h 1082"/>
                  <a:gd name="T10" fmla="*/ 0 w 990"/>
                  <a:gd name="T11" fmla="*/ 0 h 1082"/>
                  <a:gd name="T12" fmla="*/ 0 w 990"/>
                  <a:gd name="T13" fmla="*/ 0 h 1082"/>
                  <a:gd name="T14" fmla="*/ 0 w 990"/>
                  <a:gd name="T15" fmla="*/ 0 h 1082"/>
                  <a:gd name="T16" fmla="*/ 0 w 990"/>
                  <a:gd name="T17" fmla="*/ 0 h 1082"/>
                  <a:gd name="T18" fmla="*/ 0 w 990"/>
                  <a:gd name="T19" fmla="*/ 0 h 1082"/>
                  <a:gd name="T20" fmla="*/ 0 w 990"/>
                  <a:gd name="T21" fmla="*/ 0 h 1082"/>
                  <a:gd name="T22" fmla="*/ 0 w 990"/>
                  <a:gd name="T23" fmla="*/ 0 h 1082"/>
                  <a:gd name="T24" fmla="*/ 0 w 990"/>
                  <a:gd name="T25" fmla="*/ 0 h 1082"/>
                  <a:gd name="T26" fmla="*/ 0 w 990"/>
                  <a:gd name="T27" fmla="*/ 0 h 1082"/>
                  <a:gd name="T28" fmla="*/ 0 w 990"/>
                  <a:gd name="T29" fmla="*/ 0 h 1082"/>
                  <a:gd name="T30" fmla="*/ 0 w 990"/>
                  <a:gd name="T31" fmla="*/ 0 h 1082"/>
                  <a:gd name="T32" fmla="*/ 0 w 990"/>
                  <a:gd name="T33" fmla="*/ 0 h 1082"/>
                  <a:gd name="T34" fmla="*/ 0 w 990"/>
                  <a:gd name="T35" fmla="*/ 0 h 1082"/>
                  <a:gd name="T36" fmla="*/ 0 w 990"/>
                  <a:gd name="T37" fmla="*/ 0 h 1082"/>
                  <a:gd name="T38" fmla="*/ 0 w 990"/>
                  <a:gd name="T39" fmla="*/ 0 h 1082"/>
                  <a:gd name="T40" fmla="*/ 0 w 990"/>
                  <a:gd name="T41" fmla="*/ 0 h 1082"/>
                  <a:gd name="T42" fmla="*/ 0 w 990"/>
                  <a:gd name="T43" fmla="*/ 0 h 1082"/>
                  <a:gd name="T44" fmla="*/ 0 w 990"/>
                  <a:gd name="T45" fmla="*/ 0 h 1082"/>
                  <a:gd name="T46" fmla="*/ 0 w 990"/>
                  <a:gd name="T47" fmla="*/ 0 h 1082"/>
                  <a:gd name="T48" fmla="*/ 0 w 990"/>
                  <a:gd name="T49" fmla="*/ 0 h 1082"/>
                  <a:gd name="T50" fmla="*/ 0 w 990"/>
                  <a:gd name="T51" fmla="*/ 0 h 1082"/>
                  <a:gd name="T52" fmla="*/ 0 w 990"/>
                  <a:gd name="T53" fmla="*/ 0 h 1082"/>
                  <a:gd name="T54" fmla="*/ 0 w 990"/>
                  <a:gd name="T55" fmla="*/ 0 h 1082"/>
                  <a:gd name="T56" fmla="*/ 0 w 990"/>
                  <a:gd name="T57" fmla="*/ 0 h 1082"/>
                  <a:gd name="T58" fmla="*/ 0 w 990"/>
                  <a:gd name="T59" fmla="*/ 0 h 1082"/>
                  <a:gd name="T60" fmla="*/ 0 w 990"/>
                  <a:gd name="T61" fmla="*/ 0 h 1082"/>
                  <a:gd name="T62" fmla="*/ 0 w 990"/>
                  <a:gd name="T63" fmla="*/ 0 h 1082"/>
                  <a:gd name="T64" fmla="*/ 0 w 990"/>
                  <a:gd name="T65" fmla="*/ 0 h 1082"/>
                  <a:gd name="T66" fmla="*/ 0 w 990"/>
                  <a:gd name="T67" fmla="*/ 0 h 1082"/>
                  <a:gd name="T68" fmla="*/ 0 w 990"/>
                  <a:gd name="T69" fmla="*/ 0 h 1082"/>
                  <a:gd name="T70" fmla="*/ 0 w 990"/>
                  <a:gd name="T71" fmla="*/ 0 h 1082"/>
                  <a:gd name="T72" fmla="*/ 0 w 990"/>
                  <a:gd name="T73" fmla="*/ 0 h 1082"/>
                  <a:gd name="T74" fmla="*/ 0 w 990"/>
                  <a:gd name="T75" fmla="*/ 0 h 1082"/>
                  <a:gd name="T76" fmla="*/ 0 w 990"/>
                  <a:gd name="T77" fmla="*/ 0 h 1082"/>
                  <a:gd name="T78" fmla="*/ 0 w 990"/>
                  <a:gd name="T79" fmla="*/ 0 h 1082"/>
                  <a:gd name="T80" fmla="*/ 0 w 990"/>
                  <a:gd name="T81" fmla="*/ 0 h 1082"/>
                  <a:gd name="T82" fmla="*/ 0 w 990"/>
                  <a:gd name="T83" fmla="*/ 0 h 1082"/>
                  <a:gd name="T84" fmla="*/ 0 w 990"/>
                  <a:gd name="T85" fmla="*/ 0 h 1082"/>
                  <a:gd name="T86" fmla="*/ 0 w 990"/>
                  <a:gd name="T87" fmla="*/ 0 h 1082"/>
                  <a:gd name="T88" fmla="*/ 0 w 990"/>
                  <a:gd name="T89" fmla="*/ 0 h 1082"/>
                  <a:gd name="T90" fmla="*/ 0 w 990"/>
                  <a:gd name="T91" fmla="*/ 0 h 1082"/>
                  <a:gd name="T92" fmla="*/ 0 w 990"/>
                  <a:gd name="T93" fmla="*/ 0 h 10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90"/>
                  <a:gd name="T142" fmla="*/ 0 h 1082"/>
                  <a:gd name="T143" fmla="*/ 990 w 990"/>
                  <a:gd name="T144" fmla="*/ 1082 h 108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90" h="1082">
                    <a:moveTo>
                      <a:pt x="659" y="748"/>
                    </a:moveTo>
                    <a:lnTo>
                      <a:pt x="609" y="797"/>
                    </a:lnTo>
                    <a:lnTo>
                      <a:pt x="505" y="857"/>
                    </a:lnTo>
                    <a:lnTo>
                      <a:pt x="411" y="894"/>
                    </a:lnTo>
                    <a:lnTo>
                      <a:pt x="344" y="931"/>
                    </a:lnTo>
                    <a:lnTo>
                      <a:pt x="281" y="980"/>
                    </a:lnTo>
                    <a:lnTo>
                      <a:pt x="274" y="1066"/>
                    </a:lnTo>
                    <a:lnTo>
                      <a:pt x="335" y="1082"/>
                    </a:lnTo>
                    <a:lnTo>
                      <a:pt x="493" y="992"/>
                    </a:lnTo>
                    <a:lnTo>
                      <a:pt x="609" y="886"/>
                    </a:lnTo>
                    <a:lnTo>
                      <a:pt x="746" y="751"/>
                    </a:lnTo>
                    <a:lnTo>
                      <a:pt x="857" y="665"/>
                    </a:lnTo>
                    <a:lnTo>
                      <a:pt x="953" y="600"/>
                    </a:lnTo>
                    <a:lnTo>
                      <a:pt x="990" y="568"/>
                    </a:lnTo>
                    <a:lnTo>
                      <a:pt x="977" y="527"/>
                    </a:lnTo>
                    <a:lnTo>
                      <a:pt x="932" y="470"/>
                    </a:lnTo>
                    <a:lnTo>
                      <a:pt x="766" y="381"/>
                    </a:lnTo>
                    <a:lnTo>
                      <a:pt x="609" y="298"/>
                    </a:lnTo>
                    <a:lnTo>
                      <a:pt x="418" y="212"/>
                    </a:lnTo>
                    <a:lnTo>
                      <a:pt x="348" y="164"/>
                    </a:lnTo>
                    <a:lnTo>
                      <a:pt x="274" y="98"/>
                    </a:lnTo>
                    <a:lnTo>
                      <a:pt x="199" y="25"/>
                    </a:lnTo>
                    <a:lnTo>
                      <a:pt x="132" y="0"/>
                    </a:lnTo>
                    <a:lnTo>
                      <a:pt x="0" y="91"/>
                    </a:lnTo>
                    <a:lnTo>
                      <a:pt x="9" y="175"/>
                    </a:lnTo>
                    <a:lnTo>
                      <a:pt x="33" y="209"/>
                    </a:lnTo>
                    <a:lnTo>
                      <a:pt x="99" y="196"/>
                    </a:lnTo>
                    <a:lnTo>
                      <a:pt x="87" y="160"/>
                    </a:lnTo>
                    <a:lnTo>
                      <a:pt x="62" y="147"/>
                    </a:lnTo>
                    <a:lnTo>
                      <a:pt x="50" y="103"/>
                    </a:lnTo>
                    <a:lnTo>
                      <a:pt x="124" y="54"/>
                    </a:lnTo>
                    <a:lnTo>
                      <a:pt x="187" y="103"/>
                    </a:lnTo>
                    <a:lnTo>
                      <a:pt x="187" y="147"/>
                    </a:lnTo>
                    <a:lnTo>
                      <a:pt x="161" y="200"/>
                    </a:lnTo>
                    <a:lnTo>
                      <a:pt x="182" y="237"/>
                    </a:lnTo>
                    <a:lnTo>
                      <a:pt x="306" y="270"/>
                    </a:lnTo>
                    <a:lnTo>
                      <a:pt x="356" y="224"/>
                    </a:lnTo>
                    <a:lnTo>
                      <a:pt x="522" y="323"/>
                    </a:lnTo>
                    <a:lnTo>
                      <a:pt x="659" y="384"/>
                    </a:lnTo>
                    <a:lnTo>
                      <a:pt x="734" y="421"/>
                    </a:lnTo>
                    <a:lnTo>
                      <a:pt x="807" y="458"/>
                    </a:lnTo>
                    <a:lnTo>
                      <a:pt x="866" y="507"/>
                    </a:lnTo>
                    <a:lnTo>
                      <a:pt x="903" y="556"/>
                    </a:lnTo>
                    <a:lnTo>
                      <a:pt x="869" y="592"/>
                    </a:lnTo>
                    <a:lnTo>
                      <a:pt x="791" y="642"/>
                    </a:lnTo>
                    <a:lnTo>
                      <a:pt x="708" y="698"/>
                    </a:lnTo>
                    <a:lnTo>
                      <a:pt x="659" y="748"/>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7656" name="Text Box 10"/>
            <p:cNvSpPr txBox="1">
              <a:spLocks noChangeArrowheads="1"/>
            </p:cNvSpPr>
            <p:nvPr/>
          </p:nvSpPr>
          <p:spPr bwMode="auto">
            <a:xfrm>
              <a:off x="4921" y="210"/>
              <a:ext cx="9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latin typeface="微软雅黑" panose="020B0503020204020204" pitchFamily="34" charset="-122"/>
                  <a:ea typeface="微软雅黑" panose="020B0503020204020204" pitchFamily="34" charset="-122"/>
                </a:rPr>
                <a:t>分布？</a:t>
              </a:r>
            </a:p>
          </p:txBody>
        </p:sp>
      </p:grpSp>
      <p:sp>
        <p:nvSpPr>
          <p:cNvPr id="97318" name="Rectangle 38"/>
          <p:cNvSpPr>
            <a:spLocks noChangeArrowheads="1"/>
          </p:cNvSpPr>
          <p:nvPr/>
        </p:nvSpPr>
        <p:spPr bwMode="auto">
          <a:xfrm>
            <a:off x="778798" y="555816"/>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dirty="0">
                <a:solidFill>
                  <a:srgbClr val="6600CC"/>
                </a:solidFill>
                <a:latin typeface="微软雅黑" panose="020B0503020204020204" pitchFamily="34" charset="-122"/>
                <a:ea typeface="微软雅黑" panose="020B0503020204020204" pitchFamily="34" charset="-122"/>
              </a:rPr>
              <a:t>一、气体分子速率分布规律</a:t>
            </a:r>
          </a:p>
        </p:txBody>
      </p:sp>
      <p:graphicFrame>
        <p:nvGraphicFramePr>
          <p:cNvPr id="3" name="表格 2"/>
          <p:cNvGraphicFramePr>
            <a:graphicFrameLocks noGrp="1"/>
          </p:cNvGraphicFramePr>
          <p:nvPr>
            <p:extLst/>
          </p:nvPr>
        </p:nvGraphicFramePr>
        <p:xfrm>
          <a:off x="1146748" y="2287238"/>
          <a:ext cx="8251174" cy="1371600"/>
        </p:xfrm>
        <a:graphic>
          <a:graphicData uri="http://schemas.openxmlformats.org/drawingml/2006/table">
            <a:tbl>
              <a:tblPr firstRow="1" bandRow="1">
                <a:tableStyleId>{5C22544A-7EE6-4342-B048-85BDC9FD1C3A}</a:tableStyleId>
              </a:tblPr>
              <a:tblGrid>
                <a:gridCol w="3304598">
                  <a:extLst>
                    <a:ext uri="{9D8B030D-6E8A-4147-A177-3AD203B41FA5}">
                      <a16:colId xmlns:a16="http://schemas.microsoft.com/office/drawing/2014/main" xmlns="" val="1224361925"/>
                    </a:ext>
                  </a:extLst>
                </a:gridCol>
                <a:gridCol w="1236644">
                  <a:extLst>
                    <a:ext uri="{9D8B030D-6E8A-4147-A177-3AD203B41FA5}">
                      <a16:colId xmlns:a16="http://schemas.microsoft.com/office/drawing/2014/main" xmlns="" val="3840931574"/>
                    </a:ext>
                  </a:extLst>
                </a:gridCol>
                <a:gridCol w="1236644">
                  <a:extLst>
                    <a:ext uri="{9D8B030D-6E8A-4147-A177-3AD203B41FA5}">
                      <a16:colId xmlns:a16="http://schemas.microsoft.com/office/drawing/2014/main" xmlns="" val="1714934157"/>
                    </a:ext>
                  </a:extLst>
                </a:gridCol>
                <a:gridCol w="1236644">
                  <a:extLst>
                    <a:ext uri="{9D8B030D-6E8A-4147-A177-3AD203B41FA5}">
                      <a16:colId xmlns:a16="http://schemas.microsoft.com/office/drawing/2014/main" xmlns="" val="1286586465"/>
                    </a:ext>
                  </a:extLst>
                </a:gridCol>
                <a:gridCol w="1236644">
                  <a:extLst>
                    <a:ext uri="{9D8B030D-6E8A-4147-A177-3AD203B41FA5}">
                      <a16:colId xmlns:a16="http://schemas.microsoft.com/office/drawing/2014/main" xmlns="" val="1291358717"/>
                    </a:ext>
                  </a:extLst>
                </a:gridCol>
              </a:tblGrid>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年龄</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15 ~16</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17 ~ 18</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19 ~20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21~22</a:t>
                      </a:r>
                    </a:p>
                  </a:txBody>
                  <a:tcPr/>
                </a:tc>
                <a:extLst>
                  <a:ext uri="{0D108BD9-81ED-4DB2-BD59-A6C34878D82A}">
                    <a16:rowId xmlns:a16="http://schemas.microsoft.com/office/drawing/2014/main" xmlns="" val="3359026483"/>
                  </a:ext>
                </a:extLst>
              </a:tr>
              <a:tr h="457200">
                <a:tc>
                  <a:txBody>
                    <a:bodyPr/>
                    <a:lstStyle/>
                    <a:p>
                      <a:pPr algn="ctr" eaLnBrk="1" hangingPunct="1">
                        <a:spcBef>
                          <a:spcPct val="20000"/>
                        </a:spcBef>
                        <a:buClr>
                          <a:schemeClr val="accent2"/>
                        </a:buClr>
                        <a:buSzPct val="80000"/>
                        <a:buFont typeface="Wingdings" pitchFamily="2" charset="2"/>
                        <a:buNone/>
                        <a:defRPr/>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人数按年龄的分布</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2000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3000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4000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1000</a:t>
                      </a:r>
                    </a:p>
                  </a:txBody>
                  <a:tcPr/>
                </a:tc>
                <a:extLst>
                  <a:ext uri="{0D108BD9-81ED-4DB2-BD59-A6C34878D82A}">
                    <a16:rowId xmlns:a16="http://schemas.microsoft.com/office/drawing/2014/main" xmlns="" val="322703479"/>
                  </a:ext>
                </a:extLst>
              </a:tr>
              <a:tr h="457200">
                <a:tc>
                  <a:txBody>
                    <a:bodyPr/>
                    <a:lstStyle/>
                    <a:p>
                      <a:pPr algn="ctr" eaLnBrk="1" hangingPunct="1">
                        <a:spcBef>
                          <a:spcPct val="20000"/>
                        </a:spcBef>
                        <a:buClr>
                          <a:schemeClr val="accent2"/>
                        </a:buClr>
                        <a:buSzPct val="80000"/>
                        <a:buFont typeface="Wingdings" pitchFamily="2" charset="2"/>
                        <a:buNone/>
                        <a:defRPr/>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人数比率按年龄的分布   </a:t>
                      </a:r>
                    </a:p>
                  </a:txBody>
                  <a:tcPr/>
                </a:tc>
                <a:tc>
                  <a:txBody>
                    <a:bodyPr/>
                    <a:lstStyle/>
                    <a:p>
                      <a:pPr algn="ct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20%</a:t>
                      </a:r>
                      <a:endParaRPr lang="zh-CN" altLang="en-US" sz="2400" b="0" dirty="0">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10%</a:t>
                      </a:r>
                    </a:p>
                  </a:txBody>
                  <a:tcPr/>
                </a:tc>
                <a:extLst>
                  <a:ext uri="{0D108BD9-81ED-4DB2-BD59-A6C34878D82A}">
                    <a16:rowId xmlns:a16="http://schemas.microsoft.com/office/drawing/2014/main" xmlns="" val="1403929071"/>
                  </a:ext>
                </a:extLst>
              </a:tr>
            </a:tbl>
          </a:graphicData>
        </a:graphic>
      </p:graphicFrame>
      <p:sp>
        <p:nvSpPr>
          <p:cNvPr id="74" name="Text Box 11"/>
          <p:cNvSpPr txBox="1">
            <a:spLocks noChangeArrowheads="1"/>
          </p:cNvSpPr>
          <p:nvPr/>
        </p:nvSpPr>
        <p:spPr bwMode="auto">
          <a:xfrm>
            <a:off x="3076029" y="1566013"/>
            <a:ext cx="4392613" cy="523220"/>
          </a:xfrm>
          <a:prstGeom prst="rect">
            <a:avLst/>
          </a:prstGeom>
          <a:noFill/>
          <a:ln w="9525">
            <a:noFill/>
            <a:miter lim="800000"/>
            <a:headEnd/>
            <a:tailEnd/>
          </a:ln>
        </p:spPr>
        <p:txBody>
          <a:bodyPr>
            <a:spAutoFit/>
          </a:bodyPr>
          <a:lstStyle/>
          <a:p>
            <a:pPr algn="ctr" eaLnBrk="1" hangingPunct="1">
              <a:spcBef>
                <a:spcPct val="50000"/>
              </a:spcBef>
              <a:defRPr/>
            </a:pPr>
            <a:r>
              <a:rPr lang="zh-CN" altLang="en-US" sz="2800" dirty="0">
                <a:solidFill>
                  <a:srgbClr val="0000FF"/>
                </a:solidFill>
                <a:latin typeface="微软雅黑" panose="020B0503020204020204" pitchFamily="34" charset="-122"/>
                <a:ea typeface="微软雅黑" panose="020B0503020204020204" pitchFamily="34" charset="-122"/>
              </a:rPr>
              <a:t>学生人数按年龄的分布</a:t>
            </a:r>
          </a:p>
        </p:txBody>
      </p:sp>
      <p:sp>
        <p:nvSpPr>
          <p:cNvPr id="75" name="Text Box 78"/>
          <p:cNvSpPr txBox="1">
            <a:spLocks noChangeArrowheads="1"/>
          </p:cNvSpPr>
          <p:nvPr/>
        </p:nvSpPr>
        <p:spPr bwMode="auto">
          <a:xfrm>
            <a:off x="2885526" y="3856843"/>
            <a:ext cx="4773619" cy="523220"/>
          </a:xfrm>
          <a:prstGeom prst="rect">
            <a:avLst/>
          </a:prstGeom>
          <a:noFill/>
          <a:ln w="9525">
            <a:noFill/>
            <a:miter lim="800000"/>
            <a:headEnd/>
            <a:tailEnd/>
          </a:ln>
        </p:spPr>
        <p:txBody>
          <a:bodyPr wrap="square">
            <a:spAutoFit/>
          </a:bodyPr>
          <a:lstStyle>
            <a:defPPr>
              <a:defRPr lang="zh-CN"/>
            </a:defPPr>
            <a:lvl1pPr algn="just" eaLnBrk="1" hangingPunct="1">
              <a:spcBef>
                <a:spcPct val="50000"/>
              </a:spcBef>
              <a:defRPr sz="2800">
                <a:solidFill>
                  <a:srgbClr val="0000FF"/>
                </a:solidFill>
                <a:latin typeface="微软雅黑" panose="020B0503020204020204" pitchFamily="34" charset="-122"/>
                <a:ea typeface="微软雅黑" panose="020B0503020204020204" pitchFamily="34" charset="-122"/>
              </a:defRPr>
            </a:lvl1pPr>
          </a:lstStyle>
          <a:p>
            <a:pPr algn="ctr"/>
            <a:r>
              <a:rPr lang="zh-CN" altLang="en-US" dirty="0"/>
              <a:t>气体分子按速率的分布</a:t>
            </a:r>
          </a:p>
        </p:txBody>
      </p:sp>
      <p:graphicFrame>
        <p:nvGraphicFramePr>
          <p:cNvPr id="76" name="表格 75"/>
          <p:cNvGraphicFramePr>
            <a:graphicFrameLocks noGrp="1"/>
          </p:cNvGraphicFramePr>
          <p:nvPr>
            <p:extLst/>
          </p:nvPr>
        </p:nvGraphicFramePr>
        <p:xfrm>
          <a:off x="629502" y="4578067"/>
          <a:ext cx="9285667" cy="1371600"/>
        </p:xfrm>
        <a:graphic>
          <a:graphicData uri="http://schemas.openxmlformats.org/drawingml/2006/table">
            <a:tbl>
              <a:tblPr firstRow="1" bandRow="1">
                <a:tableStyleId>{5C22544A-7EE6-4342-B048-85BDC9FD1C3A}</a:tableStyleId>
              </a:tblPr>
              <a:tblGrid>
                <a:gridCol w="3657599">
                  <a:extLst>
                    <a:ext uri="{9D8B030D-6E8A-4147-A177-3AD203B41FA5}">
                      <a16:colId xmlns:a16="http://schemas.microsoft.com/office/drawing/2014/main" xmlns="" val="1224361925"/>
                    </a:ext>
                  </a:extLst>
                </a:gridCol>
                <a:gridCol w="1223493">
                  <a:extLst>
                    <a:ext uri="{9D8B030D-6E8A-4147-A177-3AD203B41FA5}">
                      <a16:colId xmlns:a16="http://schemas.microsoft.com/office/drawing/2014/main" xmlns="" val="3840931574"/>
                    </a:ext>
                  </a:extLst>
                </a:gridCol>
                <a:gridCol w="1287888">
                  <a:extLst>
                    <a:ext uri="{9D8B030D-6E8A-4147-A177-3AD203B41FA5}">
                      <a16:colId xmlns:a16="http://schemas.microsoft.com/office/drawing/2014/main" xmlns="" val="1714934157"/>
                    </a:ext>
                  </a:extLst>
                </a:gridCol>
                <a:gridCol w="721217">
                  <a:extLst>
                    <a:ext uri="{9D8B030D-6E8A-4147-A177-3AD203B41FA5}">
                      <a16:colId xmlns:a16="http://schemas.microsoft.com/office/drawing/2014/main" xmlns="" val="1286586465"/>
                    </a:ext>
                  </a:extLst>
                </a:gridCol>
                <a:gridCol w="1635617">
                  <a:extLst>
                    <a:ext uri="{9D8B030D-6E8A-4147-A177-3AD203B41FA5}">
                      <a16:colId xmlns:a16="http://schemas.microsoft.com/office/drawing/2014/main" xmlns="" val="1291358717"/>
                    </a:ext>
                  </a:extLst>
                </a:gridCol>
                <a:gridCol w="759853">
                  <a:extLst>
                    <a:ext uri="{9D8B030D-6E8A-4147-A177-3AD203B41FA5}">
                      <a16:colId xmlns:a16="http://schemas.microsoft.com/office/drawing/2014/main" xmlns="" val="2603602486"/>
                    </a:ext>
                  </a:extLst>
                </a:gridCol>
              </a:tblGrid>
              <a:tr h="45720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 </a:t>
                      </a: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l-GR"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txBody>
                  <a:tcPr/>
                </a:tc>
                <a:extLst>
                  <a:ext uri="{0D108BD9-81ED-4DB2-BD59-A6C34878D82A}">
                    <a16:rowId xmlns:a16="http://schemas.microsoft.com/office/drawing/2014/main" xmlns="" val="3359026483"/>
                  </a:ext>
                </a:extLst>
              </a:tr>
              <a:tr h="457200">
                <a:tc>
                  <a:txBody>
                    <a:bodyPr/>
                    <a:lstStyle/>
                    <a:p>
                      <a:pPr algn="ctr" eaLnBrk="1" hangingPunct="1">
                        <a:spcBef>
                          <a:spcPct val="20000"/>
                        </a:spcBef>
                        <a:buClr>
                          <a:schemeClr val="accent2"/>
                        </a:buClr>
                        <a:buSzPct val="80000"/>
                        <a:buFont typeface="Wingdings" pitchFamily="2" charset="2"/>
                        <a:buNone/>
                        <a:defRPr/>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分子数按速率的分布</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l-GR"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l-GR" altLang="zh-CN" sz="2400" b="0" i="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p>
                  </a:txBody>
                  <a:tcPr/>
                </a:tc>
                <a:tc>
                  <a:txBody>
                    <a:bodyPr/>
                    <a:lstStyle/>
                    <a:p>
                      <a:pPr algn="ctr" eaLnBrk="1" hangingPunct="1">
                        <a:spcBef>
                          <a:spcPct val="20000"/>
                        </a:spcBef>
                        <a:buClr>
                          <a:schemeClr val="accent2"/>
                        </a:buClr>
                        <a:buSzPct val="80000"/>
                        <a:buFont typeface="Wingdings" pitchFamily="2" charset="2"/>
                        <a:buNone/>
                        <a:defRPr/>
                      </a:pPr>
                      <a:r>
                        <a:rPr lang="el-GR"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endPar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l-GR"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a:t>
                      </a:r>
                      <a:endPar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txBody>
                  <a:tcPr/>
                </a:tc>
                <a:extLst>
                  <a:ext uri="{0D108BD9-81ED-4DB2-BD59-A6C34878D82A}">
                    <a16:rowId xmlns:a16="http://schemas.microsoft.com/office/drawing/2014/main" xmlns="" val="322703479"/>
                  </a:ext>
                </a:extLst>
              </a:tr>
              <a:tr h="457200">
                <a:tc>
                  <a:txBody>
                    <a:bodyPr/>
                    <a:lstStyle/>
                    <a:p>
                      <a:pPr algn="ctr" eaLnBrk="1" hangingPunct="1">
                        <a:spcBef>
                          <a:spcPct val="20000"/>
                        </a:spcBef>
                        <a:buClr>
                          <a:schemeClr val="accent2"/>
                        </a:buClr>
                        <a:buSzPct val="80000"/>
                        <a:buFont typeface="Wingdings" pitchFamily="2" charset="2"/>
                        <a:buNone/>
                        <a:defRPr/>
                      </a:pPr>
                      <a:r>
                        <a:rPr lang="zh-CN" altLang="en-US"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分子数比率按速率的分布</a:t>
                      </a:r>
                    </a:p>
                  </a:txBody>
                  <a:tcPr/>
                </a:tc>
                <a:tc>
                  <a:txBody>
                    <a:bodyPr/>
                    <a:lstStyle/>
                    <a:p>
                      <a:pPr algn="ctr"/>
                      <a:r>
                        <a:rPr lang="el-GR"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p>
                  </a:txBody>
                  <a:tcPr/>
                </a:tc>
                <a:tc>
                  <a:txBody>
                    <a:bodyPr/>
                    <a:lstStyle/>
                    <a:p>
                      <a:pPr algn="ctr" eaLnBrk="1" hangingPunct="1">
                        <a:spcBef>
                          <a:spcPct val="20000"/>
                        </a:spcBef>
                        <a:buClr>
                          <a:schemeClr val="accent2"/>
                        </a:buClr>
                        <a:buSzPct val="80000"/>
                        <a:buFont typeface="Wingdings" pitchFamily="2" charset="2"/>
                        <a:buNone/>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l-GR"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txBody>
                  <a:tcPr/>
                </a:tc>
                <a:tc>
                  <a:txBody>
                    <a:bodyPr/>
                    <a:lstStyle/>
                    <a:p>
                      <a:pPr algn="ctr" eaLnBrk="1" hangingPunct="1">
                        <a:spcBef>
                          <a:spcPct val="20000"/>
                        </a:spcBef>
                        <a:buClr>
                          <a:schemeClr val="accent2"/>
                        </a:buClr>
                        <a:buSzPct val="80000"/>
                        <a:buFont typeface="Wingdings" pitchFamily="2" charset="2"/>
                        <a:buNone/>
                        <a:defRPr/>
                      </a:pPr>
                      <a:r>
                        <a:rPr lang="el-GR"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Δ</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0" baseline="-25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b="0" i="1"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4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txBody>
                  <a:tcPr/>
                </a:tc>
                <a:extLst>
                  <a:ext uri="{0D108BD9-81ED-4DB2-BD59-A6C34878D82A}">
                    <a16:rowId xmlns:a16="http://schemas.microsoft.com/office/drawing/2014/main" xmlns="" val="1403929071"/>
                  </a:ext>
                </a:extLst>
              </a:tr>
            </a:tbl>
          </a:graphicData>
        </a:graphic>
      </p:graphicFrame>
    </p:spTree>
    <p:extLst>
      <p:ext uri="{BB962C8B-B14F-4D97-AF65-F5344CB8AC3E}">
        <p14:creationId xmlns:p14="http://schemas.microsoft.com/office/powerpoint/2010/main" val="13608257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7318"/>
                                        </p:tgtEl>
                                        <p:attrNameLst>
                                          <p:attrName>style.visibility</p:attrName>
                                        </p:attrNameLst>
                                      </p:cBhvr>
                                      <p:to>
                                        <p:strVal val="visible"/>
                                      </p:to>
                                    </p:set>
                                    <p:animEffect transition="in" filter="blinds(horizontal)">
                                      <p:cBhvr>
                                        <p:cTn id="7" dur="500"/>
                                        <p:tgtEl>
                                          <p:spTgt spid="973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500"/>
                                        <p:tgtEl>
                                          <p:spTgt spid="7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5"/>
                                        </p:tgtEl>
                                        <p:attrNameLst>
                                          <p:attrName>style.visibility</p:attrName>
                                        </p:attrNameLst>
                                      </p:cBhvr>
                                      <p:to>
                                        <p:strVal val="visible"/>
                                      </p:to>
                                    </p:set>
                                    <p:animEffect transition="in" filter="wipe(left)">
                                      <p:cBhvr>
                                        <p:cTn id="27" dur="500"/>
                                        <p:tgtEl>
                                          <p:spTgt spid="7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6"/>
                                        </p:tgtEl>
                                        <p:attrNameLst>
                                          <p:attrName>style.visibility</p:attrName>
                                        </p:attrNameLst>
                                      </p:cBhvr>
                                      <p:to>
                                        <p:strVal val="visible"/>
                                      </p:to>
                                    </p:set>
                                    <p:animEffect transition="in" filter="wipe(left)">
                                      <p:cBhvr>
                                        <p:cTn id="3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318" grpId="0"/>
      <p:bldP spid="74" grpId="0"/>
      <p:bldP spid="7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83"/>
          <p:cNvSpPr>
            <a:spLocks noChangeArrowheads="1"/>
          </p:cNvSpPr>
          <p:nvPr/>
        </p:nvSpPr>
        <p:spPr bwMode="auto">
          <a:xfrm>
            <a:off x="684861" y="4939228"/>
            <a:ext cx="946369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由表中数据可见，低速和高速的分子所占的比例较少，而具中等速率的分子所占的比例较大，呈现出一定的统计规律性。</a:t>
            </a:r>
          </a:p>
        </p:txBody>
      </p:sp>
      <p:sp>
        <p:nvSpPr>
          <p:cNvPr id="23" name="Rectangle 7"/>
          <p:cNvSpPr>
            <a:spLocks noChangeArrowheads="1"/>
          </p:cNvSpPr>
          <p:nvPr/>
        </p:nvSpPr>
        <p:spPr bwMode="auto">
          <a:xfrm>
            <a:off x="3341644" y="1000322"/>
            <a:ext cx="4824413" cy="523220"/>
          </a:xfrm>
          <a:prstGeom prst="rect">
            <a:avLst/>
          </a:prstGeom>
          <a:noFill/>
          <a:ln w="9525">
            <a:noFill/>
            <a:miter lim="800000"/>
            <a:headEnd/>
            <a:tailEnd/>
          </a:ln>
        </p:spPr>
        <p:txBody>
          <a:bodyPr anchor="ctr">
            <a:spAutoFit/>
          </a:bodyPr>
          <a:lstStyle/>
          <a:p>
            <a:pPr eaLnBrk="1" hangingPunct="1">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273K</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时空气分子的速率分布</a:t>
            </a:r>
          </a:p>
        </p:txBody>
      </p:sp>
      <p:graphicFrame>
        <p:nvGraphicFramePr>
          <p:cNvPr id="4" name="表格 3"/>
          <p:cNvGraphicFramePr>
            <a:graphicFrameLocks noGrp="1"/>
          </p:cNvGraphicFramePr>
          <p:nvPr>
            <p:extLst/>
          </p:nvPr>
        </p:nvGraphicFramePr>
        <p:xfrm>
          <a:off x="1275009" y="1867774"/>
          <a:ext cx="8023538" cy="2590800"/>
        </p:xfrm>
        <a:graphic>
          <a:graphicData uri="http://schemas.openxmlformats.org/drawingml/2006/table">
            <a:tbl>
              <a:tblPr firstRow="1" bandRow="1">
                <a:tableStyleId>{5C22544A-7EE6-4342-B048-85BDC9FD1C3A}</a:tableStyleId>
              </a:tblPr>
              <a:tblGrid>
                <a:gridCol w="2768957">
                  <a:extLst>
                    <a:ext uri="{9D8B030D-6E8A-4147-A177-3AD203B41FA5}">
                      <a16:colId xmlns:a16="http://schemas.microsoft.com/office/drawing/2014/main" xmlns="" val="51216254"/>
                    </a:ext>
                  </a:extLst>
                </a:gridCol>
                <a:gridCol w="1326524">
                  <a:extLst>
                    <a:ext uri="{9D8B030D-6E8A-4147-A177-3AD203B41FA5}">
                      <a16:colId xmlns:a16="http://schemas.microsoft.com/office/drawing/2014/main" xmlns="" val="880997797"/>
                    </a:ext>
                  </a:extLst>
                </a:gridCol>
                <a:gridCol w="2859109">
                  <a:extLst>
                    <a:ext uri="{9D8B030D-6E8A-4147-A177-3AD203B41FA5}">
                      <a16:colId xmlns:a16="http://schemas.microsoft.com/office/drawing/2014/main" xmlns="" val="2480168834"/>
                    </a:ext>
                  </a:extLst>
                </a:gridCol>
                <a:gridCol w="1068948">
                  <a:extLst>
                    <a:ext uri="{9D8B030D-6E8A-4147-A177-3AD203B41FA5}">
                      <a16:colId xmlns:a16="http://schemas.microsoft.com/office/drawing/2014/main" xmlns="" val="3283337861"/>
                    </a:ext>
                  </a:extLst>
                </a:gridCol>
              </a:tblGrid>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速率区间</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/m·s</a:t>
                      </a:r>
                      <a:r>
                        <a:rPr lang="en-US" altLang="zh-CN" sz="2800" b="0" baseline="30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速率区间</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/m·s</a:t>
                      </a:r>
                      <a:r>
                        <a:rPr lang="en-US" altLang="zh-CN" sz="2800" b="0" baseline="300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txBody>
                  <a:tcPr/>
                </a:tc>
                <a:extLst>
                  <a:ext uri="{0D108BD9-81ED-4DB2-BD59-A6C34878D82A}">
                    <a16:rowId xmlns:a16="http://schemas.microsoft.com/office/drawing/2014/main" xmlns="" val="1232768189"/>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以下</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1.4</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400</a:t>
                      </a: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20.5</a:t>
                      </a:r>
                    </a:p>
                  </a:txBody>
                  <a:tcPr/>
                </a:tc>
                <a:extLst>
                  <a:ext uri="{0D108BD9-81ED-4DB2-BD59-A6C34878D82A}">
                    <a16:rowId xmlns:a16="http://schemas.microsoft.com/office/drawing/2014/main" xmlns="" val="2741872902"/>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100</a:t>
                      </a: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8.1</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500</a:t>
                      </a: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600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15.1</a:t>
                      </a:r>
                    </a:p>
                  </a:txBody>
                  <a:tcPr/>
                </a:tc>
                <a:extLst>
                  <a:ext uri="{0D108BD9-81ED-4DB2-BD59-A6C34878D82A}">
                    <a16:rowId xmlns:a16="http://schemas.microsoft.com/office/drawing/2014/main" xmlns="" val="4238078133"/>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200</a:t>
                      </a: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16.7</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600</a:t>
                      </a: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700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9.2</a:t>
                      </a:r>
                    </a:p>
                  </a:txBody>
                  <a:tcPr/>
                </a:tc>
                <a:extLst>
                  <a:ext uri="{0D108BD9-81ED-4DB2-BD59-A6C34878D82A}">
                    <a16:rowId xmlns:a16="http://schemas.microsoft.com/office/drawing/2014/main" xmlns="" val="4235308082"/>
                  </a:ext>
                </a:extLst>
              </a:tr>
              <a:tr h="51816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300</a:t>
                      </a: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400</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21.5</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700</a:t>
                      </a:r>
                      <a:r>
                        <a:rPr lang="zh-CN" altLang="en-US"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以上</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7.7</a:t>
                      </a:r>
                    </a:p>
                  </a:txBody>
                  <a:tcPr/>
                </a:tc>
                <a:extLst>
                  <a:ext uri="{0D108BD9-81ED-4DB2-BD59-A6C34878D82A}">
                    <a16:rowId xmlns:a16="http://schemas.microsoft.com/office/drawing/2014/main" xmlns="" val="3968907052"/>
                  </a:ext>
                </a:extLst>
              </a:tr>
            </a:tbl>
          </a:graphicData>
        </a:graphic>
      </p:graphicFrame>
    </p:spTree>
    <p:extLst>
      <p:ext uri="{BB962C8B-B14F-4D97-AF65-F5344CB8AC3E}">
        <p14:creationId xmlns:p14="http://schemas.microsoft.com/office/powerpoint/2010/main" val="724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9699"/>
                                        </p:tgtEl>
                                        <p:attrNameLst>
                                          <p:attrName>style.visibility</p:attrName>
                                        </p:attrNameLst>
                                      </p:cBhvr>
                                      <p:to>
                                        <p:strVal val="visible"/>
                                      </p:to>
                                    </p:set>
                                    <p:animEffect transition="in" filter="wipe(left)">
                                      <p:cBhvr>
                                        <p:cTn id="16" dur="5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p:bldP spid="2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5"/>
          <p:cNvSpPr>
            <a:spLocks noChangeArrowheads="1"/>
          </p:cNvSpPr>
          <p:nvPr/>
        </p:nvSpPr>
        <p:spPr bwMode="auto">
          <a:xfrm>
            <a:off x="2858184" y="4221261"/>
            <a:ext cx="152400" cy="7604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1" name="Rectangle 6"/>
          <p:cNvSpPr>
            <a:spLocks noChangeArrowheads="1"/>
          </p:cNvSpPr>
          <p:nvPr/>
        </p:nvSpPr>
        <p:spPr bwMode="auto">
          <a:xfrm>
            <a:off x="3162984" y="3967261"/>
            <a:ext cx="152400" cy="10144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2" name="Rectangle 7"/>
          <p:cNvSpPr>
            <a:spLocks noChangeArrowheads="1"/>
          </p:cNvSpPr>
          <p:nvPr/>
        </p:nvSpPr>
        <p:spPr bwMode="auto">
          <a:xfrm>
            <a:off x="3467784" y="3630711"/>
            <a:ext cx="152400" cy="13509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3" name="Rectangle 8"/>
          <p:cNvSpPr>
            <a:spLocks noChangeArrowheads="1"/>
          </p:cNvSpPr>
          <p:nvPr/>
        </p:nvSpPr>
        <p:spPr bwMode="auto">
          <a:xfrm>
            <a:off x="3772584" y="3376711"/>
            <a:ext cx="152400" cy="16049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4" name="Rectangle 9"/>
          <p:cNvSpPr>
            <a:spLocks noChangeArrowheads="1"/>
          </p:cNvSpPr>
          <p:nvPr/>
        </p:nvSpPr>
        <p:spPr bwMode="auto">
          <a:xfrm>
            <a:off x="4077384" y="3208436"/>
            <a:ext cx="152400" cy="1773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5" name="Rectangle 10"/>
          <p:cNvSpPr>
            <a:spLocks noChangeArrowheads="1"/>
          </p:cNvSpPr>
          <p:nvPr/>
        </p:nvSpPr>
        <p:spPr bwMode="auto">
          <a:xfrm>
            <a:off x="4382184" y="2954436"/>
            <a:ext cx="152400" cy="2027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Rectangle 11"/>
          <p:cNvSpPr>
            <a:spLocks noChangeArrowheads="1"/>
          </p:cNvSpPr>
          <p:nvPr/>
        </p:nvSpPr>
        <p:spPr bwMode="auto">
          <a:xfrm>
            <a:off x="4686984" y="2954436"/>
            <a:ext cx="152400" cy="2027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7" name="Rectangle 12"/>
          <p:cNvSpPr>
            <a:spLocks noChangeArrowheads="1"/>
          </p:cNvSpPr>
          <p:nvPr/>
        </p:nvSpPr>
        <p:spPr bwMode="auto">
          <a:xfrm>
            <a:off x="4991784" y="3208436"/>
            <a:ext cx="152400" cy="1773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8" name="Rectangle 13"/>
          <p:cNvSpPr>
            <a:spLocks noChangeArrowheads="1"/>
          </p:cNvSpPr>
          <p:nvPr/>
        </p:nvSpPr>
        <p:spPr bwMode="auto">
          <a:xfrm>
            <a:off x="5296584" y="3630711"/>
            <a:ext cx="152400" cy="135096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9" name="Rectangle 14"/>
          <p:cNvSpPr>
            <a:spLocks noChangeArrowheads="1"/>
          </p:cNvSpPr>
          <p:nvPr/>
        </p:nvSpPr>
        <p:spPr bwMode="auto">
          <a:xfrm>
            <a:off x="5601384" y="3798986"/>
            <a:ext cx="152400" cy="11826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Rectangle 15"/>
          <p:cNvSpPr>
            <a:spLocks noChangeArrowheads="1"/>
          </p:cNvSpPr>
          <p:nvPr/>
        </p:nvSpPr>
        <p:spPr bwMode="auto">
          <a:xfrm>
            <a:off x="5906184" y="4052986"/>
            <a:ext cx="152400" cy="92868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1" name="Rectangle 16"/>
          <p:cNvSpPr>
            <a:spLocks noChangeArrowheads="1"/>
          </p:cNvSpPr>
          <p:nvPr/>
        </p:nvSpPr>
        <p:spPr bwMode="auto">
          <a:xfrm>
            <a:off x="6210984" y="4475261"/>
            <a:ext cx="152400" cy="50641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9" name="Text Box 20"/>
          <p:cNvSpPr txBox="1">
            <a:spLocks noChangeArrowheads="1"/>
          </p:cNvSpPr>
          <p:nvPr/>
        </p:nvSpPr>
        <p:spPr bwMode="auto">
          <a:xfrm>
            <a:off x="2858184" y="5554761"/>
            <a:ext cx="3810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spcBef>
                <a:spcPct val="50000"/>
              </a:spcBef>
              <a:buClrTx/>
              <a:buSzTx/>
              <a:buFontTx/>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a:t>粒子速率分布实验曲线</a:t>
            </a:r>
          </a:p>
        </p:txBody>
      </p:sp>
      <p:sp>
        <p:nvSpPr>
          <p:cNvPr id="30" name="Text Box 21"/>
          <p:cNvSpPr txBox="1">
            <a:spLocks noChangeArrowheads="1"/>
          </p:cNvSpPr>
          <p:nvPr/>
        </p:nvSpPr>
        <p:spPr bwMode="auto">
          <a:xfrm>
            <a:off x="838884" y="782737"/>
            <a:ext cx="6172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spcBef>
                <a:spcPct val="50000"/>
              </a:spcBef>
              <a:buClrTx/>
              <a:buSzTx/>
              <a:buFontTx/>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粒子速率分布实验曲线如下所示</a:t>
            </a:r>
          </a:p>
        </p:txBody>
      </p:sp>
      <p:grpSp>
        <p:nvGrpSpPr>
          <p:cNvPr id="2" name="组合 1"/>
          <p:cNvGrpSpPr/>
          <p:nvPr/>
        </p:nvGrpSpPr>
        <p:grpSpPr>
          <a:xfrm>
            <a:off x="1950819" y="2039816"/>
            <a:ext cx="5164727" cy="3319321"/>
            <a:chOff x="1950819" y="2039816"/>
            <a:chExt cx="5164727" cy="3319321"/>
          </a:xfrm>
        </p:grpSpPr>
        <p:sp>
          <p:nvSpPr>
            <p:cNvPr id="23" name="Line 3"/>
            <p:cNvSpPr>
              <a:spLocks noChangeShapeType="1"/>
            </p:cNvSpPr>
            <p:nvPr/>
          </p:nvSpPr>
          <p:spPr bwMode="auto">
            <a:xfrm>
              <a:off x="2629584" y="4984682"/>
              <a:ext cx="4343400"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4"/>
            <p:cNvSpPr>
              <a:spLocks noChangeShapeType="1"/>
            </p:cNvSpPr>
            <p:nvPr/>
          </p:nvSpPr>
          <p:spPr bwMode="auto">
            <a:xfrm flipV="1">
              <a:off x="2643652" y="2039816"/>
              <a:ext cx="0" cy="295592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19"/>
            <p:cNvSpPr txBox="1">
              <a:spLocks noChangeArrowheads="1"/>
            </p:cNvSpPr>
            <p:nvPr/>
          </p:nvSpPr>
          <p:spPr bwMode="auto">
            <a:xfrm>
              <a:off x="1950819" y="2355154"/>
              <a:ext cx="623668" cy="224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ClrTx/>
                <a:buSzTx/>
                <a:buFontTx/>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相对粒子数</a:t>
              </a:r>
            </a:p>
          </p:txBody>
        </p:sp>
        <mc:AlternateContent xmlns:mc="http://schemas.openxmlformats.org/markup-compatibility/2006" xmlns:a14="http://schemas.microsoft.com/office/drawing/2010/main">
          <mc:Choice Requires="a14">
            <p:sp>
              <p:nvSpPr>
                <p:cNvPr id="32" name="矩形 31"/>
                <p:cNvSpPr/>
                <p:nvPr/>
              </p:nvSpPr>
              <p:spPr>
                <a:xfrm>
                  <a:off x="6595660" y="4442963"/>
                  <a:ext cx="5198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𝑉</m:t>
                        </m:r>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6595660" y="4442963"/>
                  <a:ext cx="519886"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2207156" y="483591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33" name="矩形 32"/>
                <p:cNvSpPr>
                  <a:spLocks noRot="1" noChangeAspect="1" noMove="1" noResize="1" noEditPoints="1" noAdjustHandles="1" noChangeArrowheads="1" noChangeShapeType="1" noTextEdit="1"/>
                </p:cNvSpPr>
                <p:nvPr/>
              </p:nvSpPr>
              <p:spPr>
                <a:xfrm>
                  <a:off x="2207156" y="4835917"/>
                  <a:ext cx="534890" cy="523220"/>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610199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wipe(left)">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par>
                          <p:cTn id="23" fill="hold">
                            <p:stCondLst>
                              <p:cond delay="500"/>
                            </p:stCondLst>
                            <p:childTnLst>
                              <p:par>
                                <p:cTn id="24" presetID="22" presetClass="entr" presetSubtype="4"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childTnLst>
                          </p:cTn>
                        </p:par>
                        <p:par>
                          <p:cTn id="27" fill="hold">
                            <p:stCondLst>
                              <p:cond delay="1000"/>
                            </p:stCondLst>
                            <p:childTnLst>
                              <p:par>
                                <p:cTn id="28" presetID="22" presetClass="entr" presetSubtype="4"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down)">
                                      <p:cBhvr>
                                        <p:cTn id="30" dur="500"/>
                                        <p:tgtEl>
                                          <p:spTgt spid="13"/>
                                        </p:tgtEl>
                                      </p:cBhvr>
                                    </p:animEffect>
                                  </p:childTnLst>
                                </p:cTn>
                              </p:par>
                            </p:childTnLst>
                          </p:cTn>
                        </p:par>
                        <p:par>
                          <p:cTn id="31" fill="hold">
                            <p:stCondLst>
                              <p:cond delay="1500"/>
                            </p:stCondLst>
                            <p:childTnLst>
                              <p:par>
                                <p:cTn id="32" presetID="22" presetClass="entr" presetSubtype="4"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childTnLst>
                          </p:cTn>
                        </p:par>
                        <p:par>
                          <p:cTn id="35" fill="hold">
                            <p:stCondLst>
                              <p:cond delay="2000"/>
                            </p:stCondLst>
                            <p:childTnLst>
                              <p:par>
                                <p:cTn id="36" presetID="22" presetClass="entr" presetSubtype="4" fill="hold" grpId="0" nodeType="after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down)">
                                      <p:cBhvr>
                                        <p:cTn id="38" dur="500"/>
                                        <p:tgtEl>
                                          <p:spTgt spid="15"/>
                                        </p:tgtEl>
                                      </p:cBhvr>
                                    </p:animEffect>
                                  </p:childTnLst>
                                </p:cTn>
                              </p:par>
                            </p:childTnLst>
                          </p:cTn>
                        </p:par>
                        <p:par>
                          <p:cTn id="39" fill="hold">
                            <p:stCondLst>
                              <p:cond delay="2500"/>
                            </p:stCondLst>
                            <p:childTnLst>
                              <p:par>
                                <p:cTn id="40" presetID="22" presetClass="entr" presetSubtype="4"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500"/>
                                        <p:tgtEl>
                                          <p:spTgt spid="16"/>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wipe(down)">
                                      <p:cBhvr>
                                        <p:cTn id="46" dur="500"/>
                                        <p:tgtEl>
                                          <p:spTgt spid="17"/>
                                        </p:tgtEl>
                                      </p:cBhvr>
                                    </p:animEffect>
                                  </p:childTnLst>
                                </p:cTn>
                              </p:par>
                            </p:childTnLst>
                          </p:cTn>
                        </p:par>
                        <p:par>
                          <p:cTn id="47" fill="hold">
                            <p:stCondLst>
                              <p:cond delay="3500"/>
                            </p:stCondLst>
                            <p:childTnLst>
                              <p:par>
                                <p:cTn id="48" presetID="22" presetClass="entr" presetSubtype="4"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down)">
                                      <p:cBhvr>
                                        <p:cTn id="50" dur="500"/>
                                        <p:tgtEl>
                                          <p:spTgt spid="18"/>
                                        </p:tgtEl>
                                      </p:cBhvr>
                                    </p:animEffect>
                                  </p:childTnLst>
                                </p:cTn>
                              </p:par>
                            </p:childTnLst>
                          </p:cTn>
                        </p:par>
                        <p:par>
                          <p:cTn id="51" fill="hold">
                            <p:stCondLst>
                              <p:cond delay="4000"/>
                            </p:stCondLst>
                            <p:childTnLst>
                              <p:par>
                                <p:cTn id="52" presetID="22" presetClass="entr" presetSubtype="4"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down)">
                                      <p:cBhvr>
                                        <p:cTn id="54" dur="500"/>
                                        <p:tgtEl>
                                          <p:spTgt spid="19"/>
                                        </p:tgtEl>
                                      </p:cBhvr>
                                    </p:animEffect>
                                  </p:childTnLst>
                                </p:cTn>
                              </p:par>
                            </p:childTnLst>
                          </p:cTn>
                        </p:par>
                        <p:par>
                          <p:cTn id="55" fill="hold">
                            <p:stCondLst>
                              <p:cond delay="4500"/>
                            </p:stCondLst>
                            <p:childTnLst>
                              <p:par>
                                <p:cTn id="56" presetID="22" presetClass="entr" presetSubtype="4" fill="hold" grpId="0" nodeType="after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down)">
                                      <p:cBhvr>
                                        <p:cTn id="58" dur="500"/>
                                        <p:tgtEl>
                                          <p:spTgt spid="20"/>
                                        </p:tgtEl>
                                      </p:cBhvr>
                                    </p:animEffect>
                                  </p:childTnLst>
                                </p:cTn>
                              </p:par>
                            </p:childTnLst>
                          </p:cTn>
                        </p:par>
                        <p:par>
                          <p:cTn id="59" fill="hold">
                            <p:stCondLst>
                              <p:cond delay="5000"/>
                            </p:stCondLst>
                            <p:childTnLst>
                              <p:par>
                                <p:cTn id="60" presetID="22" presetClass="entr" presetSubtype="4"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down)">
                                      <p:cBhvr>
                                        <p:cTn id="62" dur="500"/>
                                        <p:tgtEl>
                                          <p:spTgt spid="21"/>
                                        </p:tgtEl>
                                      </p:cBhvr>
                                    </p:animEffect>
                                  </p:childTnLst>
                                </p:cTn>
                              </p:par>
                            </p:childTnLst>
                          </p:cTn>
                        </p:par>
                        <p:par>
                          <p:cTn id="63" fill="hold">
                            <p:stCondLst>
                              <p:cond delay="5500"/>
                            </p:stCondLst>
                            <p:childTnLst>
                              <p:par>
                                <p:cTn id="64" presetID="17" presetClass="entr" presetSubtype="10" fill="hold" grpId="0" nodeType="afterEffect">
                                  <p:stCondLst>
                                    <p:cond delay="0"/>
                                  </p:stCondLst>
                                  <p:childTnLst>
                                    <p:set>
                                      <p:cBhvr>
                                        <p:cTn id="65" dur="1" fill="hold">
                                          <p:stCondLst>
                                            <p:cond delay="0"/>
                                          </p:stCondLst>
                                        </p:cTn>
                                        <p:tgtEl>
                                          <p:spTgt spid="29"/>
                                        </p:tgtEl>
                                        <p:attrNameLst>
                                          <p:attrName>style.visibility</p:attrName>
                                        </p:attrNameLst>
                                      </p:cBhvr>
                                      <p:to>
                                        <p:strVal val="visible"/>
                                      </p:to>
                                    </p:set>
                                    <p:anim calcmode="lin" valueType="num">
                                      <p:cBhvr>
                                        <p:cTn id="66" dur="500" fill="hold"/>
                                        <p:tgtEl>
                                          <p:spTgt spid="29"/>
                                        </p:tgtEl>
                                        <p:attrNameLst>
                                          <p:attrName>ppt_w</p:attrName>
                                        </p:attrNameLst>
                                      </p:cBhvr>
                                      <p:tavLst>
                                        <p:tav tm="0">
                                          <p:val>
                                            <p:fltVal val="0"/>
                                          </p:val>
                                        </p:tav>
                                        <p:tav tm="100000">
                                          <p:val>
                                            <p:strVal val="#ppt_w"/>
                                          </p:val>
                                        </p:tav>
                                      </p:tavLst>
                                    </p:anim>
                                    <p:anim calcmode="lin" valueType="num">
                                      <p:cBhvr>
                                        <p:cTn id="67" dur="500" fill="hold"/>
                                        <p:tgtEl>
                                          <p:spTgt spid="2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9" grpId="0" autoUpdateAnimBg="0"/>
      <p:bldP spid="30"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麦克斯韦"/>
          <p:cNvPicPr>
            <a:picLocks noChangeAspect="1" noChangeArrowheads="1"/>
          </p:cNvPicPr>
          <p:nvPr/>
        </p:nvPicPr>
        <p:blipFill>
          <a:blip r:embed="rId3">
            <a:lum bright="30000" contrast="24000"/>
            <a:extLst>
              <a:ext uri="{28A0092B-C50C-407E-A947-70E740481C1C}">
                <a14:useLocalDpi xmlns:a14="http://schemas.microsoft.com/office/drawing/2010/main" val="0"/>
              </a:ext>
            </a:extLst>
          </a:blip>
          <a:srcRect/>
          <a:stretch>
            <a:fillRect/>
          </a:stretch>
        </p:blipFill>
        <p:spPr bwMode="auto">
          <a:xfrm>
            <a:off x="1090792" y="1309844"/>
            <a:ext cx="8305800" cy="50927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31749" name="Rectangle 7"/>
          <p:cNvSpPr>
            <a:spLocks noChangeArrowheads="1"/>
          </p:cNvSpPr>
          <p:nvPr/>
        </p:nvSpPr>
        <p:spPr bwMode="auto">
          <a:xfrm>
            <a:off x="629943" y="538140"/>
            <a:ext cx="579899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ct val="50000"/>
              </a:spcBef>
            </a:pPr>
            <a:r>
              <a:rPr kumimoji="1" lang="zh-CN" altLang="en-US" sz="2800" dirty="0">
                <a:solidFill>
                  <a:srgbClr val="6600CC"/>
                </a:solidFill>
                <a:latin typeface="微软雅黑" panose="020B0503020204020204" pitchFamily="34" charset="-122"/>
                <a:ea typeface="微软雅黑" panose="020B0503020204020204" pitchFamily="34" charset="-122"/>
              </a:rPr>
              <a:t>二、</a:t>
            </a:r>
            <a:r>
              <a:rPr kumimoji="1" lang="en-US" altLang="zh-CN" sz="2800" dirty="0">
                <a:solidFill>
                  <a:srgbClr val="6600CC"/>
                </a:solidFill>
                <a:latin typeface="微软雅黑" panose="020B0503020204020204" pitchFamily="34" charset="-122"/>
                <a:ea typeface="微软雅黑" panose="020B0503020204020204" pitchFamily="34" charset="-122"/>
              </a:rPr>
              <a:t>Maxwell</a:t>
            </a:r>
            <a:r>
              <a:rPr kumimoji="1" lang="zh-CN" altLang="en-US" sz="2800" dirty="0">
                <a:solidFill>
                  <a:srgbClr val="6600CC"/>
                </a:solidFill>
                <a:latin typeface="微软雅黑" panose="020B0503020204020204" pitchFamily="34" charset="-122"/>
                <a:ea typeface="微软雅黑" panose="020B0503020204020204" pitchFamily="34" charset="-122"/>
              </a:rPr>
              <a:t>分子速率分布规律</a:t>
            </a:r>
          </a:p>
        </p:txBody>
      </p:sp>
    </p:spTree>
    <p:extLst>
      <p:ext uri="{BB962C8B-B14F-4D97-AF65-F5344CB8AC3E}">
        <p14:creationId xmlns:p14="http://schemas.microsoft.com/office/powerpoint/2010/main" val="9731779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9" name="Picture 13"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71" y="1409141"/>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0" name="Picture 14"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71" y="2748991"/>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1" name="Picture 15"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171" y="3636404"/>
            <a:ext cx="5524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Text Box 17"/>
          <p:cNvSpPr txBox="1">
            <a:spLocks noChangeArrowheads="1"/>
          </p:cNvSpPr>
          <p:nvPr/>
        </p:nvSpPr>
        <p:spPr bwMode="auto">
          <a:xfrm>
            <a:off x="3175358" y="601354"/>
            <a:ext cx="4495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速率分布函数 </a:t>
            </a:r>
          </a:p>
        </p:txBody>
      </p:sp>
      <mc:AlternateContent xmlns:mc="http://schemas.openxmlformats.org/markup-compatibility/2006" xmlns:a14="http://schemas.microsoft.com/office/drawing/2010/main">
        <mc:Choice Requires="a14">
          <p:sp>
            <p:nvSpPr>
              <p:cNvPr id="39955" name="Text Box 19"/>
              <p:cNvSpPr txBox="1">
                <a:spLocks noChangeArrowheads="1"/>
              </p:cNvSpPr>
              <p:nvPr/>
            </p:nvSpPr>
            <p:spPr bwMode="auto">
              <a:xfrm>
                <a:off x="1327508" y="1421842"/>
                <a:ext cx="8408920" cy="13731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一定量的气体分子总数为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ea typeface="微软雅黑" panose="020B0503020204020204" pitchFamily="34" charset="-122"/>
                    <a:cs typeface="Times New Roman" panose="02020603050405020304" pitchFamily="18" charset="0"/>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𝑑𝑁</m:t>
                    </m:r>
                  </m:oMath>
                </a14:m>
                <a:r>
                  <a:rPr lang="zh-CN" altLang="en-US" sz="2800" dirty="0">
                    <a:solidFill>
                      <a:srgbClr val="0000FF"/>
                    </a:solidFill>
                    <a:ea typeface="微软雅黑" panose="020B0503020204020204" pitchFamily="34" charset="-122"/>
                    <a:cs typeface="Times New Roman" panose="02020603050405020304" pitchFamily="18" charset="0"/>
                  </a:rPr>
                  <a:t>表示速率分布在某区间</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𝑑𝑣</m:t>
                    </m:r>
                  </m:oMath>
                </a14:m>
                <a:r>
                  <a:rPr lang="zh-CN" altLang="en-US" sz="2800" dirty="0">
                    <a:solidFill>
                      <a:srgbClr val="0000FF"/>
                    </a:solidFill>
                    <a:ea typeface="微软雅黑" panose="020B0503020204020204" pitchFamily="34" charset="-122"/>
                    <a:cs typeface="Times New Roman" panose="02020603050405020304" pitchFamily="18" charset="0"/>
                  </a:rPr>
                  <a:t>内的分子数，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𝑑𝑁</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ea typeface="微软雅黑" panose="020B0503020204020204" pitchFamily="34" charset="-122"/>
                    <a:cs typeface="Times New Roman" panose="02020603050405020304" pitchFamily="18" charset="0"/>
                  </a:rPr>
                  <a:t>表示分布在此区间内的分子数占总分子数的比率（或百分比）。</a:t>
                </a:r>
              </a:p>
            </p:txBody>
          </p:sp>
        </mc:Choice>
        <mc:Fallback xmlns="">
          <p:sp>
            <p:nvSpPr>
              <p:cNvPr id="39955" name="Text Box 19"/>
              <p:cNvSpPr txBox="1">
                <a:spLocks noRot="1" noChangeAspect="1" noMove="1" noResize="1" noEditPoints="1" noAdjustHandles="1" noChangeArrowheads="1" noChangeShapeType="1" noTextEdit="1"/>
              </p:cNvSpPr>
              <p:nvPr/>
            </p:nvSpPr>
            <p:spPr bwMode="auto">
              <a:xfrm>
                <a:off x="1327508" y="1421842"/>
                <a:ext cx="8408920" cy="1373187"/>
              </a:xfrm>
              <a:prstGeom prst="rect">
                <a:avLst/>
              </a:prstGeom>
              <a:blipFill>
                <a:blip r:embed="rId4"/>
                <a:stretch>
                  <a:fillRect l="-1523" t="-4425" r="-1450" b="-1194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956" name="Text Box 20"/>
              <p:cNvSpPr txBox="1">
                <a:spLocks noChangeArrowheads="1"/>
              </p:cNvSpPr>
              <p:nvPr/>
            </p:nvSpPr>
            <p:spPr bwMode="auto">
              <a:xfrm>
                <a:off x="1327509" y="2744228"/>
                <a:ext cx="8408919"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𝑑𝑁</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ea typeface="微软雅黑" panose="020B0503020204020204" pitchFamily="34" charset="-122"/>
                    <a:cs typeface="Times New Roman" panose="02020603050405020304" pitchFamily="18" charset="0"/>
                  </a:rPr>
                  <a:t>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oMath>
                </a14:m>
                <a:r>
                  <a:rPr lang="zh-CN" altLang="en-US" sz="2800" dirty="0">
                    <a:solidFill>
                      <a:srgbClr val="0000FF"/>
                    </a:solidFill>
                    <a:ea typeface="微软雅黑" panose="020B0503020204020204" pitchFamily="34" charset="-122"/>
                    <a:cs typeface="Times New Roman" panose="02020603050405020304" pitchFamily="18" charset="0"/>
                  </a:rPr>
                  <a:t>的函数，在不同速率附近取相等的区间，此比率一般不相等。</a:t>
                </a:r>
              </a:p>
            </p:txBody>
          </p:sp>
        </mc:Choice>
        <mc:Fallback xmlns="">
          <p:sp>
            <p:nvSpPr>
              <p:cNvPr id="39956" name="Text Box 20"/>
              <p:cNvSpPr txBox="1">
                <a:spLocks noRot="1" noChangeAspect="1" noMove="1" noResize="1" noEditPoints="1" noAdjustHandles="1" noChangeArrowheads="1" noChangeShapeType="1" noTextEdit="1"/>
              </p:cNvSpPr>
              <p:nvPr/>
            </p:nvSpPr>
            <p:spPr bwMode="auto">
              <a:xfrm>
                <a:off x="1327509" y="2744228"/>
                <a:ext cx="8408919" cy="946150"/>
              </a:xfrm>
              <a:prstGeom prst="rect">
                <a:avLst/>
              </a:prstGeom>
              <a:blipFill>
                <a:blip r:embed="rId5"/>
                <a:stretch>
                  <a:fillRect l="-1523" t="-6452" r="-1450"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957" name="Text Box 21"/>
              <p:cNvSpPr txBox="1">
                <a:spLocks noChangeArrowheads="1"/>
              </p:cNvSpPr>
              <p:nvPr/>
            </p:nvSpPr>
            <p:spPr bwMode="auto">
              <a:xfrm>
                <a:off x="1327509" y="3680853"/>
                <a:ext cx="4722813" cy="13731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当速率区间足够小时（宏观小，微观大），</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𝑑𝑁</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ea typeface="微软雅黑" panose="020B0503020204020204" pitchFamily="34" charset="-122"/>
                    <a:cs typeface="Times New Roman" panose="02020603050405020304" pitchFamily="18" charset="0"/>
                  </a:rPr>
                  <a:t>还应与区间大小成正比。</a:t>
                </a:r>
              </a:p>
            </p:txBody>
          </p:sp>
        </mc:Choice>
        <mc:Fallback xmlns="">
          <p:sp>
            <p:nvSpPr>
              <p:cNvPr id="39957" name="Text Box 21"/>
              <p:cNvSpPr txBox="1">
                <a:spLocks noRot="1" noChangeAspect="1" noMove="1" noResize="1" noEditPoints="1" noAdjustHandles="1" noChangeArrowheads="1" noChangeShapeType="1" noTextEdit="1"/>
              </p:cNvSpPr>
              <p:nvPr/>
            </p:nvSpPr>
            <p:spPr bwMode="auto">
              <a:xfrm>
                <a:off x="1327509" y="3680853"/>
                <a:ext cx="4722813" cy="1373188"/>
              </a:xfrm>
              <a:prstGeom prst="rect">
                <a:avLst/>
              </a:prstGeom>
              <a:blipFill>
                <a:blip r:embed="rId6"/>
                <a:stretch>
                  <a:fillRect l="-2710" t="-4889" r="-774" b="-124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9958" name="Text Box 22"/>
          <p:cNvSpPr txBox="1">
            <a:spLocks noChangeArrowheads="1"/>
          </p:cNvSpPr>
          <p:nvPr/>
        </p:nvSpPr>
        <p:spPr bwMode="auto">
          <a:xfrm>
            <a:off x="1327509" y="5411229"/>
            <a:ext cx="1895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因此有</a:t>
            </a:r>
          </a:p>
        </p:txBody>
      </p:sp>
      <mc:AlternateContent xmlns:mc="http://schemas.openxmlformats.org/markup-compatibility/2006" xmlns:a14="http://schemas.microsoft.com/office/drawing/2010/main">
        <mc:Choice Requires="a14">
          <p:sp>
            <p:nvSpPr>
              <p:cNvPr id="25" name="矩形 24"/>
              <p:cNvSpPr/>
              <p:nvPr/>
            </p:nvSpPr>
            <p:spPr>
              <a:xfrm>
                <a:off x="2720268" y="5219061"/>
                <a:ext cx="2356030"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𝑑𝑁</m:t>
                          </m:r>
                        </m:num>
                        <m:den>
                          <m:r>
                            <a:rPr lang="en-US" altLang="zh-CN" sz="2800" b="0" i="1" smtClean="0">
                              <a:solidFill>
                                <a:srgbClr val="FF0000"/>
                              </a:solidFill>
                              <a:latin typeface="Cambria Math" panose="02040503050406030204" pitchFamily="18" charset="0"/>
                              <a:ea typeface="Cambria Math" panose="02040503050406030204" pitchFamily="18" charset="0"/>
                            </a:rPr>
                            <m:t>𝑁</m:t>
                          </m:r>
                        </m:den>
                      </m:f>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𝑓</m:t>
                      </m:r>
                      <m:d>
                        <m:dPr>
                          <m:ctrlPr>
                            <a:rPr lang="en-US" altLang="zh-CN" sz="2800" b="0" i="1" smtClean="0">
                              <a:solidFill>
                                <a:srgbClr val="FF0000"/>
                              </a:solidFill>
                              <a:latin typeface="Cambria Math"/>
                              <a:ea typeface="Cambria Math" panose="02040503050406030204" pitchFamily="18" charset="0"/>
                            </a:rPr>
                          </m:ctrlPr>
                        </m:dPr>
                        <m:e>
                          <m:r>
                            <a:rPr lang="en-US" altLang="zh-CN" sz="2800" b="0" i="1" smtClean="0">
                              <a:solidFill>
                                <a:srgbClr val="FF0000"/>
                              </a:solidFill>
                              <a:latin typeface="Cambria Math" panose="02040503050406030204" pitchFamily="18" charset="0"/>
                              <a:ea typeface="Cambria Math" panose="02040503050406030204" pitchFamily="18" charset="0"/>
                            </a:rPr>
                            <m:t>𝑣</m:t>
                          </m:r>
                        </m:e>
                      </m:d>
                      <m:r>
                        <a:rPr lang="en-US" altLang="zh-CN" sz="2800" b="0" i="1" smtClean="0">
                          <a:solidFill>
                            <a:srgbClr val="FF0000"/>
                          </a:solidFill>
                          <a:latin typeface="Cambria Math" panose="02040503050406030204" pitchFamily="18" charset="0"/>
                          <a:ea typeface="Cambria Math" panose="02040503050406030204" pitchFamily="18" charset="0"/>
                        </a:rPr>
                        <m:t>𝑑𝑣</m:t>
                      </m:r>
                    </m:oMath>
                  </m:oMathPara>
                </a14:m>
                <a:endParaRPr lang="zh-CN" altLang="en-US" sz="2800" dirty="0">
                  <a:solidFill>
                    <a:srgbClr val="FF0000"/>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2720268" y="5219061"/>
                <a:ext cx="2356030" cy="907556"/>
              </a:xfrm>
              <a:prstGeom prst="rect">
                <a:avLst/>
              </a:prstGeom>
              <a:blipFill>
                <a:blip r:embed="rId7"/>
                <a:stretch>
                  <a:fillRect/>
                </a:stretch>
              </a:blipFill>
            </p:spPr>
            <p:txBody>
              <a:bodyPr/>
              <a:lstStyle/>
              <a:p>
                <a:r>
                  <a:rPr lang="zh-CN" altLang="en-US">
                    <a:noFill/>
                  </a:rPr>
                  <a:t> </a:t>
                </a:r>
              </a:p>
            </p:txBody>
          </p:sp>
        </mc:Fallback>
      </mc:AlternateContent>
      <p:grpSp>
        <p:nvGrpSpPr>
          <p:cNvPr id="3" name="组合 2"/>
          <p:cNvGrpSpPr/>
          <p:nvPr/>
        </p:nvGrpSpPr>
        <p:grpSpPr>
          <a:xfrm>
            <a:off x="5835813" y="3635143"/>
            <a:ext cx="3585036" cy="2307898"/>
            <a:chOff x="5835813" y="3635143"/>
            <a:chExt cx="3585036" cy="2307898"/>
          </a:xfrm>
        </p:grpSpPr>
        <p:grpSp>
          <p:nvGrpSpPr>
            <p:cNvPr id="2" name="Group 45"/>
            <p:cNvGrpSpPr>
              <a:grpSpLocks/>
            </p:cNvGrpSpPr>
            <p:nvPr/>
          </p:nvGrpSpPr>
          <p:grpSpPr bwMode="auto">
            <a:xfrm>
              <a:off x="5909033" y="3657041"/>
              <a:ext cx="3505200" cy="2286000"/>
              <a:chOff x="3424" y="2296"/>
              <a:chExt cx="2208" cy="1440"/>
            </a:xfrm>
          </p:grpSpPr>
          <p:grpSp>
            <p:nvGrpSpPr>
              <p:cNvPr id="33804" name="Group 31"/>
              <p:cNvGrpSpPr>
                <a:grpSpLocks/>
              </p:cNvGrpSpPr>
              <p:nvPr/>
            </p:nvGrpSpPr>
            <p:grpSpPr bwMode="auto">
              <a:xfrm>
                <a:off x="3424" y="2296"/>
                <a:ext cx="2208" cy="1440"/>
                <a:chOff x="336" y="1152"/>
                <a:chExt cx="2208" cy="1440"/>
              </a:xfrm>
            </p:grpSpPr>
            <p:sp>
              <p:nvSpPr>
                <p:cNvPr id="33811" name="Rectangle 32"/>
                <p:cNvSpPr>
                  <a:spLocks noChangeArrowheads="1"/>
                </p:cNvSpPr>
                <p:nvPr/>
              </p:nvSpPr>
              <p:spPr bwMode="auto">
                <a:xfrm>
                  <a:off x="336" y="1152"/>
                  <a:ext cx="2208" cy="1440"/>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33812" name="Line 33"/>
                <p:cNvSpPr>
                  <a:spLocks noChangeShapeType="1"/>
                </p:cNvSpPr>
                <p:nvPr/>
              </p:nvSpPr>
              <p:spPr bwMode="auto">
                <a:xfrm>
                  <a:off x="466" y="2300"/>
                  <a:ext cx="2030" cy="4"/>
                </a:xfrm>
                <a:prstGeom prst="line">
                  <a:avLst/>
                </a:prstGeom>
                <a:noFill/>
                <a:ln w="19050">
                  <a:solidFill>
                    <a:srgbClr val="1C1C1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815" name="Line 36"/>
                <p:cNvSpPr>
                  <a:spLocks noChangeShapeType="1"/>
                </p:cNvSpPr>
                <p:nvPr/>
              </p:nvSpPr>
              <p:spPr bwMode="auto">
                <a:xfrm flipV="1">
                  <a:off x="480" y="1200"/>
                  <a:ext cx="0" cy="1107"/>
                </a:xfrm>
                <a:prstGeom prst="line">
                  <a:avLst/>
                </a:prstGeom>
                <a:noFill/>
                <a:ln w="19050">
                  <a:solidFill>
                    <a:srgbClr val="1C1C1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3807" name="Rectangle 39" descr="宽上对角线"/>
              <p:cNvSpPr>
                <a:spLocks noChangeArrowheads="1"/>
              </p:cNvSpPr>
              <p:nvPr/>
            </p:nvSpPr>
            <p:spPr bwMode="auto">
              <a:xfrm>
                <a:off x="4069" y="2680"/>
                <a:ext cx="75" cy="768"/>
              </a:xfrm>
              <a:prstGeom prst="rect">
                <a:avLst/>
              </a:prstGeom>
              <a:pattFill prst="wdUpDiag">
                <a:fgClr>
                  <a:srgbClr val="0000FF"/>
                </a:fgClr>
                <a:bgClr>
                  <a:srgbClr val="CCECFF"/>
                </a:bgClr>
              </a:pattFill>
              <a:ln w="9525">
                <a:solidFill>
                  <a:srgbClr val="53A2E9"/>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33806" name="Freeform 43"/>
              <p:cNvSpPr>
                <a:spLocks/>
              </p:cNvSpPr>
              <p:nvPr/>
            </p:nvSpPr>
            <p:spPr bwMode="auto">
              <a:xfrm>
                <a:off x="3568" y="2550"/>
                <a:ext cx="1928" cy="898"/>
              </a:xfrm>
              <a:custGeom>
                <a:avLst/>
                <a:gdLst>
                  <a:gd name="T0" fmla="*/ 0 w 1928"/>
                  <a:gd name="T1" fmla="*/ 898 h 898"/>
                  <a:gd name="T2" fmla="*/ 175 w 1928"/>
                  <a:gd name="T3" fmla="*/ 764 h 898"/>
                  <a:gd name="T4" fmla="*/ 400 w 1928"/>
                  <a:gd name="T5" fmla="*/ 409 h 898"/>
                  <a:gd name="T6" fmla="*/ 600 w 1928"/>
                  <a:gd name="T7" fmla="*/ 75 h 898"/>
                  <a:gd name="T8" fmla="*/ 782 w 1928"/>
                  <a:gd name="T9" fmla="*/ 26 h 898"/>
                  <a:gd name="T10" fmla="*/ 975 w 1928"/>
                  <a:gd name="T11" fmla="*/ 231 h 898"/>
                  <a:gd name="T12" fmla="*/ 1203 w 1928"/>
                  <a:gd name="T13" fmla="*/ 467 h 898"/>
                  <a:gd name="T14" fmla="*/ 1402 w 1928"/>
                  <a:gd name="T15" fmla="*/ 631 h 898"/>
                  <a:gd name="T16" fmla="*/ 1711 w 1928"/>
                  <a:gd name="T17" fmla="*/ 796 h 898"/>
                  <a:gd name="T18" fmla="*/ 1896 w 1928"/>
                  <a:gd name="T19" fmla="*/ 852 h 898"/>
                  <a:gd name="T20" fmla="*/ 1903 w 1928"/>
                  <a:gd name="T21" fmla="*/ 852 h 89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8"/>
                  <a:gd name="T34" fmla="*/ 0 h 898"/>
                  <a:gd name="T35" fmla="*/ 1928 w 1928"/>
                  <a:gd name="T36" fmla="*/ 898 h 89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8" h="898">
                    <a:moveTo>
                      <a:pt x="0" y="898"/>
                    </a:moveTo>
                    <a:cubicBezTo>
                      <a:pt x="54" y="872"/>
                      <a:pt x="108" y="846"/>
                      <a:pt x="175" y="764"/>
                    </a:cubicBezTo>
                    <a:cubicBezTo>
                      <a:pt x="242" y="683"/>
                      <a:pt x="330" y="523"/>
                      <a:pt x="400" y="409"/>
                    </a:cubicBezTo>
                    <a:cubicBezTo>
                      <a:pt x="470" y="293"/>
                      <a:pt x="536" y="139"/>
                      <a:pt x="600" y="75"/>
                    </a:cubicBezTo>
                    <a:cubicBezTo>
                      <a:pt x="664" y="11"/>
                      <a:pt x="719" y="0"/>
                      <a:pt x="782" y="26"/>
                    </a:cubicBezTo>
                    <a:cubicBezTo>
                      <a:pt x="845" y="52"/>
                      <a:pt x="905" y="158"/>
                      <a:pt x="975" y="231"/>
                    </a:cubicBezTo>
                    <a:cubicBezTo>
                      <a:pt x="1045" y="304"/>
                      <a:pt x="1132" y="400"/>
                      <a:pt x="1203" y="467"/>
                    </a:cubicBezTo>
                    <a:cubicBezTo>
                      <a:pt x="1274" y="534"/>
                      <a:pt x="1317" y="577"/>
                      <a:pt x="1402" y="631"/>
                    </a:cubicBezTo>
                    <a:cubicBezTo>
                      <a:pt x="1487" y="686"/>
                      <a:pt x="1629" y="759"/>
                      <a:pt x="1711" y="796"/>
                    </a:cubicBezTo>
                    <a:cubicBezTo>
                      <a:pt x="1793" y="832"/>
                      <a:pt x="1864" y="843"/>
                      <a:pt x="1896" y="852"/>
                    </a:cubicBezTo>
                    <a:cubicBezTo>
                      <a:pt x="1928" y="861"/>
                      <a:pt x="1902" y="852"/>
                      <a:pt x="1903" y="85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6" name="矩形 25"/>
                <p:cNvSpPr/>
                <p:nvPr/>
              </p:nvSpPr>
              <p:spPr>
                <a:xfrm>
                  <a:off x="6074533" y="3635143"/>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6074533" y="3635143"/>
                  <a:ext cx="99585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6931327" y="5389016"/>
                  <a:ext cx="1331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6931327" y="5389016"/>
                  <a:ext cx="133183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663916" y="5389016"/>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6663916" y="5389016"/>
                  <a:ext cx="49013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835813" y="5394515"/>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5835813" y="5394515"/>
                  <a:ext cx="53489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6932971" y="4489544"/>
                  <a:ext cx="6901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𝑑𝑆</m:t>
                        </m:r>
                      </m:oMath>
                    </m:oMathPara>
                  </a14:m>
                  <a:endParaRPr lang="zh-CN" altLang="en-US" sz="2800" dirty="0"/>
                </a:p>
              </p:txBody>
            </p:sp>
          </mc:Choice>
          <mc:Fallback xmlns="">
            <p:sp>
              <p:nvSpPr>
                <p:cNvPr id="30" name="矩形 29"/>
                <p:cNvSpPr>
                  <a:spLocks noRot="1" noChangeAspect="1" noMove="1" noResize="1" noEditPoints="1" noAdjustHandles="1" noChangeArrowheads="1" noChangeShapeType="1" noTextEdit="1"/>
                </p:cNvSpPr>
                <p:nvPr/>
              </p:nvSpPr>
              <p:spPr>
                <a:xfrm>
                  <a:off x="6932971" y="4489544"/>
                  <a:ext cx="69018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8930715" y="5389016"/>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31" name="矩形 30"/>
                <p:cNvSpPr>
                  <a:spLocks noRot="1" noChangeAspect="1" noMove="1" noResize="1" noEditPoints="1" noAdjustHandles="1" noChangeArrowheads="1" noChangeShapeType="1" noTextEdit="1"/>
                </p:cNvSpPr>
                <p:nvPr/>
              </p:nvSpPr>
              <p:spPr>
                <a:xfrm>
                  <a:off x="8930715" y="5389016"/>
                  <a:ext cx="490134" cy="523220"/>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0489436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797"/>
                                        </p:tgtEl>
                                        <p:attrNameLst>
                                          <p:attrName>style.visibility</p:attrName>
                                        </p:attrNameLst>
                                      </p:cBhvr>
                                      <p:to>
                                        <p:strVal val="visible"/>
                                      </p:to>
                                    </p:set>
                                    <p:animEffect transition="in" filter="wipe(left)">
                                      <p:cBhvr>
                                        <p:cTn id="7" dur="500"/>
                                        <p:tgtEl>
                                          <p:spTgt spid="3379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9949"/>
                                        </p:tgtEl>
                                        <p:attrNameLst>
                                          <p:attrName>style.visibility</p:attrName>
                                        </p:attrNameLst>
                                      </p:cBhvr>
                                      <p:to>
                                        <p:strVal val="visible"/>
                                      </p:to>
                                    </p:set>
                                    <p:animEffect transition="in" filter="wipe(left)">
                                      <p:cBhvr>
                                        <p:cTn id="17" dur="500"/>
                                        <p:tgtEl>
                                          <p:spTgt spid="399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955"/>
                                        </p:tgtEl>
                                        <p:attrNameLst>
                                          <p:attrName>style.visibility</p:attrName>
                                        </p:attrNameLst>
                                      </p:cBhvr>
                                      <p:to>
                                        <p:strVal val="visible"/>
                                      </p:to>
                                    </p:set>
                                    <p:animEffect transition="in" filter="wipe(left)">
                                      <p:cBhvr>
                                        <p:cTn id="22" dur="500"/>
                                        <p:tgtEl>
                                          <p:spTgt spid="3995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9950"/>
                                        </p:tgtEl>
                                        <p:attrNameLst>
                                          <p:attrName>style.visibility</p:attrName>
                                        </p:attrNameLst>
                                      </p:cBhvr>
                                      <p:to>
                                        <p:strVal val="visible"/>
                                      </p:to>
                                    </p:set>
                                    <p:animEffect transition="in" filter="wipe(left)">
                                      <p:cBhvr>
                                        <p:cTn id="27" dur="500"/>
                                        <p:tgtEl>
                                          <p:spTgt spid="3995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956"/>
                                        </p:tgtEl>
                                        <p:attrNameLst>
                                          <p:attrName>style.visibility</p:attrName>
                                        </p:attrNameLst>
                                      </p:cBhvr>
                                      <p:to>
                                        <p:strVal val="visible"/>
                                      </p:to>
                                    </p:set>
                                    <p:animEffect transition="in" filter="wipe(left)">
                                      <p:cBhvr>
                                        <p:cTn id="32" dur="500"/>
                                        <p:tgtEl>
                                          <p:spTgt spid="399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9951"/>
                                        </p:tgtEl>
                                        <p:attrNameLst>
                                          <p:attrName>style.visibility</p:attrName>
                                        </p:attrNameLst>
                                      </p:cBhvr>
                                      <p:to>
                                        <p:strVal val="visible"/>
                                      </p:to>
                                    </p:set>
                                    <p:animEffect transition="in" filter="wipe(left)">
                                      <p:cBhvr>
                                        <p:cTn id="37" dur="500"/>
                                        <p:tgtEl>
                                          <p:spTgt spid="3995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9957"/>
                                        </p:tgtEl>
                                        <p:attrNameLst>
                                          <p:attrName>style.visibility</p:attrName>
                                        </p:attrNameLst>
                                      </p:cBhvr>
                                      <p:to>
                                        <p:strVal val="visible"/>
                                      </p:to>
                                    </p:set>
                                    <p:animEffect transition="in" filter="wipe(left)">
                                      <p:cBhvr>
                                        <p:cTn id="42" dur="500"/>
                                        <p:tgtEl>
                                          <p:spTgt spid="3995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958"/>
                                        </p:tgtEl>
                                        <p:attrNameLst>
                                          <p:attrName>style.visibility</p:attrName>
                                        </p:attrNameLst>
                                      </p:cBhvr>
                                      <p:to>
                                        <p:strVal val="visible"/>
                                      </p:to>
                                    </p:set>
                                    <p:animEffect transition="in" filter="wipe(left)">
                                      <p:cBhvr>
                                        <p:cTn id="47" dur="500"/>
                                        <p:tgtEl>
                                          <p:spTgt spid="399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7" grpId="0"/>
      <p:bldP spid="39955" grpId="0"/>
      <p:bldP spid="39956" grpId="0"/>
      <p:bldP spid="39957" grpId="0"/>
      <p:bldP spid="39958" grpId="0"/>
      <p:bldP spid="2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48" name="Picture 40" descr="Not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0721" y="2445980"/>
            <a:ext cx="5524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3050" name="Text Box 42"/>
              <p:cNvSpPr txBox="1">
                <a:spLocks noChangeArrowheads="1"/>
              </p:cNvSpPr>
              <p:nvPr/>
            </p:nvSpPr>
            <p:spPr bwMode="auto">
              <a:xfrm>
                <a:off x="1476197" y="2472968"/>
                <a:ext cx="8131442"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物理意义</a:t>
                </a:r>
                <a:r>
                  <a:rPr lang="zh-CN" altLang="en-US" sz="2800" dirty="0">
                    <a:solidFill>
                      <a:srgbClr val="0000FF"/>
                    </a:solidFill>
                    <a:ea typeface="微软雅黑" panose="020B0503020204020204" pitchFamily="34" charset="-122"/>
                    <a:cs typeface="Times New Roman" panose="02020603050405020304" pitchFamily="18" charset="0"/>
                  </a:rPr>
                  <a:t>：速率在</a:t>
                </a: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𝑣</m:t>
                    </m:r>
                  </m:oMath>
                </a14:m>
                <a:r>
                  <a:rPr lang="zh-CN" altLang="en-US" sz="2800" dirty="0">
                    <a:solidFill>
                      <a:srgbClr val="0000FF"/>
                    </a:solidFill>
                    <a:ea typeface="微软雅黑" panose="020B0503020204020204" pitchFamily="34" charset="-122"/>
                    <a:cs typeface="Times New Roman" panose="02020603050405020304" pitchFamily="18" charset="0"/>
                  </a:rPr>
                  <a:t>附近，单位速率区间的分子数占总分子数的比率。</a:t>
                </a:r>
              </a:p>
            </p:txBody>
          </p:sp>
        </mc:Choice>
        <mc:Fallback xmlns="">
          <p:sp>
            <p:nvSpPr>
              <p:cNvPr id="43050" name="Text Box 42"/>
              <p:cNvSpPr txBox="1">
                <a:spLocks noRot="1" noChangeAspect="1" noMove="1" noResize="1" noEditPoints="1" noAdjustHandles="1" noChangeArrowheads="1" noChangeShapeType="1" noTextEdit="1"/>
              </p:cNvSpPr>
              <p:nvPr/>
            </p:nvSpPr>
            <p:spPr bwMode="auto">
              <a:xfrm>
                <a:off x="1476197" y="2472968"/>
                <a:ext cx="8131442" cy="954107"/>
              </a:xfrm>
              <a:prstGeom prst="rect">
                <a:avLst/>
              </a:prstGeom>
              <a:blipFill>
                <a:blip r:embed="rId4"/>
                <a:stretch>
                  <a:fillRect l="-1499" t="-7051" r="-1574"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3055" name="Text Box 47"/>
          <p:cNvSpPr txBox="1">
            <a:spLocks noChangeArrowheads="1"/>
          </p:cNvSpPr>
          <p:nvPr/>
        </p:nvSpPr>
        <p:spPr bwMode="auto">
          <a:xfrm>
            <a:off x="4367035" y="1402992"/>
            <a:ext cx="6492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或</a:t>
            </a:r>
          </a:p>
        </p:txBody>
      </p:sp>
      <mc:AlternateContent xmlns:mc="http://schemas.openxmlformats.org/markup-compatibility/2006" xmlns:a14="http://schemas.microsoft.com/office/drawing/2010/main">
        <mc:Choice Requires="a14">
          <p:sp>
            <p:nvSpPr>
              <p:cNvPr id="43056" name="AutoShape 48"/>
              <p:cNvSpPr>
                <a:spLocks noChangeArrowheads="1"/>
              </p:cNvSpPr>
              <p:nvPr/>
            </p:nvSpPr>
            <p:spPr bwMode="auto">
              <a:xfrm>
                <a:off x="5702121" y="279042"/>
                <a:ext cx="3810000" cy="762000"/>
              </a:xfrm>
              <a:prstGeom prst="cloudCallout">
                <a:avLst>
                  <a:gd name="adj1" fmla="val -33948"/>
                  <a:gd name="adj2" fmla="val 101405"/>
                </a:avLst>
              </a:prstGeom>
              <a:solidFill>
                <a:srgbClr val="00FFCC"/>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lang="en-US" altLang="zh-CN" sz="2800" dirty="0">
                    <a:solidFill>
                      <a:srgbClr val="CC3300"/>
                    </a:solidFill>
                    <a:ea typeface="微软雅黑" panose="020B0503020204020204" pitchFamily="34" charset="-122"/>
                    <a:cs typeface="Times New Roman" panose="02020603050405020304" pitchFamily="18" charset="0"/>
                  </a:rPr>
                  <a:t>:</a:t>
                </a:r>
                <a:r>
                  <a:rPr lang="zh-CN" altLang="zh-CN" sz="2800" dirty="0">
                    <a:solidFill>
                      <a:srgbClr val="CC3300"/>
                    </a:solidFill>
                    <a:ea typeface="微软雅黑" panose="020B0503020204020204" pitchFamily="34" charset="-122"/>
                    <a:cs typeface="Times New Roman" panose="02020603050405020304" pitchFamily="18" charset="0"/>
                  </a:rPr>
                  <a:t>速率分布函数</a:t>
                </a:r>
                <a:endParaRPr lang="zh-CN" altLang="en-US" sz="2800" dirty="0">
                  <a:solidFill>
                    <a:srgbClr val="CC3300"/>
                  </a:solidFill>
                  <a:ea typeface="微软雅黑" panose="020B0503020204020204" pitchFamily="34" charset="-122"/>
                  <a:cs typeface="Times New Roman" panose="02020603050405020304" pitchFamily="18" charset="0"/>
                </a:endParaRPr>
              </a:p>
            </p:txBody>
          </p:sp>
        </mc:Choice>
        <mc:Fallback xmlns="">
          <p:sp>
            <p:nvSpPr>
              <p:cNvPr id="43056" name="AutoShape 48"/>
              <p:cNvSpPr>
                <a:spLocks noRot="1" noChangeAspect="1" noMove="1" noResize="1" noEditPoints="1" noAdjustHandles="1" noChangeArrowheads="1" noChangeShapeType="1" noTextEdit="1"/>
              </p:cNvSpPr>
              <p:nvPr/>
            </p:nvSpPr>
            <p:spPr bwMode="auto">
              <a:xfrm>
                <a:off x="5702121" y="279042"/>
                <a:ext cx="3810000" cy="762000"/>
              </a:xfrm>
              <a:prstGeom prst="cloudCallout">
                <a:avLst>
                  <a:gd name="adj1" fmla="val -33948"/>
                  <a:gd name="adj2" fmla="val 101405"/>
                </a:avLst>
              </a:prstGeom>
              <a:blipFill>
                <a:blip r:embed="rId5"/>
                <a:stretch>
                  <a:fillRect/>
                </a:stretch>
              </a:blipFill>
              <a:ln w="9525">
                <a:solidFill>
                  <a:schemeClr val="tx1"/>
                </a:solidFill>
                <a:round/>
                <a:headEnd/>
                <a:tailEnd/>
              </a:ln>
            </p:spPr>
            <p:txBody>
              <a:bodyPr/>
              <a:lstStyle/>
              <a:p>
                <a:r>
                  <a:rPr lang="zh-CN" altLang="en-US">
                    <a:noFill/>
                  </a:rPr>
                  <a:t> </a:t>
                </a:r>
              </a:p>
            </p:txBody>
          </p:sp>
        </mc:Fallback>
      </mc:AlternateContent>
      <p:sp>
        <p:nvSpPr>
          <p:cNvPr id="43064" name="AutoShape 56"/>
          <p:cNvSpPr>
            <a:spLocks noChangeArrowheads="1"/>
          </p:cNvSpPr>
          <p:nvPr/>
        </p:nvSpPr>
        <p:spPr bwMode="auto">
          <a:xfrm>
            <a:off x="5579884" y="3504842"/>
            <a:ext cx="2819400" cy="685800"/>
          </a:xfrm>
          <a:prstGeom prst="wedgeEllipseCallout">
            <a:avLst>
              <a:gd name="adj1" fmla="val -99042"/>
              <a:gd name="adj2" fmla="val 63194"/>
            </a:avLst>
          </a:prstGeom>
          <a:solidFill>
            <a:srgbClr val="00FFCC"/>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CC3300"/>
                </a:solidFill>
                <a:ea typeface="微软雅黑" panose="020B0503020204020204" pitchFamily="34" charset="-122"/>
                <a:cs typeface="Times New Roman" panose="02020603050405020304" pitchFamily="18" charset="0"/>
              </a:rPr>
              <a:t>归一化条件</a:t>
            </a:r>
            <a:endParaRPr lang="zh-CN" altLang="en-US" sz="2800" dirty="0">
              <a:ea typeface="微软雅黑" panose="020B0503020204020204" pitchFamily="34" charset="-122"/>
              <a:cs typeface="Times New Roman" panose="02020603050405020304" pitchFamily="18" charset="0"/>
            </a:endParaRPr>
          </a:p>
        </p:txBody>
      </p:sp>
      <p:sp>
        <p:nvSpPr>
          <p:cNvPr id="43065" name="Text Box 57"/>
          <p:cNvSpPr txBox="1">
            <a:spLocks noChangeArrowheads="1"/>
          </p:cNvSpPr>
          <p:nvPr/>
        </p:nvSpPr>
        <p:spPr bwMode="auto">
          <a:xfrm>
            <a:off x="4344809" y="5440006"/>
            <a:ext cx="39925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是什么物理意义？</a:t>
            </a:r>
          </a:p>
        </p:txBody>
      </p:sp>
      <mc:AlternateContent xmlns:mc="http://schemas.openxmlformats.org/markup-compatibility/2006" xmlns:a14="http://schemas.microsoft.com/office/drawing/2010/main">
        <mc:Choice Requires="a14">
          <p:sp>
            <p:nvSpPr>
              <p:cNvPr id="13" name="矩形 12"/>
              <p:cNvSpPr/>
              <p:nvPr/>
            </p:nvSpPr>
            <p:spPr>
              <a:xfrm>
                <a:off x="1403171" y="1160106"/>
                <a:ext cx="2356030"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𝑑𝑁</m:t>
                          </m:r>
                        </m:num>
                        <m:den>
                          <m:r>
                            <a:rPr lang="en-US" altLang="zh-CN" sz="2800" b="0" i="1" smtClean="0">
                              <a:solidFill>
                                <a:srgbClr val="FF0000"/>
                              </a:solidFill>
                              <a:latin typeface="Cambria Math" panose="02040503050406030204" pitchFamily="18" charset="0"/>
                              <a:ea typeface="Cambria Math" panose="02040503050406030204" pitchFamily="18" charset="0"/>
                            </a:rPr>
                            <m:t>𝑁</m:t>
                          </m:r>
                        </m:den>
                      </m:f>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𝑓</m:t>
                      </m:r>
                      <m:d>
                        <m:dPr>
                          <m:ctrlPr>
                            <a:rPr lang="en-US" altLang="zh-CN" sz="2800" b="0" i="1" smtClean="0">
                              <a:solidFill>
                                <a:srgbClr val="FF0000"/>
                              </a:solidFill>
                              <a:latin typeface="Cambria Math"/>
                              <a:ea typeface="Cambria Math" panose="02040503050406030204" pitchFamily="18" charset="0"/>
                            </a:rPr>
                          </m:ctrlPr>
                        </m:dPr>
                        <m:e>
                          <m:r>
                            <a:rPr lang="en-US" altLang="zh-CN" sz="2800" b="0" i="1" smtClean="0">
                              <a:solidFill>
                                <a:srgbClr val="FF0000"/>
                              </a:solidFill>
                              <a:latin typeface="Cambria Math" panose="02040503050406030204" pitchFamily="18" charset="0"/>
                              <a:ea typeface="Cambria Math" panose="02040503050406030204" pitchFamily="18" charset="0"/>
                            </a:rPr>
                            <m:t>𝑣</m:t>
                          </m:r>
                        </m:e>
                      </m:d>
                      <m:r>
                        <a:rPr lang="en-US" altLang="zh-CN" sz="2800" b="0" i="1" smtClean="0">
                          <a:solidFill>
                            <a:srgbClr val="FF0000"/>
                          </a:solidFill>
                          <a:latin typeface="Cambria Math" panose="02040503050406030204" pitchFamily="18" charset="0"/>
                          <a:ea typeface="Cambria Math" panose="02040503050406030204" pitchFamily="18" charset="0"/>
                        </a:rPr>
                        <m:t>𝑑𝑣</m:t>
                      </m:r>
                    </m:oMath>
                  </m:oMathPara>
                </a14:m>
                <a:endParaRPr lang="zh-CN" altLang="en-US" sz="2800" dirty="0">
                  <a:solidFill>
                    <a:srgbClr val="FF0000"/>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1403171" y="1160106"/>
                <a:ext cx="2356030" cy="90755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737733" y="1209317"/>
                <a:ext cx="2140458"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𝑓</m:t>
                      </m:r>
                      <m:d>
                        <m:dPr>
                          <m:ctrlPr>
                            <a:rPr lang="en-US" altLang="zh-CN" sz="2800" i="1">
                              <a:solidFill>
                                <a:srgbClr val="FF0000"/>
                              </a:solidFill>
                              <a:latin typeface="Cambria Math"/>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𝑣</m:t>
                          </m:r>
                        </m:e>
                      </m:d>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𝑑𝑁</m:t>
                          </m:r>
                        </m:num>
                        <m:den>
                          <m:r>
                            <a:rPr lang="en-US" altLang="zh-CN" sz="2800" i="1">
                              <a:solidFill>
                                <a:srgbClr val="FF0000"/>
                              </a:solidFill>
                              <a:latin typeface="Cambria Math" panose="02040503050406030204" pitchFamily="18" charset="0"/>
                              <a:ea typeface="Cambria Math" panose="02040503050406030204" pitchFamily="18" charset="0"/>
                            </a:rPr>
                            <m:t>𝑁𝑑𝑣</m:t>
                          </m:r>
                        </m:den>
                      </m:f>
                    </m:oMath>
                  </m:oMathPara>
                </a14:m>
                <a:endParaRPr lang="zh-CN" altLang="en-US" sz="2800" dirty="0">
                  <a:solidFill>
                    <a:srgbClr val="FF0000"/>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5737733" y="1209317"/>
                <a:ext cx="2140458" cy="91057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277175" y="3750903"/>
                <a:ext cx="1942005"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FF0000"/>
                              </a:solidFill>
                              <a:latin typeface="Cambria Math"/>
                              <a:ea typeface="Cambria Math" panose="02040503050406030204" pitchFamily="18" charset="0"/>
                            </a:rPr>
                          </m:ctrlPr>
                        </m:naryPr>
                        <m:sub>
                          <m:r>
                            <m:rPr>
                              <m:brk m:alnAt="23"/>
                            </m:rPr>
                            <a:rPr lang="en-US" altLang="zh-CN" sz="2800" b="0" i="1" smtClean="0">
                              <a:solidFill>
                                <a:srgbClr val="FF0000"/>
                              </a:solidFill>
                              <a:latin typeface="Cambria Math" panose="02040503050406030204" pitchFamily="18" charset="0"/>
                              <a:ea typeface="Cambria Math" panose="02040503050406030204" pitchFamily="18" charset="0"/>
                            </a:rPr>
                            <m:t>0</m:t>
                          </m:r>
                        </m:sub>
                        <m:sup>
                          <m:r>
                            <a:rPr lang="en-US" altLang="zh-CN" sz="2800" b="0" i="1" smtClean="0">
                              <a:solidFill>
                                <a:srgbClr val="FF0000"/>
                              </a:solidFill>
                              <a:latin typeface="Cambria Math" panose="02040503050406030204" pitchFamily="18" charset="0"/>
                              <a:ea typeface="Cambria Math" panose="02040503050406030204" pitchFamily="18" charset="0"/>
                            </a:rPr>
                            <m:t>∞</m:t>
                          </m:r>
                        </m:sup>
                        <m:e>
                          <m:r>
                            <a:rPr lang="en-US" altLang="zh-CN" sz="2800" i="1">
                              <a:solidFill>
                                <a:srgbClr val="FF0000"/>
                              </a:solidFill>
                              <a:latin typeface="Cambria Math" panose="02040503050406030204" pitchFamily="18" charset="0"/>
                              <a:ea typeface="Cambria Math" panose="02040503050406030204" pitchFamily="18" charset="0"/>
                            </a:rPr>
                            <m:t>𝑓</m:t>
                          </m:r>
                          <m:d>
                            <m:dPr>
                              <m:ctrlPr>
                                <a:rPr lang="en-US" altLang="zh-CN" sz="2800" i="1">
                                  <a:solidFill>
                                    <a:srgbClr val="FF0000"/>
                                  </a:solidFill>
                                  <a:latin typeface="Cambria Math"/>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𝑣</m:t>
                              </m:r>
                            </m:e>
                          </m:d>
                          <m:r>
                            <a:rPr lang="en-US" altLang="zh-CN" sz="2800" i="1">
                              <a:solidFill>
                                <a:srgbClr val="FF0000"/>
                              </a:solidFill>
                              <a:latin typeface="Cambria Math" panose="02040503050406030204" pitchFamily="18" charset="0"/>
                              <a:ea typeface="Cambria Math" panose="02040503050406030204" pitchFamily="18" charset="0"/>
                            </a:rPr>
                            <m:t>𝑑𝑣</m:t>
                          </m:r>
                        </m:e>
                      </m:nary>
                    </m:oMath>
                  </m:oMathPara>
                </a14:m>
                <a:endParaRPr lang="zh-CN" altLang="en-US" sz="2800" dirty="0">
                  <a:solidFill>
                    <a:srgbClr val="FF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1277175" y="3750903"/>
                <a:ext cx="1942005" cy="102463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124086" y="4001612"/>
                <a:ext cx="8502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=1</m:t>
                      </m:r>
                    </m:oMath>
                  </m:oMathPara>
                </a14:m>
                <a:endParaRPr lang="zh-CN" altLang="en-US" sz="2800" dirty="0">
                  <a:solidFill>
                    <a:srgbClr val="FF0000"/>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3124086" y="4001612"/>
                <a:ext cx="85029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476197" y="5163231"/>
                <a:ext cx="2925673" cy="10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FF0000"/>
                              </a:solidFill>
                              <a:latin typeface="Cambria Math"/>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𝑁</m:t>
                          </m:r>
                        </m:num>
                        <m:den>
                          <m:r>
                            <a:rPr lang="en-US" altLang="zh-CN" sz="2800" i="1">
                              <a:solidFill>
                                <a:srgbClr val="FF0000"/>
                              </a:solidFill>
                              <a:latin typeface="Cambria Math" panose="02040503050406030204" pitchFamily="18" charset="0"/>
                              <a:ea typeface="Cambria Math" panose="02040503050406030204" pitchFamily="18" charset="0"/>
                            </a:rPr>
                            <m:t>𝑁</m:t>
                          </m:r>
                        </m:den>
                      </m:f>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b="0" i="1" smtClean="0">
                              <a:solidFill>
                                <a:srgbClr val="FF0000"/>
                              </a:solidFill>
                              <a:latin typeface="Cambria Math"/>
                              <a:ea typeface="Cambria Math" panose="02040503050406030204" pitchFamily="18" charset="0"/>
                            </a:rPr>
                          </m:ctrlPr>
                        </m:naryPr>
                        <m:sub>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𝑣</m:t>
                              </m:r>
                            </m:e>
                            <m:sub>
                              <m:r>
                                <a:rPr lang="en-US" altLang="zh-CN" sz="2800" i="1">
                                  <a:solidFill>
                                    <a:srgbClr val="FF0000"/>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𝑣</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sup>
                        <m:e>
                          <m:r>
                            <a:rPr lang="en-US" altLang="zh-CN" sz="2800" i="1">
                              <a:solidFill>
                                <a:srgbClr val="FF0000"/>
                              </a:solidFill>
                              <a:latin typeface="Cambria Math" panose="02040503050406030204" pitchFamily="18" charset="0"/>
                              <a:ea typeface="Cambria Math" panose="02040503050406030204" pitchFamily="18" charset="0"/>
                            </a:rPr>
                            <m:t>𝑓</m:t>
                          </m:r>
                          <m:d>
                            <m:dPr>
                              <m:ctrlPr>
                                <a:rPr lang="en-US" altLang="zh-CN" sz="2800" i="1">
                                  <a:solidFill>
                                    <a:srgbClr val="FF0000"/>
                                  </a:solidFill>
                                  <a:latin typeface="Cambria Math"/>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𝑣</m:t>
                              </m:r>
                            </m:e>
                          </m:d>
                          <m:r>
                            <a:rPr lang="en-US" altLang="zh-CN" sz="2800" i="1">
                              <a:solidFill>
                                <a:srgbClr val="FF0000"/>
                              </a:solidFill>
                              <a:latin typeface="Cambria Math" panose="02040503050406030204" pitchFamily="18" charset="0"/>
                              <a:ea typeface="Cambria Math" panose="02040503050406030204" pitchFamily="18" charset="0"/>
                            </a:rPr>
                            <m:t>𝑑𝑣</m:t>
                          </m:r>
                        </m:e>
                      </m:nary>
                    </m:oMath>
                  </m:oMathPara>
                </a14:m>
                <a:endParaRPr lang="zh-CN" altLang="en-US" sz="2800" dirty="0">
                  <a:solidFill>
                    <a:srgbClr val="FF0000"/>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1476197" y="5163231"/>
                <a:ext cx="2925673" cy="107677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379171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55"/>
                                        </p:tgtEl>
                                        <p:attrNameLst>
                                          <p:attrName>style.visibility</p:attrName>
                                        </p:attrNameLst>
                                      </p:cBhvr>
                                      <p:to>
                                        <p:strVal val="visible"/>
                                      </p:to>
                                    </p:set>
                                    <p:animEffect transition="in" filter="wipe(left)">
                                      <p:cBhvr>
                                        <p:cTn id="12" dur="500"/>
                                        <p:tgtEl>
                                          <p:spTgt spid="430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grpId="0" nodeType="clickEffect">
                                  <p:stCondLst>
                                    <p:cond delay="0"/>
                                  </p:stCondLst>
                                  <p:childTnLst>
                                    <p:set>
                                      <p:cBhvr>
                                        <p:cTn id="21" dur="1" fill="hold">
                                          <p:stCondLst>
                                            <p:cond delay="0"/>
                                          </p:stCondLst>
                                        </p:cTn>
                                        <p:tgtEl>
                                          <p:spTgt spid="43056"/>
                                        </p:tgtEl>
                                        <p:attrNameLst>
                                          <p:attrName>style.visibility</p:attrName>
                                        </p:attrNameLst>
                                      </p:cBhvr>
                                      <p:to>
                                        <p:strVal val="visible"/>
                                      </p:to>
                                    </p:set>
                                    <p:animEffect transition="in" filter="wipe(right)">
                                      <p:cBhvr>
                                        <p:cTn id="22" dur="500"/>
                                        <p:tgtEl>
                                          <p:spTgt spid="430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3048"/>
                                        </p:tgtEl>
                                        <p:attrNameLst>
                                          <p:attrName>style.visibility</p:attrName>
                                        </p:attrNameLst>
                                      </p:cBhvr>
                                      <p:to>
                                        <p:strVal val="visible"/>
                                      </p:to>
                                    </p:set>
                                    <p:animEffect transition="in" filter="wipe(left)">
                                      <p:cBhvr>
                                        <p:cTn id="27" dur="500"/>
                                        <p:tgtEl>
                                          <p:spTgt spid="430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050"/>
                                        </p:tgtEl>
                                        <p:attrNameLst>
                                          <p:attrName>style.visibility</p:attrName>
                                        </p:attrNameLst>
                                      </p:cBhvr>
                                      <p:to>
                                        <p:strVal val="visible"/>
                                      </p:to>
                                    </p:set>
                                    <p:animEffect transition="in" filter="wipe(left)">
                                      <p:cBhvr>
                                        <p:cTn id="32" dur="500"/>
                                        <p:tgtEl>
                                          <p:spTgt spid="430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43064"/>
                                        </p:tgtEl>
                                        <p:attrNameLst>
                                          <p:attrName>style.visibility</p:attrName>
                                        </p:attrNameLst>
                                      </p:cBhvr>
                                      <p:to>
                                        <p:strVal val="visible"/>
                                      </p:to>
                                    </p:set>
                                    <p:animEffect transition="in" filter="wipe(right)">
                                      <p:cBhvr>
                                        <p:cTn id="47" dur="500"/>
                                        <p:tgtEl>
                                          <p:spTgt spid="4306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3065"/>
                                        </p:tgtEl>
                                        <p:attrNameLst>
                                          <p:attrName>style.visibility</p:attrName>
                                        </p:attrNameLst>
                                      </p:cBhvr>
                                      <p:to>
                                        <p:strVal val="visible"/>
                                      </p:to>
                                    </p:set>
                                    <p:animEffect transition="in" filter="wipe(left)">
                                      <p:cBhvr>
                                        <p:cTn id="57" dur="500"/>
                                        <p:tgtEl>
                                          <p:spTgt spid="43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50" grpId="0"/>
      <p:bldP spid="43055" grpId="0"/>
      <p:bldP spid="43056" grpId="0" animBg="1"/>
      <p:bldP spid="43064" grpId="0" animBg="1"/>
      <p:bldP spid="43065" grpId="0"/>
      <p:bldP spid="13" grpId="0"/>
      <p:bldP spid="14" grpId="0"/>
      <p:bldP spid="15" grpId="0"/>
      <p:bldP spid="16" grpId="0"/>
      <p:bldP spid="1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2030" name="Text Box 46"/>
              <p:cNvSpPr txBox="1">
                <a:spLocks noChangeArrowheads="1"/>
              </p:cNvSpPr>
              <p:nvPr/>
            </p:nvSpPr>
            <p:spPr bwMode="auto">
              <a:xfrm>
                <a:off x="685554" y="1168758"/>
                <a:ext cx="6977375"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在</a:t>
                </a:r>
                <a:r>
                  <a:rPr lang="zh-CN" altLang="en-US" sz="2800" dirty="0">
                    <a:solidFill>
                      <a:srgbClr val="FF0000"/>
                    </a:solidFill>
                    <a:ea typeface="微软雅黑" panose="020B0503020204020204" pitchFamily="34" charset="-122"/>
                    <a:cs typeface="Times New Roman" panose="02020603050405020304" pitchFamily="18" charset="0"/>
                  </a:rPr>
                  <a:t>平衡态</a:t>
                </a:r>
                <a:r>
                  <a:rPr lang="zh-CN" altLang="en-US" sz="2800" dirty="0">
                    <a:solidFill>
                      <a:srgbClr val="0000FF"/>
                    </a:solidFill>
                    <a:ea typeface="微软雅黑" panose="020B0503020204020204" pitchFamily="34" charset="-122"/>
                    <a:cs typeface="Times New Roman" panose="02020603050405020304" pitchFamily="18" charset="0"/>
                  </a:rPr>
                  <a:t>下，当气体</a:t>
                </a:r>
                <a:r>
                  <a:rPr lang="zh-CN" altLang="en-US" sz="2800" dirty="0">
                    <a:solidFill>
                      <a:srgbClr val="FF0000"/>
                    </a:solidFill>
                    <a:ea typeface="微软雅黑" panose="020B0503020204020204" pitchFamily="34" charset="-122"/>
                    <a:cs typeface="Times New Roman" panose="02020603050405020304" pitchFamily="18" charset="0"/>
                  </a:rPr>
                  <a:t>分子间的相互作用可以忽略</a:t>
                </a:r>
                <a:r>
                  <a:rPr lang="zh-CN" altLang="en-US" sz="2800" dirty="0">
                    <a:solidFill>
                      <a:srgbClr val="0000FF"/>
                    </a:solidFill>
                    <a:ea typeface="微软雅黑" panose="020B0503020204020204" pitchFamily="34" charset="-122"/>
                    <a:cs typeface="Times New Roman" panose="02020603050405020304" pitchFamily="18" charset="0"/>
                  </a:rPr>
                  <a:t>时，分布在任一速率区间</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𝑑𝑣</m:t>
                    </m:r>
                  </m:oMath>
                </a14:m>
                <a:r>
                  <a:rPr lang="zh-CN" altLang="en-US" sz="2800" dirty="0">
                    <a:solidFill>
                      <a:srgbClr val="0000FF"/>
                    </a:solidFill>
                    <a:ea typeface="微软雅黑" panose="020B0503020204020204" pitchFamily="34" charset="-122"/>
                    <a:cs typeface="Times New Roman" panose="02020603050405020304" pitchFamily="18" charset="0"/>
                  </a:rPr>
                  <a:t>的分子数占总分子数的比率为</a:t>
                </a:r>
              </a:p>
            </p:txBody>
          </p:sp>
        </mc:Choice>
        <mc:Fallback xmlns="">
          <p:sp>
            <p:nvSpPr>
              <p:cNvPr id="42030" name="Text Box 46"/>
              <p:cNvSpPr txBox="1">
                <a:spLocks noRot="1" noChangeAspect="1" noMove="1" noResize="1" noEditPoints="1" noAdjustHandles="1" noChangeArrowheads="1" noChangeShapeType="1" noTextEdit="1"/>
              </p:cNvSpPr>
              <p:nvPr/>
            </p:nvSpPr>
            <p:spPr bwMode="auto">
              <a:xfrm>
                <a:off x="685554" y="1168758"/>
                <a:ext cx="6977375" cy="1384995"/>
              </a:xfrm>
              <a:prstGeom prst="rect">
                <a:avLst/>
              </a:prstGeom>
              <a:blipFill>
                <a:blip r:embed="rId3"/>
                <a:stretch>
                  <a:fillRect l="-1747" t="-4846" r="-1747"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2033" name="AutoShape 49"/>
          <p:cNvSpPr>
            <a:spLocks noChangeArrowheads="1"/>
          </p:cNvSpPr>
          <p:nvPr/>
        </p:nvSpPr>
        <p:spPr bwMode="auto">
          <a:xfrm>
            <a:off x="7278442" y="2668946"/>
            <a:ext cx="2114550" cy="1752600"/>
          </a:xfrm>
          <a:prstGeom prst="wedgeEllipseCallout">
            <a:avLst>
              <a:gd name="adj1" fmla="val -117542"/>
              <a:gd name="adj2" fmla="val 46873"/>
            </a:avLst>
          </a:prstGeom>
          <a:solidFill>
            <a:srgbClr val="00FFCC"/>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麦克斯韦</a:t>
            </a:r>
          </a:p>
          <a:p>
            <a:pPr algn="ctr"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速率分布</a:t>
            </a:r>
          </a:p>
          <a:p>
            <a:pPr algn="ctr" eaLnBrk="1" hangingPunct="1">
              <a:spcBef>
                <a:spcPct val="0"/>
              </a:spcBef>
              <a:buClrTx/>
              <a:buSzTx/>
              <a:buFontTx/>
              <a:buNone/>
            </a:pPr>
            <a:r>
              <a:rPr lang="zh-CN" altLang="en-US" sz="2800" dirty="0">
                <a:solidFill>
                  <a:srgbClr val="FF0000"/>
                </a:solidFill>
                <a:ea typeface="微软雅黑" panose="020B0503020204020204" pitchFamily="34" charset="-122"/>
                <a:cs typeface="Times New Roman" panose="02020603050405020304" pitchFamily="18" charset="0"/>
              </a:rPr>
              <a:t>函数</a:t>
            </a:r>
          </a:p>
        </p:txBody>
      </p:sp>
      <p:sp>
        <p:nvSpPr>
          <p:cNvPr id="37894" name="Text Box 50"/>
          <p:cNvSpPr txBox="1">
            <a:spLocks noChangeArrowheads="1"/>
          </p:cNvSpPr>
          <p:nvPr/>
        </p:nvSpPr>
        <p:spPr bwMode="auto">
          <a:xfrm>
            <a:off x="2438155" y="394059"/>
            <a:ext cx="53641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麦克斯韦速率分布律 </a:t>
            </a:r>
          </a:p>
        </p:txBody>
      </p:sp>
      <mc:AlternateContent xmlns:mc="http://schemas.openxmlformats.org/markup-compatibility/2006" xmlns:a14="http://schemas.microsoft.com/office/drawing/2010/main">
        <mc:Choice Requires="a14">
          <p:sp>
            <p:nvSpPr>
              <p:cNvPr id="7" name="Text Box 8"/>
              <p:cNvSpPr txBox="1">
                <a:spLocks noChangeArrowheads="1"/>
              </p:cNvSpPr>
              <p:nvPr/>
            </p:nvSpPr>
            <p:spPr bwMode="auto">
              <a:xfrm>
                <a:off x="685554" y="5343188"/>
                <a:ext cx="9398604"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lang="zh-CN" altLang="en-US" sz="2800" dirty="0">
                    <a:solidFill>
                      <a:srgbClr val="0000FF"/>
                    </a:solidFill>
                    <a:ea typeface="微软雅黑" panose="020B0503020204020204" pitchFamily="34" charset="-122"/>
                    <a:cs typeface="Times New Roman" panose="02020603050405020304" pitchFamily="18" charset="0"/>
                  </a:rPr>
                  <a:t>称为</a:t>
                </a:r>
                <a:r>
                  <a:rPr lang="zh-CN" altLang="en-US" sz="2800" dirty="0">
                    <a:solidFill>
                      <a:srgbClr val="FF0000"/>
                    </a:solidFill>
                    <a:ea typeface="微软雅黑" panose="020B0503020204020204" pitchFamily="34" charset="-122"/>
                    <a:cs typeface="Times New Roman" panose="02020603050405020304" pitchFamily="18" charset="0"/>
                  </a:rPr>
                  <a:t>麦克斯韦速率分布函数</a:t>
                </a:r>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Maxwell speed distribution function</a:t>
                </a:r>
                <a:r>
                  <a:rPr lang="zh-CN" altLang="en-US" sz="2800" dirty="0">
                    <a:solidFill>
                      <a:srgbClr val="0000FF"/>
                    </a:solidFill>
                    <a:ea typeface="微软雅黑" panose="020B0503020204020204" pitchFamily="34" charset="-122"/>
                    <a:cs typeface="Times New Roman" panose="02020603050405020304" pitchFamily="18" charset="0"/>
                  </a:rPr>
                  <a:t>）</a:t>
                </a:r>
                <a:r>
                  <a:rPr lang="zh-CN" altLang="en-US" sz="2800" i="1" dirty="0">
                    <a:solidFill>
                      <a:srgbClr val="0000FF"/>
                    </a:solidFill>
                    <a:ea typeface="微软雅黑" panose="020B0503020204020204" pitchFamily="34" charset="-122"/>
                    <a:cs typeface="Times New Roman" panose="02020603050405020304" pitchFamily="18" charset="0"/>
                  </a:rPr>
                  <a:t>。</a:t>
                </a:r>
                <a:endParaRPr lang="en-US" altLang="zh-CN" sz="2800" i="1" dirty="0">
                  <a:solidFill>
                    <a:srgbClr val="0000FF"/>
                  </a:solidFill>
                  <a:ea typeface="微软雅黑" panose="020B0503020204020204" pitchFamily="34" charset="-122"/>
                  <a:cs typeface="Times New Roman" panose="02020603050405020304" pitchFamily="18" charset="0"/>
                </a:endParaRPr>
              </a:p>
            </p:txBody>
          </p:sp>
        </mc:Choice>
        <mc:Fallback xmlns="">
          <p:sp>
            <p:nvSpPr>
              <p:cNvPr id="7" name="Text Box 8"/>
              <p:cNvSpPr txBox="1">
                <a:spLocks noRot="1" noChangeAspect="1" noMove="1" noResize="1" noEditPoints="1" noAdjustHandles="1" noChangeArrowheads="1" noChangeShapeType="1" noTextEdit="1"/>
              </p:cNvSpPr>
              <p:nvPr/>
            </p:nvSpPr>
            <p:spPr bwMode="auto">
              <a:xfrm>
                <a:off x="685554" y="5343188"/>
                <a:ext cx="9398604" cy="946150"/>
              </a:xfrm>
              <a:prstGeom prst="rect">
                <a:avLst/>
              </a:prstGeom>
              <a:blipFill>
                <a:blip r:embed="rId4"/>
                <a:stretch>
                  <a:fillRect l="-1297" t="-7097" r="-2270"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8" name="Picture 10" descr="麦克斯威像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7730" y="394059"/>
            <a:ext cx="1465262"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9" name="矩形 8"/>
              <p:cNvSpPr/>
              <p:nvPr/>
            </p:nvSpPr>
            <p:spPr>
              <a:xfrm>
                <a:off x="1245309" y="2604848"/>
                <a:ext cx="4870884" cy="10686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𝑑𝑁</m:t>
                          </m:r>
                        </m:num>
                        <m:den>
                          <m:r>
                            <a:rPr lang="en-US" altLang="zh-CN" sz="2800" b="0" i="1" smtClean="0">
                              <a:solidFill>
                                <a:srgbClr val="0000FF"/>
                              </a:solidFill>
                              <a:latin typeface="Cambria Math" panose="02040503050406030204" pitchFamily="18" charset="0"/>
                              <a:ea typeface="Cambria Math" panose="02040503050406030204" pitchFamily="18" charset="0"/>
                            </a:rPr>
                            <m:t>𝑁</m:t>
                          </m:r>
                        </m:den>
                      </m:f>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𝑒</m:t>
                          </m:r>
                        </m:e>
                        <m:sup>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1245309" y="2604848"/>
                <a:ext cx="4870884" cy="106869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245309" y="3887201"/>
                <a:ext cx="4688142" cy="10686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𝑒</m:t>
                          </m:r>
                        </m:e>
                        <m:sup>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1245309" y="3887201"/>
                <a:ext cx="4688142" cy="106869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568440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7894"/>
                                        </p:tgtEl>
                                        <p:attrNameLst>
                                          <p:attrName>style.visibility</p:attrName>
                                        </p:attrNameLst>
                                      </p:cBhvr>
                                      <p:to>
                                        <p:strVal val="visible"/>
                                      </p:to>
                                    </p:set>
                                    <p:animEffect transition="in" filter="wipe(left)">
                                      <p:cBhvr>
                                        <p:cTn id="7" dur="500"/>
                                        <p:tgtEl>
                                          <p:spTgt spid="378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030"/>
                                        </p:tgtEl>
                                        <p:attrNameLst>
                                          <p:attrName>style.visibility</p:attrName>
                                        </p:attrNameLst>
                                      </p:cBhvr>
                                      <p:to>
                                        <p:strVal val="visible"/>
                                      </p:to>
                                    </p:set>
                                    <p:animEffect transition="in" filter="wipe(left)">
                                      <p:cBhvr>
                                        <p:cTn id="17" dur="500"/>
                                        <p:tgtEl>
                                          <p:spTgt spid="420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grpId="0" nodeType="clickEffect">
                                  <p:stCondLst>
                                    <p:cond delay="0"/>
                                  </p:stCondLst>
                                  <p:childTnLst>
                                    <p:set>
                                      <p:cBhvr>
                                        <p:cTn id="31" dur="1" fill="hold">
                                          <p:stCondLst>
                                            <p:cond delay="0"/>
                                          </p:stCondLst>
                                        </p:cTn>
                                        <p:tgtEl>
                                          <p:spTgt spid="42033"/>
                                        </p:tgtEl>
                                        <p:attrNameLst>
                                          <p:attrName>style.visibility</p:attrName>
                                        </p:attrNameLst>
                                      </p:cBhvr>
                                      <p:to>
                                        <p:strVal val="visible"/>
                                      </p:to>
                                    </p:set>
                                    <p:animEffect transition="in" filter="wipe(right)">
                                      <p:cBhvr>
                                        <p:cTn id="32" dur="500"/>
                                        <p:tgtEl>
                                          <p:spTgt spid="4203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30" grpId="0"/>
      <p:bldP spid="42033" grpId="0" animBg="1"/>
      <p:bldP spid="37894" grpId="0"/>
      <p:bldP spid="7" grpId="0"/>
      <p:bldP spid="9" grpId="0"/>
      <p:bldP spid="1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644817" y="563250"/>
            <a:ext cx="1963737" cy="1054100"/>
            <a:chOff x="204" y="119"/>
            <a:chExt cx="1237" cy="664"/>
          </a:xfrm>
        </p:grpSpPr>
        <p:sp>
          <p:nvSpPr>
            <p:cNvPr id="39957" name="laptop"/>
            <p:cNvSpPr>
              <a:spLocks noEditPoints="1" noChangeArrowheads="1"/>
            </p:cNvSpPr>
            <p:nvPr/>
          </p:nvSpPr>
          <p:spPr bwMode="auto">
            <a:xfrm>
              <a:off x="204" y="119"/>
              <a:ext cx="1237" cy="6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53 w 21600"/>
                <a:gd name="T25" fmla="*/ 1854 h 21600"/>
                <a:gd name="T26" fmla="*/ 17304 w 21600"/>
                <a:gd name="T27" fmla="*/ 123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tx2"/>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958" name="Text Box 6"/>
            <p:cNvSpPr txBox="1">
              <a:spLocks noChangeArrowheads="1"/>
            </p:cNvSpPr>
            <p:nvPr/>
          </p:nvSpPr>
          <p:spPr bwMode="auto">
            <a:xfrm>
              <a:off x="545" y="170"/>
              <a:ext cx="576" cy="330"/>
            </a:xfrm>
            <a:prstGeom prst="rect">
              <a:avLst/>
            </a:prstGeom>
            <a:solidFill>
              <a:srgbClr val="FFFF00"/>
            </a:solidFill>
            <a:ln w="9525">
              <a:solidFill>
                <a:srgbClr val="FFCCFF"/>
              </a:solidFill>
              <a:miter lim="800000"/>
              <a:headEnd/>
              <a:tailEnd/>
            </a:ln>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讨论</a:t>
              </a:r>
            </a:p>
          </p:txBody>
        </p:sp>
      </p:grpSp>
      <p:sp>
        <p:nvSpPr>
          <p:cNvPr id="98311" name="Rectangle 7"/>
          <p:cNvSpPr>
            <a:spLocks noChangeArrowheads="1"/>
          </p:cNvSpPr>
          <p:nvPr/>
        </p:nvSpPr>
        <p:spPr bwMode="auto">
          <a:xfrm>
            <a:off x="859129" y="1849126"/>
            <a:ext cx="7527925" cy="523220"/>
          </a:xfrm>
          <a:prstGeom prst="rect">
            <a:avLst/>
          </a:prstGeom>
          <a:noFill/>
          <a:ln w="9525">
            <a:noFill/>
            <a:miter lim="800000"/>
            <a:headEnd/>
            <a:tailEnd/>
          </a:ln>
        </p:spPr>
        <p:txBody>
          <a:bodyPr wrap="square">
            <a:spAutoFit/>
          </a:bodyPr>
          <a:lstStyle/>
          <a:p>
            <a:pPr eaLnBrk="1" hangingPunct="1">
              <a:spcBef>
                <a:spcPct val="5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 </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麦克斯韦速率分布规律及分布函数的意义</a:t>
            </a:r>
          </a:p>
        </p:txBody>
      </p:sp>
      <p:sp>
        <p:nvSpPr>
          <p:cNvPr id="39940" name="AutoShape 10" descr="褐色大理石"/>
          <p:cNvSpPr>
            <a:spLocks noChangeArrowheads="1"/>
          </p:cNvSpPr>
          <p:nvPr/>
        </p:nvSpPr>
        <p:spPr bwMode="auto">
          <a:xfrm>
            <a:off x="1546517" y="2492063"/>
            <a:ext cx="3671887" cy="1368425"/>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081" name="Rectangle 9" descr="胡桃"/>
              <p:cNvSpPr>
                <a:spLocks noChangeArrowheads="1"/>
              </p:cNvSpPr>
              <p:nvPr/>
            </p:nvSpPr>
            <p:spPr bwMode="auto">
              <a:xfrm>
                <a:off x="1288647" y="2458159"/>
                <a:ext cx="8179818" cy="954088"/>
              </a:xfrm>
              <a:prstGeom prst="rect">
                <a:avLst/>
              </a:prstGeom>
              <a:noFill/>
              <a:ln w="9525">
                <a:noFill/>
                <a:miter lim="800000"/>
                <a:headEnd/>
                <a:tailEnd/>
              </a:ln>
            </p:spPr>
            <p:txBody>
              <a:bodyPr wrap="square">
                <a:spAutoFit/>
              </a:bodyPr>
              <a:lstStyle/>
              <a:p>
                <a:pPr eaLnBrk="1" hangingPunct="1">
                  <a:defRPr/>
                </a:pPr>
                <a14:m>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𝑓</m:t>
                    </m:r>
                    <m:d>
                      <m:dPr>
                        <m:ctrlPr>
                          <a:rPr lang="en-US" altLang="zh-CN" sz="2800" i="1">
                            <a:solidFill>
                              <a:srgbClr val="FF0000"/>
                            </a:solidFill>
                            <a:latin typeface="Cambria Math"/>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𝑣</m:t>
                        </m:r>
                      </m:e>
                    </m:d>
                  </m:oMath>
                </a14:m>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表示分布在速率</a:t>
                </a:r>
                <a14:m>
                  <m:oMath xmlns:m="http://schemas.openxmlformats.org/officeDocument/2006/math">
                    <m:r>
                      <a:rPr lang="en-US" altLang="zh-CN" sz="2800" i="1">
                        <a:solidFill>
                          <a:srgbClr val="FF0000"/>
                        </a:solidFill>
                        <a:latin typeface="Cambria Math" panose="02040503050406030204" pitchFamily="18" charset="0"/>
                        <a:ea typeface="Cambria Math" panose="02040503050406030204" pitchFamily="18" charset="0"/>
                      </a:rPr>
                      <m:t>𝑣</m:t>
                    </m:r>
                  </m:oMath>
                </a14:m>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附近单位速率间隔内的分子数与总分子数的比率。 </a:t>
                </a:r>
              </a:p>
            </p:txBody>
          </p:sp>
        </mc:Choice>
        <mc:Fallback xmlns="">
          <p:sp>
            <p:nvSpPr>
              <p:cNvPr id="3081" name="Rectangle 9" descr="胡桃"/>
              <p:cNvSpPr>
                <a:spLocks noRot="1" noChangeAspect="1" noMove="1" noResize="1" noEditPoints="1" noAdjustHandles="1" noChangeArrowheads="1" noChangeShapeType="1" noTextEdit="1"/>
              </p:cNvSpPr>
              <p:nvPr/>
            </p:nvSpPr>
            <p:spPr bwMode="auto">
              <a:xfrm>
                <a:off x="1288647" y="2458159"/>
                <a:ext cx="8179818" cy="954088"/>
              </a:xfrm>
              <a:prstGeom prst="rect">
                <a:avLst/>
              </a:prstGeom>
              <a:blipFill>
                <a:blip r:embed="rId3"/>
                <a:stretch>
                  <a:fillRect l="-1490" t="-6369" b="-16561"/>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315" name="Rectangle 11"/>
              <p:cNvSpPr>
                <a:spLocks noChangeArrowheads="1"/>
              </p:cNvSpPr>
              <p:nvPr/>
            </p:nvSpPr>
            <p:spPr bwMode="auto">
              <a:xfrm>
                <a:off x="859128" y="3609662"/>
                <a:ext cx="5482677" cy="523220"/>
              </a:xfrm>
              <a:prstGeom prst="rect">
                <a:avLst/>
              </a:prstGeom>
              <a:noFill/>
              <a:ln w="9525">
                <a:noFill/>
                <a:miter lim="800000"/>
                <a:headEnd/>
                <a:tailEnd/>
              </a:ln>
            </p:spPr>
            <p:txBody>
              <a:bodyPr wrap="square">
                <a:spAutoFit/>
              </a:bodyPr>
              <a:lstStyle/>
              <a:p>
                <a:pPr eaLnBrk="1" hangingPunct="1">
                  <a:spcBef>
                    <a:spcPct val="5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的关系</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分布曲线 </a:t>
                </a:r>
              </a:p>
            </p:txBody>
          </p:sp>
        </mc:Choice>
        <mc:Fallback xmlns="">
          <p:sp>
            <p:nvSpPr>
              <p:cNvPr id="98315" name="Rectangle 11"/>
              <p:cNvSpPr>
                <a:spLocks noRot="1" noChangeAspect="1" noMove="1" noResize="1" noEditPoints="1" noAdjustHandles="1" noChangeArrowheads="1" noChangeShapeType="1" noTextEdit="1"/>
              </p:cNvSpPr>
              <p:nvPr/>
            </p:nvSpPr>
            <p:spPr bwMode="auto">
              <a:xfrm>
                <a:off x="859128" y="3609662"/>
                <a:ext cx="5482677" cy="523220"/>
              </a:xfrm>
              <a:prstGeom prst="rect">
                <a:avLst/>
              </a:prstGeom>
              <a:blipFill>
                <a:blip r:embed="rId4"/>
                <a:stretch>
                  <a:fillRect l="-2336" t="-11628" b="-31395"/>
                </a:stretch>
              </a:blipFill>
              <a:ln w="9525">
                <a:noFill/>
                <a:miter lim="800000"/>
                <a:headEnd/>
                <a:tailEnd/>
              </a:ln>
            </p:spPr>
            <p:txBody>
              <a:bodyPr/>
              <a:lstStyle/>
              <a:p>
                <a:r>
                  <a:rPr lang="zh-CN" altLang="en-US">
                    <a:noFill/>
                  </a:rPr>
                  <a:t> </a:t>
                </a:r>
              </a:p>
            </p:txBody>
          </p:sp>
        </mc:Fallback>
      </mc:AlternateContent>
      <p:sp>
        <p:nvSpPr>
          <p:cNvPr id="14" name="Rectangle 3"/>
          <p:cNvSpPr>
            <a:spLocks noChangeArrowheads="1"/>
          </p:cNvSpPr>
          <p:nvPr/>
        </p:nvSpPr>
        <p:spPr bwMode="auto">
          <a:xfrm>
            <a:off x="859128" y="4330297"/>
            <a:ext cx="5197083" cy="1384300"/>
          </a:xfrm>
          <a:prstGeom prst="rect">
            <a:avLst/>
          </a:prstGeom>
          <a:noFill/>
          <a:ln w="9525">
            <a:noFill/>
            <a:miter lim="800000"/>
            <a:headEnd/>
            <a:tailEnd/>
          </a:ln>
        </p:spPr>
        <p:txBody>
          <a:bodyPr wrap="square">
            <a:spAutoFit/>
          </a:bodyPr>
          <a:lstStyle/>
          <a:p>
            <a:pPr algn="just" eaLnBrk="1" hangingPunct="1">
              <a:spcBef>
                <a:spcPct val="5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麦氏分布是一定温度下的稳定分布。温度变化，分布也随之变化。</a:t>
            </a:r>
          </a:p>
        </p:txBody>
      </p:sp>
      <p:pic>
        <p:nvPicPr>
          <p:cNvPr id="23" name="Picture 8" descr="f(H2)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6212" y="3264691"/>
            <a:ext cx="3779837"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2" name="矩形 11"/>
              <p:cNvSpPr/>
              <p:nvPr/>
            </p:nvSpPr>
            <p:spPr>
              <a:xfrm>
                <a:off x="3269356" y="548468"/>
                <a:ext cx="5832751" cy="10688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𝑒</m:t>
                          </m:r>
                        </m:e>
                        <m:sup>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3269356" y="548468"/>
                <a:ext cx="5832751" cy="106888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977142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8311"/>
                                        </p:tgtEl>
                                        <p:attrNameLst>
                                          <p:attrName>style.visibility</p:attrName>
                                        </p:attrNameLst>
                                      </p:cBhvr>
                                      <p:to>
                                        <p:strVal val="visible"/>
                                      </p:to>
                                    </p:set>
                                    <p:animEffect transition="in" filter="wipe(left)">
                                      <p:cBhvr>
                                        <p:cTn id="17" dur="500"/>
                                        <p:tgtEl>
                                          <p:spTgt spid="983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081"/>
                                        </p:tgtEl>
                                        <p:attrNameLst>
                                          <p:attrName>style.visibility</p:attrName>
                                        </p:attrNameLst>
                                      </p:cBhvr>
                                      <p:to>
                                        <p:strVal val="visible"/>
                                      </p:to>
                                    </p:set>
                                    <p:animEffect transition="in" filter="wipe(left)">
                                      <p:cBhvr>
                                        <p:cTn id="22" dur="500"/>
                                        <p:tgtEl>
                                          <p:spTgt spid="308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8315"/>
                                        </p:tgtEl>
                                        <p:attrNameLst>
                                          <p:attrName>style.visibility</p:attrName>
                                        </p:attrNameLst>
                                      </p:cBhvr>
                                      <p:to>
                                        <p:strVal val="visible"/>
                                      </p:to>
                                    </p:set>
                                    <p:animEffect transition="in" filter="wipe(left)">
                                      <p:cBhvr>
                                        <p:cTn id="27" dur="500"/>
                                        <p:tgtEl>
                                          <p:spTgt spid="98315"/>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ox(out)">
                                      <p:cBhvr>
                                        <p:cTn id="32" dur="5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11" grpId="0"/>
      <p:bldP spid="3081" grpId="0"/>
      <p:bldP spid="98315" grpId="0"/>
      <p:bldP spid="14" grpId="0"/>
      <p:bldP spid="1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4"/>
          <p:cNvSpPr>
            <a:spLocks noChangeArrowheads="1"/>
          </p:cNvSpPr>
          <p:nvPr/>
        </p:nvSpPr>
        <p:spPr bwMode="auto">
          <a:xfrm>
            <a:off x="826328" y="2107866"/>
            <a:ext cx="6286500" cy="954087"/>
          </a:xfrm>
          <a:prstGeom prst="rect">
            <a:avLst/>
          </a:prstGeom>
          <a:noFill/>
          <a:ln w="9525">
            <a:noFill/>
            <a:miter lim="800000"/>
            <a:headEnd/>
            <a:tailEnd/>
          </a:ln>
        </p:spPr>
        <p:txBody>
          <a:bodyPr>
            <a:spAutoFit/>
          </a:bodyPr>
          <a:lstStyle/>
          <a:p>
            <a:pPr eaLnBrk="1" hangingPunct="1">
              <a:spcBef>
                <a:spcPct val="5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速率分布规律满足归一化条件（</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normalization condition</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21" name="Rectangle 16"/>
          <p:cNvSpPr>
            <a:spLocks noChangeArrowheads="1"/>
          </p:cNvSpPr>
          <p:nvPr/>
        </p:nvSpPr>
        <p:spPr bwMode="auto">
          <a:xfrm>
            <a:off x="826328" y="3376277"/>
            <a:ext cx="8838372" cy="523220"/>
          </a:xfrm>
          <a:prstGeom prst="rect">
            <a:avLst/>
          </a:prstGeom>
          <a:noFill/>
          <a:ln w="9525">
            <a:noFill/>
            <a:miter lim="800000"/>
            <a:headEnd/>
            <a:tailEnd/>
          </a:ln>
        </p:spPr>
        <p:txBody>
          <a:bodyPr wrap="square">
            <a:spAutoFit/>
          </a:bodyPr>
          <a:lstStyle/>
          <a:p>
            <a:pPr algn="just" eaLnBrk="1" hangingPunct="1">
              <a:spcBef>
                <a:spcPct val="5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(5)Maxwell</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速率分布只适用于处于平衡态下的理想气体。</a:t>
            </a:r>
          </a:p>
        </p:txBody>
      </p:sp>
      <p:sp>
        <p:nvSpPr>
          <p:cNvPr id="22" name="Rectangle 17"/>
          <p:cNvSpPr>
            <a:spLocks noChangeArrowheads="1"/>
          </p:cNvSpPr>
          <p:nvPr/>
        </p:nvSpPr>
        <p:spPr bwMode="auto">
          <a:xfrm>
            <a:off x="826326" y="4299211"/>
            <a:ext cx="8838373" cy="1384300"/>
          </a:xfrm>
          <a:prstGeom prst="rect">
            <a:avLst/>
          </a:prstGeom>
          <a:noFill/>
          <a:ln w="9525">
            <a:noFill/>
            <a:miter lim="800000"/>
            <a:headEnd/>
            <a:tailEnd/>
          </a:ln>
        </p:spPr>
        <p:txBody>
          <a:bodyPr wrap="square">
            <a:spAutoFit/>
          </a:bodyPr>
          <a:lstStyle/>
          <a:p>
            <a:pPr algn="just" eaLnBrk="1" hangingPunct="1">
              <a:spcBef>
                <a:spcPct val="50000"/>
              </a:spcBef>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(6)Maxwell</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速率分布律只对大量分子组成的体系才成立。由此，若说具有某一确定速率的分子有多少是根本没有意义的。</a:t>
            </a:r>
          </a:p>
        </p:txBody>
      </p:sp>
      <p:grpSp>
        <p:nvGrpSpPr>
          <p:cNvPr id="10" name="Group 4"/>
          <p:cNvGrpSpPr>
            <a:grpSpLocks/>
          </p:cNvGrpSpPr>
          <p:nvPr/>
        </p:nvGrpSpPr>
        <p:grpSpPr bwMode="auto">
          <a:xfrm>
            <a:off x="644817" y="563250"/>
            <a:ext cx="1963737" cy="1054100"/>
            <a:chOff x="204" y="119"/>
            <a:chExt cx="1237" cy="664"/>
          </a:xfrm>
        </p:grpSpPr>
        <p:sp>
          <p:nvSpPr>
            <p:cNvPr id="11" name="laptop"/>
            <p:cNvSpPr>
              <a:spLocks noEditPoints="1" noChangeArrowheads="1"/>
            </p:cNvSpPr>
            <p:nvPr/>
          </p:nvSpPr>
          <p:spPr bwMode="auto">
            <a:xfrm>
              <a:off x="204" y="119"/>
              <a:ext cx="1237" cy="6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53 w 21600"/>
                <a:gd name="T25" fmla="*/ 1854 h 21600"/>
                <a:gd name="T26" fmla="*/ 17304 w 21600"/>
                <a:gd name="T27" fmla="*/ 123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tx2"/>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Text Box 6"/>
            <p:cNvSpPr txBox="1">
              <a:spLocks noChangeArrowheads="1"/>
            </p:cNvSpPr>
            <p:nvPr/>
          </p:nvSpPr>
          <p:spPr bwMode="auto">
            <a:xfrm>
              <a:off x="545" y="170"/>
              <a:ext cx="576" cy="330"/>
            </a:xfrm>
            <a:prstGeom prst="rect">
              <a:avLst/>
            </a:prstGeom>
            <a:solidFill>
              <a:srgbClr val="FFFF00"/>
            </a:solidFill>
            <a:ln w="9525">
              <a:solidFill>
                <a:srgbClr val="FFCCFF"/>
              </a:solidFill>
              <a:miter lim="800000"/>
              <a:headEnd/>
              <a:tailEnd/>
            </a:ln>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讨论</a:t>
              </a:r>
            </a:p>
          </p:txBody>
        </p:sp>
      </p:grpSp>
      <mc:AlternateContent xmlns:mc="http://schemas.openxmlformats.org/markup-compatibility/2006" xmlns:a14="http://schemas.microsoft.com/office/drawing/2010/main">
        <mc:Choice Requires="a14">
          <p:sp>
            <p:nvSpPr>
              <p:cNvPr id="13" name="矩形 12"/>
              <p:cNvSpPr/>
              <p:nvPr/>
            </p:nvSpPr>
            <p:spPr>
              <a:xfrm>
                <a:off x="3269356" y="548468"/>
                <a:ext cx="5832751" cy="10688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𝑒</m:t>
                          </m:r>
                        </m:e>
                        <m:sup>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3269356" y="548468"/>
                <a:ext cx="5832751" cy="106888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141825" y="2037314"/>
                <a:ext cx="1942005"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FF0000"/>
                              </a:solidFill>
                              <a:latin typeface="Cambria Math"/>
                              <a:ea typeface="Cambria Math" panose="02040503050406030204" pitchFamily="18" charset="0"/>
                            </a:rPr>
                          </m:ctrlPr>
                        </m:naryPr>
                        <m:sub>
                          <m:r>
                            <m:rPr>
                              <m:brk m:alnAt="23"/>
                            </m:rPr>
                            <a:rPr lang="en-US" altLang="zh-CN" sz="2800" b="0" i="1" smtClean="0">
                              <a:solidFill>
                                <a:srgbClr val="FF0000"/>
                              </a:solidFill>
                              <a:latin typeface="Cambria Math" panose="02040503050406030204" pitchFamily="18" charset="0"/>
                              <a:ea typeface="Cambria Math" panose="02040503050406030204" pitchFamily="18" charset="0"/>
                            </a:rPr>
                            <m:t>0</m:t>
                          </m:r>
                        </m:sub>
                        <m:sup>
                          <m:r>
                            <a:rPr lang="en-US" altLang="zh-CN" sz="2800" b="0" i="1" smtClean="0">
                              <a:solidFill>
                                <a:srgbClr val="FF0000"/>
                              </a:solidFill>
                              <a:latin typeface="Cambria Math" panose="02040503050406030204" pitchFamily="18" charset="0"/>
                              <a:ea typeface="Cambria Math" panose="02040503050406030204" pitchFamily="18" charset="0"/>
                            </a:rPr>
                            <m:t>∞</m:t>
                          </m:r>
                        </m:sup>
                        <m:e>
                          <m:r>
                            <a:rPr lang="en-US" altLang="zh-CN" sz="2800" i="1">
                              <a:solidFill>
                                <a:srgbClr val="FF0000"/>
                              </a:solidFill>
                              <a:latin typeface="Cambria Math" panose="02040503050406030204" pitchFamily="18" charset="0"/>
                              <a:ea typeface="Cambria Math" panose="02040503050406030204" pitchFamily="18" charset="0"/>
                            </a:rPr>
                            <m:t>𝑓</m:t>
                          </m:r>
                          <m:d>
                            <m:dPr>
                              <m:ctrlPr>
                                <a:rPr lang="en-US" altLang="zh-CN" sz="2800" i="1">
                                  <a:solidFill>
                                    <a:srgbClr val="FF0000"/>
                                  </a:solidFill>
                                  <a:latin typeface="Cambria Math"/>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𝑣</m:t>
                              </m:r>
                            </m:e>
                          </m:d>
                          <m:r>
                            <a:rPr lang="en-US" altLang="zh-CN" sz="2800" i="1">
                              <a:solidFill>
                                <a:srgbClr val="FF0000"/>
                              </a:solidFill>
                              <a:latin typeface="Cambria Math" panose="02040503050406030204" pitchFamily="18" charset="0"/>
                              <a:ea typeface="Cambria Math" panose="02040503050406030204" pitchFamily="18" charset="0"/>
                            </a:rPr>
                            <m:t>𝑑𝑣</m:t>
                          </m:r>
                        </m:e>
                      </m:nary>
                    </m:oMath>
                  </m:oMathPara>
                </a14:m>
                <a:endParaRPr lang="zh-CN" altLang="en-US" sz="2800" dirty="0">
                  <a:solidFill>
                    <a:srgbClr val="FF0000"/>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6141825" y="2037314"/>
                <a:ext cx="1942005" cy="102463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7988736" y="2288023"/>
                <a:ext cx="8502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=1</m:t>
                      </m:r>
                    </m:oMath>
                  </m:oMathPara>
                </a14:m>
                <a:endParaRPr lang="zh-CN" altLang="en-US" sz="2800" dirty="0">
                  <a:solidFill>
                    <a:srgbClr val="FF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7988736" y="2288023"/>
                <a:ext cx="850297"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7355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2772"/>
                                        </p:tgtEl>
                                        <p:attrNameLst>
                                          <p:attrName>style.visibility</p:attrName>
                                        </p:attrNameLst>
                                      </p:cBhvr>
                                      <p:to>
                                        <p:strVal val="visible"/>
                                      </p:to>
                                    </p:set>
                                    <p:animEffect transition="in" filter="blinds(horizontal)">
                                      <p:cBhvr>
                                        <p:cTn id="17" dur="500"/>
                                        <p:tgtEl>
                                          <p:spTgt spid="3277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0-#ppt_w/2"/>
                                          </p:val>
                                        </p:tav>
                                        <p:tav tm="100000">
                                          <p:val>
                                            <p:strVal val="#ppt_x"/>
                                          </p:val>
                                        </p:tav>
                                      </p:tavLst>
                                    </p:anim>
                                    <p:anim calcmode="lin" valueType="num">
                                      <p:cBhvr additive="base">
                                        <p:cTn id="33"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0-#ppt_w/2"/>
                                          </p:val>
                                        </p:tav>
                                        <p:tav tm="100000">
                                          <p:val>
                                            <p:strVal val="#ppt_x"/>
                                          </p:val>
                                        </p:tav>
                                      </p:tavLst>
                                    </p:anim>
                                    <p:anim calcmode="lin" valueType="num">
                                      <p:cBhvr additive="base">
                                        <p:cTn id="39"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2" grpId="0"/>
      <p:bldP spid="21" grpId="0" autoUpdateAnimBg="0"/>
      <p:bldP spid="22" grpId="0" autoUpdateAnimBg="0"/>
      <p:bldP spid="13" grpId="0"/>
      <p:bldP spid="14" grpId="0"/>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Line 2"/>
          <p:cNvSpPr>
            <a:spLocks noChangeShapeType="1"/>
          </p:cNvSpPr>
          <p:nvPr/>
        </p:nvSpPr>
        <p:spPr bwMode="auto">
          <a:xfrm>
            <a:off x="2484549" y="3581400"/>
            <a:ext cx="0" cy="1066800"/>
          </a:xfrm>
          <a:prstGeom prst="line">
            <a:avLst/>
          </a:prstGeom>
          <a:noFill/>
          <a:ln w="9525" cmpd="sng">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891" name="未知"/>
          <p:cNvSpPr>
            <a:spLocks/>
          </p:cNvSpPr>
          <p:nvPr/>
        </p:nvSpPr>
        <p:spPr bwMode="auto">
          <a:xfrm>
            <a:off x="3856149" y="2743200"/>
            <a:ext cx="901700" cy="1905000"/>
          </a:xfrm>
          <a:custGeom>
            <a:avLst/>
            <a:gdLst>
              <a:gd name="T0" fmla="*/ 3 w 568"/>
              <a:gd name="T1" fmla="*/ 0 h 1163"/>
              <a:gd name="T2" fmla="*/ 59 w 568"/>
              <a:gd name="T3" fmla="*/ 113 h 1163"/>
              <a:gd name="T4" fmla="*/ 138 w 568"/>
              <a:gd name="T5" fmla="*/ 237 h 1163"/>
              <a:gd name="T6" fmla="*/ 206 w 568"/>
              <a:gd name="T7" fmla="*/ 372 h 1163"/>
              <a:gd name="T8" fmla="*/ 274 w 568"/>
              <a:gd name="T9" fmla="*/ 418 h 1163"/>
              <a:gd name="T10" fmla="*/ 421 w 568"/>
              <a:gd name="T11" fmla="*/ 531 h 1163"/>
              <a:gd name="T12" fmla="*/ 568 w 568"/>
              <a:gd name="T13" fmla="*/ 632 h 1163"/>
              <a:gd name="T14" fmla="*/ 568 w 568"/>
              <a:gd name="T15" fmla="*/ 1163 h 1163"/>
              <a:gd name="T16" fmla="*/ 0 w 568"/>
              <a:gd name="T17" fmla="*/ 1163 h 1163"/>
              <a:gd name="T18" fmla="*/ 3 w 568"/>
              <a:gd name="T19" fmla="*/ 0 h 1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1163">
                <a:moveTo>
                  <a:pt x="3" y="0"/>
                </a:moveTo>
                <a:cubicBezTo>
                  <a:pt x="21" y="37"/>
                  <a:pt x="42" y="76"/>
                  <a:pt x="59" y="113"/>
                </a:cubicBezTo>
                <a:cubicBezTo>
                  <a:pt x="90" y="183"/>
                  <a:pt x="72" y="192"/>
                  <a:pt x="138" y="237"/>
                </a:cubicBezTo>
                <a:cubicBezTo>
                  <a:pt x="149" y="267"/>
                  <a:pt x="183" y="352"/>
                  <a:pt x="206" y="372"/>
                </a:cubicBezTo>
                <a:cubicBezTo>
                  <a:pt x="227" y="390"/>
                  <a:pt x="274" y="418"/>
                  <a:pt x="274" y="418"/>
                </a:cubicBezTo>
                <a:cubicBezTo>
                  <a:pt x="324" y="493"/>
                  <a:pt x="336" y="501"/>
                  <a:pt x="421" y="531"/>
                </a:cubicBezTo>
                <a:cubicBezTo>
                  <a:pt x="453" y="562"/>
                  <a:pt x="523" y="632"/>
                  <a:pt x="568" y="632"/>
                </a:cubicBezTo>
                <a:lnTo>
                  <a:pt x="568" y="1163"/>
                </a:lnTo>
                <a:lnTo>
                  <a:pt x="0" y="1163"/>
                </a:lnTo>
                <a:lnTo>
                  <a:pt x="3" y="0"/>
                </a:lnTo>
                <a:close/>
              </a:path>
            </a:pathLst>
          </a:custGeom>
          <a:solidFill>
            <a:srgbClr val="80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892" name="Rectangle 4"/>
          <p:cNvSpPr>
            <a:spLocks noChangeArrowheads="1"/>
          </p:cNvSpPr>
          <p:nvPr/>
        </p:nvSpPr>
        <p:spPr bwMode="auto">
          <a:xfrm>
            <a:off x="520652" y="349579"/>
            <a:ext cx="37753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ct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麦克斯韦速率分布曲线</a:t>
            </a:r>
          </a:p>
        </p:txBody>
      </p:sp>
      <p:sp>
        <p:nvSpPr>
          <p:cNvPr id="37893" name="未知"/>
          <p:cNvSpPr>
            <a:spLocks/>
          </p:cNvSpPr>
          <p:nvPr/>
        </p:nvSpPr>
        <p:spPr bwMode="auto">
          <a:xfrm>
            <a:off x="1798749" y="1828800"/>
            <a:ext cx="5105400" cy="2832100"/>
          </a:xfrm>
          <a:custGeom>
            <a:avLst/>
            <a:gdLst>
              <a:gd name="T0" fmla="*/ 0 w 3216"/>
              <a:gd name="T1" fmla="*/ 1784 h 1784"/>
              <a:gd name="T2" fmla="*/ 432 w 3216"/>
              <a:gd name="T3" fmla="*/ 1160 h 1784"/>
              <a:gd name="T4" fmla="*/ 672 w 3216"/>
              <a:gd name="T5" fmla="*/ 200 h 1784"/>
              <a:gd name="T6" fmla="*/ 1056 w 3216"/>
              <a:gd name="T7" fmla="*/ 152 h 1784"/>
              <a:gd name="T8" fmla="*/ 1680 w 3216"/>
              <a:gd name="T9" fmla="*/ 1112 h 1784"/>
              <a:gd name="T10" fmla="*/ 3216 w 3216"/>
              <a:gd name="T11" fmla="*/ 1688 h 1784"/>
            </a:gdLst>
            <a:ahLst/>
            <a:cxnLst>
              <a:cxn ang="0">
                <a:pos x="T0" y="T1"/>
              </a:cxn>
              <a:cxn ang="0">
                <a:pos x="T2" y="T3"/>
              </a:cxn>
              <a:cxn ang="0">
                <a:pos x="T4" y="T5"/>
              </a:cxn>
              <a:cxn ang="0">
                <a:pos x="T6" y="T7"/>
              </a:cxn>
              <a:cxn ang="0">
                <a:pos x="T8" y="T9"/>
              </a:cxn>
              <a:cxn ang="0">
                <a:pos x="T10" y="T11"/>
              </a:cxn>
            </a:cxnLst>
            <a:rect l="0" t="0" r="r" b="b"/>
            <a:pathLst>
              <a:path w="3216" h="1784">
                <a:moveTo>
                  <a:pt x="0" y="1784"/>
                </a:moveTo>
                <a:cubicBezTo>
                  <a:pt x="160" y="1604"/>
                  <a:pt x="320" y="1424"/>
                  <a:pt x="432" y="1160"/>
                </a:cubicBezTo>
                <a:cubicBezTo>
                  <a:pt x="544" y="896"/>
                  <a:pt x="568" y="368"/>
                  <a:pt x="672" y="200"/>
                </a:cubicBezTo>
                <a:cubicBezTo>
                  <a:pt x="776" y="32"/>
                  <a:pt x="888" y="0"/>
                  <a:pt x="1056" y="152"/>
                </a:cubicBezTo>
                <a:cubicBezTo>
                  <a:pt x="1224" y="304"/>
                  <a:pt x="1320" y="856"/>
                  <a:pt x="1680" y="1112"/>
                </a:cubicBezTo>
                <a:cubicBezTo>
                  <a:pt x="2040" y="1368"/>
                  <a:pt x="2628" y="1528"/>
                  <a:pt x="3216" y="1688"/>
                </a:cubicBezTo>
              </a:path>
            </a:pathLst>
          </a:custGeom>
          <a:noFill/>
          <a:ln w="28575" cap="flat"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894" name="Rectangle 6"/>
          <p:cNvSpPr>
            <a:spLocks noChangeArrowheads="1"/>
          </p:cNvSpPr>
          <p:nvPr/>
        </p:nvSpPr>
        <p:spPr bwMode="auto">
          <a:xfrm>
            <a:off x="2484549" y="3581400"/>
            <a:ext cx="152400" cy="1066800"/>
          </a:xfrm>
          <a:prstGeom prst="rect">
            <a:avLst/>
          </a:prstGeom>
          <a:solidFill>
            <a:srgbClr val="FF99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895" name="Line 7"/>
          <p:cNvSpPr>
            <a:spLocks noChangeShapeType="1"/>
          </p:cNvSpPr>
          <p:nvPr/>
        </p:nvSpPr>
        <p:spPr bwMode="auto">
          <a:xfrm flipH="1">
            <a:off x="1798749" y="3581400"/>
            <a:ext cx="685800" cy="0"/>
          </a:xfrm>
          <a:prstGeom prst="line">
            <a:avLst/>
          </a:prstGeom>
          <a:noFill/>
          <a:ln w="9525" cmpd="sng">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896" name="Line 8"/>
          <p:cNvSpPr>
            <a:spLocks noChangeShapeType="1"/>
          </p:cNvSpPr>
          <p:nvPr/>
        </p:nvSpPr>
        <p:spPr bwMode="auto">
          <a:xfrm>
            <a:off x="3856149" y="2819400"/>
            <a:ext cx="0" cy="182880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897" name="Line 9"/>
          <p:cNvSpPr>
            <a:spLocks noChangeShapeType="1"/>
          </p:cNvSpPr>
          <p:nvPr/>
        </p:nvSpPr>
        <p:spPr bwMode="auto">
          <a:xfrm>
            <a:off x="4770549" y="3810000"/>
            <a:ext cx="0" cy="83820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37901" name="Group 13"/>
          <p:cNvGrpSpPr>
            <a:grpSpLocks/>
          </p:cNvGrpSpPr>
          <p:nvPr/>
        </p:nvGrpSpPr>
        <p:grpSpPr bwMode="auto">
          <a:xfrm>
            <a:off x="1798750" y="1295401"/>
            <a:ext cx="5638800" cy="3352800"/>
            <a:chOff x="0" y="0"/>
            <a:chExt cx="3552" cy="2112"/>
          </a:xfrm>
        </p:grpSpPr>
        <p:sp>
          <p:nvSpPr>
            <p:cNvPr id="37902" name="Line 14"/>
            <p:cNvSpPr>
              <a:spLocks noChangeShapeType="1"/>
            </p:cNvSpPr>
            <p:nvPr/>
          </p:nvSpPr>
          <p:spPr bwMode="auto">
            <a:xfrm>
              <a:off x="0" y="0"/>
              <a:ext cx="0" cy="2112"/>
            </a:xfrm>
            <a:prstGeom prst="line">
              <a:avLst/>
            </a:prstGeom>
            <a:noFill/>
            <a:ln w="28575" cmpd="sng">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903" name="Line 15"/>
            <p:cNvSpPr>
              <a:spLocks noChangeShapeType="1"/>
            </p:cNvSpPr>
            <p:nvPr/>
          </p:nvSpPr>
          <p:spPr bwMode="auto">
            <a:xfrm>
              <a:off x="0" y="2112"/>
              <a:ext cx="3552" cy="0"/>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908" name="Group 20"/>
          <p:cNvGrpSpPr>
            <a:grpSpLocks/>
          </p:cNvGrpSpPr>
          <p:nvPr/>
        </p:nvGrpSpPr>
        <p:grpSpPr bwMode="auto">
          <a:xfrm>
            <a:off x="2332149" y="4648200"/>
            <a:ext cx="457200" cy="152400"/>
            <a:chOff x="0" y="0"/>
            <a:chExt cx="288" cy="96"/>
          </a:xfrm>
        </p:grpSpPr>
        <p:sp>
          <p:nvSpPr>
            <p:cNvPr id="37909" name="Line 21"/>
            <p:cNvSpPr>
              <a:spLocks noChangeShapeType="1"/>
            </p:cNvSpPr>
            <p:nvPr/>
          </p:nvSpPr>
          <p:spPr bwMode="auto">
            <a:xfrm>
              <a:off x="96" y="0"/>
              <a:ext cx="0" cy="9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910" name="Line 22"/>
            <p:cNvSpPr>
              <a:spLocks noChangeShapeType="1"/>
            </p:cNvSpPr>
            <p:nvPr/>
          </p:nvSpPr>
          <p:spPr bwMode="auto">
            <a:xfrm>
              <a:off x="192" y="0"/>
              <a:ext cx="0" cy="96"/>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911" name="Line 23"/>
            <p:cNvSpPr>
              <a:spLocks noChangeShapeType="1"/>
            </p:cNvSpPr>
            <p:nvPr/>
          </p:nvSpPr>
          <p:spPr bwMode="auto">
            <a:xfrm>
              <a:off x="0" y="48"/>
              <a:ext cx="96" cy="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7912" name="Line 24"/>
            <p:cNvSpPr>
              <a:spLocks noChangeShapeType="1"/>
            </p:cNvSpPr>
            <p:nvPr/>
          </p:nvSpPr>
          <p:spPr bwMode="auto">
            <a:xfrm flipH="1">
              <a:off x="192" y="48"/>
              <a:ext cx="96" cy="0"/>
            </a:xfrm>
            <a:prstGeom prst="line">
              <a:avLst/>
            </a:prstGeom>
            <a:noFill/>
            <a:ln w="952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37913" name="AutoShape 25"/>
          <p:cNvSpPr>
            <a:spLocks/>
          </p:cNvSpPr>
          <p:nvPr/>
        </p:nvSpPr>
        <p:spPr bwMode="auto">
          <a:xfrm>
            <a:off x="2986199" y="1054100"/>
            <a:ext cx="1068388" cy="503238"/>
          </a:xfrm>
          <a:prstGeom prst="accentCallout3">
            <a:avLst>
              <a:gd name="adj1" fmla="val 22713"/>
              <a:gd name="adj2" fmla="val -7134"/>
              <a:gd name="adj3" fmla="val 22713"/>
              <a:gd name="adj4" fmla="val -71769"/>
              <a:gd name="adj5" fmla="val 248898"/>
              <a:gd name="adj6" fmla="val -71769"/>
              <a:gd name="adj7" fmla="val 543847"/>
              <a:gd name="adj8" fmla="val -38634"/>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0" rIns="18000" bIns="0"/>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面积</a:t>
            </a:r>
          </a:p>
        </p:txBody>
      </p:sp>
      <p:sp>
        <p:nvSpPr>
          <p:cNvPr id="37915" name="AutoShape 27"/>
          <p:cNvSpPr>
            <a:spLocks/>
          </p:cNvSpPr>
          <p:nvPr/>
        </p:nvSpPr>
        <p:spPr bwMode="auto">
          <a:xfrm>
            <a:off x="4948477" y="2898669"/>
            <a:ext cx="1084263" cy="504825"/>
          </a:xfrm>
          <a:prstGeom prst="accentCallout2">
            <a:avLst>
              <a:gd name="adj1" fmla="val 22644"/>
              <a:gd name="adj2" fmla="val -7028"/>
              <a:gd name="adj3" fmla="val 22644"/>
              <a:gd name="adj4" fmla="val -40704"/>
              <a:gd name="adj5" fmla="val 222954"/>
              <a:gd name="adj6" fmla="val -61199"/>
            </a:avLst>
          </a:prstGeom>
          <a:noFill/>
          <a:ln w="9525" cmpd="sng">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000" tIns="0" rIns="18000" bIns="0"/>
          <a:lstStyle/>
          <a:p>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面积</a:t>
            </a:r>
          </a:p>
        </p:txBody>
      </p:sp>
      <mc:AlternateContent xmlns:mc="http://schemas.openxmlformats.org/markup-compatibility/2006" xmlns:a14="http://schemas.microsoft.com/office/drawing/2010/main">
        <mc:Choice Requires="a14">
          <p:sp>
            <p:nvSpPr>
              <p:cNvPr id="37920" name="AutoShape 32"/>
              <p:cNvSpPr>
                <a:spLocks noChangeArrowheads="1"/>
              </p:cNvSpPr>
              <p:nvPr/>
            </p:nvSpPr>
            <p:spPr bwMode="auto">
              <a:xfrm>
                <a:off x="2672429" y="5303637"/>
                <a:ext cx="7206182" cy="1066800"/>
              </a:xfrm>
              <a:prstGeom prst="wedgeRectCallout">
                <a:avLst>
                  <a:gd name="adj1" fmla="val 3038"/>
                  <a:gd name="adj2" fmla="val -228741"/>
                </a:avLst>
              </a:prstGeom>
              <a:solidFill>
                <a:srgbClr val="777777">
                  <a:alpha val="50000"/>
                </a:srgbClr>
              </a:solidFill>
              <a:ln w="9525" cmpd="sng">
                <a:solidFill>
                  <a:schemeClr val="folHlink"/>
                </a:solidFill>
                <a:miter lim="800000"/>
                <a:headEnd/>
                <a:tailEnd/>
              </a:ln>
              <a:effectLst/>
              <a:extLst>
                <a:ext uri="{AF507438-7753-43E0-B8FC-AC1667EBCBE1}">
                  <a14:hiddenEffects>
                    <a:effectLst>
                      <a:outerShdw dist="35921" dir="2700000" algn="ctr" rotWithShape="0">
                        <a:srgbClr val="808080"/>
                      </a:outerShdw>
                    </a:effectLst>
                  </a14:hiddenEffects>
                </a:ext>
              </a:extLst>
            </p:spPr>
            <p:txBody>
              <a:bodyPr anchor="ct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速率在</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区间内的分子数占总分子数的比率；或分子速率位于</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区间内的几率。 </a:t>
                </a:r>
              </a:p>
            </p:txBody>
          </p:sp>
        </mc:Choice>
        <mc:Fallback xmlns="">
          <p:sp>
            <p:nvSpPr>
              <p:cNvPr id="37920" name="AutoShape 32"/>
              <p:cNvSpPr>
                <a:spLocks noRot="1" noChangeAspect="1" noMove="1" noResize="1" noEditPoints="1" noAdjustHandles="1" noChangeArrowheads="1" noChangeShapeType="1" noTextEdit="1"/>
              </p:cNvSpPr>
              <p:nvPr/>
            </p:nvSpPr>
            <p:spPr bwMode="auto">
              <a:xfrm>
                <a:off x="2672429" y="5303637"/>
                <a:ext cx="7206182" cy="1066800"/>
              </a:xfrm>
              <a:prstGeom prst="wedgeRectCallout">
                <a:avLst>
                  <a:gd name="adj1" fmla="val 3038"/>
                  <a:gd name="adj2" fmla="val -228741"/>
                </a:avLst>
              </a:prstGeom>
              <a:blipFill>
                <a:blip r:embed="rId2"/>
                <a:stretch>
                  <a:fillRect l="-1603" r="-928" b="-3455"/>
                </a:stretch>
              </a:blipFill>
              <a:ln w="9525" cmpd="sng">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924" name="AutoShape 36"/>
              <p:cNvSpPr>
                <a:spLocks noChangeArrowheads="1"/>
              </p:cNvSpPr>
              <p:nvPr/>
            </p:nvSpPr>
            <p:spPr bwMode="auto">
              <a:xfrm>
                <a:off x="6437752" y="1010426"/>
                <a:ext cx="5255812" cy="1510144"/>
              </a:xfrm>
              <a:prstGeom prst="wedgeRectCallout">
                <a:avLst>
                  <a:gd name="adj1" fmla="val -72787"/>
                  <a:gd name="adj2" fmla="val -29572"/>
                </a:avLst>
              </a:prstGeom>
              <a:solidFill>
                <a:srgbClr val="777777">
                  <a:alpha val="50000"/>
                </a:srgbClr>
              </a:solidFill>
              <a:ln w="9525" cmpd="sng">
                <a:solidFill>
                  <a:schemeClr val="folHlink"/>
                </a:solidFill>
                <a:miter lim="800000"/>
                <a:headEnd/>
                <a:tailEnd/>
              </a:ln>
              <a:effectLst/>
              <a:extLst>
                <a:ext uri="{AF507438-7753-43E0-B8FC-AC1667EBCBE1}">
                  <a14:hiddenEffects>
                    <a:effectLst>
                      <a:outerShdw dist="35921" dir="2700000" algn="ctr" rotWithShape="0">
                        <a:srgbClr val="808080"/>
                      </a:outerShdw>
                    </a:effectLst>
                  </a14:hiddenEffects>
                </a:ext>
              </a:extLst>
            </p:spPr>
            <p:txBody>
              <a:bodyPr anchor="ctr"/>
              <a:lstStyle/>
              <a:p>
                <a:pPr algn="just" eaLnBrk="0" hangingPunct="0"/>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𝑑𝑣</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区间内的分子数占总分子数的比率；或分子速率位于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𝑑𝑣</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区间内的几率。</a:t>
                </a:r>
              </a:p>
            </p:txBody>
          </p:sp>
        </mc:Choice>
        <mc:Fallback xmlns="">
          <p:sp>
            <p:nvSpPr>
              <p:cNvPr id="37924" name="AutoShape 36"/>
              <p:cNvSpPr>
                <a:spLocks noRot="1" noChangeAspect="1" noMove="1" noResize="1" noEditPoints="1" noAdjustHandles="1" noChangeArrowheads="1" noChangeShapeType="1" noTextEdit="1"/>
              </p:cNvSpPr>
              <p:nvPr/>
            </p:nvSpPr>
            <p:spPr bwMode="auto">
              <a:xfrm>
                <a:off x="6437752" y="1010426"/>
                <a:ext cx="5255812" cy="1510144"/>
              </a:xfrm>
              <a:prstGeom prst="wedgeRectCallout">
                <a:avLst>
                  <a:gd name="adj1" fmla="val -72787"/>
                  <a:gd name="adj2" fmla="val -29572"/>
                </a:avLst>
              </a:prstGeom>
              <a:blipFill>
                <a:blip r:embed="rId3"/>
                <a:stretch>
                  <a:fillRect r="-1876" b="-6426"/>
                </a:stretch>
              </a:blipFill>
              <a:ln w="9525" cmpd="sng">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3675107" y="760920"/>
                <a:ext cx="2357633"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m:t>
                          </m:r>
                        </m:den>
                      </m:f>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3675107" y="760920"/>
                <a:ext cx="2357633" cy="90755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815600" y="3328058"/>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815600" y="3328058"/>
                <a:ext cx="99585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843625" y="1157904"/>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843625" y="1157904"/>
                <a:ext cx="99585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2442839" y="4670752"/>
                <a:ext cx="1331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2442839" y="4670752"/>
                <a:ext cx="133183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953766" y="4557573"/>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6953766" y="4557573"/>
                <a:ext cx="49013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2216896" y="4670535"/>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2216896" y="4670535"/>
                <a:ext cx="49013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flipH="1">
                <a:off x="3704603" y="4670535"/>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45" name="矩形 44"/>
              <p:cNvSpPr>
                <a:spLocks noRot="1" noChangeAspect="1" noMove="1" noResize="1" noEditPoints="1" noAdjustHandles="1" noChangeArrowheads="1" noChangeShapeType="1" noTextEdit="1"/>
              </p:cNvSpPr>
              <p:nvPr/>
            </p:nvSpPr>
            <p:spPr>
              <a:xfrm flipH="1">
                <a:off x="3704603" y="4670535"/>
                <a:ext cx="50188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flipH="1">
                <a:off x="4506907" y="4667250"/>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46" name="矩形 45"/>
              <p:cNvSpPr>
                <a:spLocks noRot="1" noChangeAspect="1" noMove="1" noResize="1" noEditPoints="1" noAdjustHandles="1" noChangeArrowheads="1" noChangeShapeType="1" noTextEdit="1"/>
              </p:cNvSpPr>
              <p:nvPr/>
            </p:nvSpPr>
            <p:spPr>
              <a:xfrm flipH="1">
                <a:off x="4506907" y="4667250"/>
                <a:ext cx="50188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5629536" y="2555046"/>
                <a:ext cx="2930482" cy="10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𝑁</m:t>
                          </m:r>
                        </m:num>
                        <m:den>
                          <m:r>
                            <a:rPr lang="en-US" altLang="zh-CN" sz="2800" i="1">
                              <a:solidFill>
                                <a:srgbClr val="0000FF"/>
                              </a:solidFill>
                              <a:latin typeface="Cambria Math" panose="02040503050406030204" pitchFamily="18" charset="0"/>
                              <a:ea typeface="Cambria Math" panose="02040503050406030204" pitchFamily="18" charset="0"/>
                            </a:rPr>
                            <m:t>𝑁</m:t>
                          </m:r>
                        </m:den>
                      </m:f>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5629536" y="2555046"/>
                <a:ext cx="2930482" cy="107677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1375186" y="4529792"/>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1375186" y="4529792"/>
                <a:ext cx="534890"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58091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7893"/>
                                        </p:tgtEl>
                                        <p:attrNameLst>
                                          <p:attrName>style.visibility</p:attrName>
                                        </p:attrNameLst>
                                      </p:cBhvr>
                                      <p:to>
                                        <p:strVal val="visible"/>
                                      </p:to>
                                    </p:set>
                                    <p:animEffect transition="in" filter="wipe(left)">
                                      <p:cBhvr>
                                        <p:cTn id="7" dur="500"/>
                                        <p:tgtEl>
                                          <p:spTgt spid="3789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7890"/>
                                        </p:tgtEl>
                                        <p:attrNameLst>
                                          <p:attrName>style.visibility</p:attrName>
                                        </p:attrNameLst>
                                      </p:cBhvr>
                                      <p:to>
                                        <p:strVal val="visible"/>
                                      </p:to>
                                    </p:set>
                                    <p:animEffect transition="in" filter="wipe(down)">
                                      <p:cBhvr>
                                        <p:cTn id="11" dur="500"/>
                                        <p:tgtEl>
                                          <p:spTgt spid="37890"/>
                                        </p:tgtEl>
                                      </p:cBhvr>
                                    </p:animEffect>
                                  </p:childTnLst>
                                </p:cTn>
                              </p:par>
                            </p:childTnLst>
                          </p:cTn>
                        </p:par>
                        <p:par>
                          <p:cTn id="12" fill="hold" nodeType="afterGroup">
                            <p:stCondLst>
                              <p:cond delay="1000"/>
                            </p:stCondLst>
                            <p:childTnLst>
                              <p:par>
                                <p:cTn id="13" presetID="22" presetClass="entr" presetSubtype="2" fill="hold" nodeType="afterEffect">
                                  <p:stCondLst>
                                    <p:cond delay="0"/>
                                  </p:stCondLst>
                                  <p:childTnLst>
                                    <p:set>
                                      <p:cBhvr>
                                        <p:cTn id="14" dur="1" fill="hold">
                                          <p:stCondLst>
                                            <p:cond delay="0"/>
                                          </p:stCondLst>
                                        </p:cTn>
                                        <p:tgtEl>
                                          <p:spTgt spid="37895"/>
                                        </p:tgtEl>
                                        <p:attrNameLst>
                                          <p:attrName>style.visibility</p:attrName>
                                        </p:attrNameLst>
                                      </p:cBhvr>
                                      <p:to>
                                        <p:strVal val="visible"/>
                                      </p:to>
                                    </p:set>
                                    <p:animEffect transition="in" filter="wipe(right)">
                                      <p:cBhvr>
                                        <p:cTn id="15" dur="500"/>
                                        <p:tgtEl>
                                          <p:spTgt spid="37895"/>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37908"/>
                                        </p:tgtEl>
                                        <p:attrNameLst>
                                          <p:attrName>style.visibility</p:attrName>
                                        </p:attrNameLst>
                                      </p:cBhvr>
                                      <p:to>
                                        <p:strVal val="visible"/>
                                      </p:to>
                                    </p:set>
                                    <p:animEffect transition="in" filter="dissolve">
                                      <p:cBhvr>
                                        <p:cTn id="19" dur="500"/>
                                        <p:tgtEl>
                                          <p:spTgt spid="37908"/>
                                        </p:tgtEl>
                                      </p:cBhvr>
                                    </p:animEffect>
                                  </p:childTnLst>
                                </p:cTn>
                              </p:par>
                            </p:childTnLst>
                          </p:cTn>
                        </p:par>
                        <p:par>
                          <p:cTn id="20" fill="hold" nodeType="afterGroup">
                            <p:stCondLst>
                              <p:cond delay="2000"/>
                            </p:stCondLst>
                            <p:childTnLst>
                              <p:par>
                                <p:cTn id="21" presetID="9" presetClass="entr" presetSubtype="0" fill="hold" nodeType="afterEffect">
                                  <p:stCondLst>
                                    <p:cond delay="0"/>
                                  </p:stCondLst>
                                  <p:childTnLst>
                                    <p:set>
                                      <p:cBhvr>
                                        <p:cTn id="22" dur="1" fill="hold">
                                          <p:stCondLst>
                                            <p:cond delay="0"/>
                                          </p:stCondLst>
                                        </p:cTn>
                                        <p:tgtEl>
                                          <p:spTgt spid="37894"/>
                                        </p:tgtEl>
                                        <p:attrNameLst>
                                          <p:attrName>style.visibility</p:attrName>
                                        </p:attrNameLst>
                                      </p:cBhvr>
                                      <p:to>
                                        <p:strVal val="visible"/>
                                      </p:to>
                                    </p:set>
                                    <p:animEffect transition="in" filter="dissolve">
                                      <p:cBhvr>
                                        <p:cTn id="23" dur="500"/>
                                        <p:tgtEl>
                                          <p:spTgt spid="37894"/>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left)">
                                      <p:cBhvr>
                                        <p:cTn id="28" dur="500"/>
                                        <p:tgtEl>
                                          <p:spTgt spid="4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wipe(left)">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37913"/>
                                        </p:tgtEl>
                                        <p:attrNameLst>
                                          <p:attrName>style.visibility</p:attrName>
                                        </p:attrNameLst>
                                      </p:cBhvr>
                                      <p:to>
                                        <p:strVal val="visible"/>
                                      </p:to>
                                    </p:set>
                                    <p:animEffect transition="in" filter="wipe(down)">
                                      <p:cBhvr>
                                        <p:cTn id="41" dur="500"/>
                                        <p:tgtEl>
                                          <p:spTgt spid="37913"/>
                                        </p:tgtEl>
                                      </p:cBhvr>
                                    </p:animEffect>
                                  </p:childTnLst>
                                </p:cTn>
                              </p:par>
                            </p:childTnLst>
                          </p:cTn>
                        </p:par>
                      </p:childTnLst>
                    </p:cTn>
                  </p:par>
                  <p:par>
                    <p:cTn id="42" fill="hold">
                      <p:stCondLst>
                        <p:cond delay="indefinite"/>
                      </p:stCondLst>
                      <p:childTnLst>
                        <p:par>
                          <p:cTn id="43" fill="hold" nodeType="after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left)">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37896"/>
                                        </p:tgtEl>
                                        <p:attrNameLst>
                                          <p:attrName>style.visibility</p:attrName>
                                        </p:attrNameLst>
                                      </p:cBhvr>
                                      <p:to>
                                        <p:strVal val="visible"/>
                                      </p:to>
                                    </p:set>
                                    <p:animEffect transition="in" filter="wipe(down)">
                                      <p:cBhvr>
                                        <p:cTn id="51" dur="500"/>
                                        <p:tgtEl>
                                          <p:spTgt spid="37896"/>
                                        </p:tgtEl>
                                      </p:cBhvr>
                                    </p:animEffect>
                                  </p:childTnLst>
                                </p:cTn>
                              </p:par>
                            </p:childTnLst>
                          </p:cTn>
                        </p:par>
                        <p:par>
                          <p:cTn id="52" fill="hold" nodeType="afterGroup">
                            <p:stCondLst>
                              <p:cond delay="500"/>
                            </p:stCondLst>
                            <p:childTnLst>
                              <p:par>
                                <p:cTn id="53" presetID="22" presetClass="entr" presetSubtype="4" fill="hold" nodeType="afterEffect">
                                  <p:stCondLst>
                                    <p:cond delay="0"/>
                                  </p:stCondLst>
                                  <p:childTnLst>
                                    <p:set>
                                      <p:cBhvr>
                                        <p:cTn id="54" dur="1" fill="hold">
                                          <p:stCondLst>
                                            <p:cond delay="0"/>
                                          </p:stCondLst>
                                        </p:cTn>
                                        <p:tgtEl>
                                          <p:spTgt spid="37897"/>
                                        </p:tgtEl>
                                        <p:attrNameLst>
                                          <p:attrName>style.visibility</p:attrName>
                                        </p:attrNameLst>
                                      </p:cBhvr>
                                      <p:to>
                                        <p:strVal val="visible"/>
                                      </p:to>
                                    </p:set>
                                    <p:animEffect transition="in" filter="wipe(down)">
                                      <p:cBhvr>
                                        <p:cTn id="55" dur="500"/>
                                        <p:tgtEl>
                                          <p:spTgt spid="37897"/>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45"/>
                                        </p:tgtEl>
                                        <p:attrNameLst>
                                          <p:attrName>style.visibility</p:attrName>
                                        </p:attrNameLst>
                                      </p:cBhvr>
                                      <p:to>
                                        <p:strVal val="visible"/>
                                      </p:to>
                                    </p:set>
                                    <p:animEffect transition="in" filter="wipe(left)">
                                      <p:cBhvr>
                                        <p:cTn id="60" dur="500"/>
                                        <p:tgtEl>
                                          <p:spTgt spid="4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left)">
                                      <p:cBhvr>
                                        <p:cTn id="65" dur="500"/>
                                        <p:tgtEl>
                                          <p:spTgt spid="46"/>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nodeType="clickEffect">
                                  <p:stCondLst>
                                    <p:cond delay="0"/>
                                  </p:stCondLst>
                                  <p:childTnLst>
                                    <p:set>
                                      <p:cBhvr>
                                        <p:cTn id="69" dur="1" fill="hold">
                                          <p:stCondLst>
                                            <p:cond delay="0"/>
                                          </p:stCondLst>
                                        </p:cTn>
                                        <p:tgtEl>
                                          <p:spTgt spid="37891"/>
                                        </p:tgtEl>
                                        <p:attrNameLst>
                                          <p:attrName>style.visibility</p:attrName>
                                        </p:attrNameLst>
                                      </p:cBhvr>
                                      <p:to>
                                        <p:strVal val="visible"/>
                                      </p:to>
                                    </p:set>
                                    <p:animEffect transition="in" filter="dissolve">
                                      <p:cBhvr>
                                        <p:cTn id="70" dur="500"/>
                                        <p:tgtEl>
                                          <p:spTgt spid="37891"/>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7915"/>
                                        </p:tgtEl>
                                        <p:attrNameLst>
                                          <p:attrName>style.visibility</p:attrName>
                                        </p:attrNameLst>
                                      </p:cBhvr>
                                      <p:to>
                                        <p:strVal val="visible"/>
                                      </p:to>
                                    </p:set>
                                    <p:animEffect transition="in" filter="wipe(left)">
                                      <p:cBhvr>
                                        <p:cTn id="75" dur="500"/>
                                        <p:tgtEl>
                                          <p:spTgt spid="3791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7"/>
                                        </p:tgtEl>
                                        <p:attrNameLst>
                                          <p:attrName>style.visibility</p:attrName>
                                        </p:attrNameLst>
                                      </p:cBhvr>
                                      <p:to>
                                        <p:strVal val="visible"/>
                                      </p:to>
                                    </p:set>
                                    <p:animEffect transition="in" filter="wipe(left)">
                                      <p:cBhvr>
                                        <p:cTn id="80" dur="500"/>
                                        <p:tgtEl>
                                          <p:spTgt spid="4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37924"/>
                                        </p:tgtEl>
                                        <p:attrNameLst>
                                          <p:attrName>style.visibility</p:attrName>
                                        </p:attrNameLst>
                                      </p:cBhvr>
                                      <p:to>
                                        <p:strVal val="visible"/>
                                      </p:to>
                                    </p:set>
                                    <p:animEffect transition="in" filter="wipe(left)">
                                      <p:cBhvr>
                                        <p:cTn id="85" dur="500"/>
                                        <p:tgtEl>
                                          <p:spTgt spid="37924"/>
                                        </p:tgtEl>
                                      </p:cBhvr>
                                    </p:animEffect>
                                  </p:childTnLst>
                                  <p:subTnLst>
                                    <p:set>
                                      <p:cBhvr override="childStyle">
                                        <p:cTn dur="1" fill="hold" display="0" masterRel="nextClick" afterEffect="1"/>
                                        <p:tgtEl>
                                          <p:spTgt spid="37924"/>
                                        </p:tgtEl>
                                        <p:attrNameLst>
                                          <p:attrName>style.visibility</p:attrName>
                                        </p:attrNameLst>
                                      </p:cBhvr>
                                      <p:to>
                                        <p:strVal val="hidden"/>
                                      </p:to>
                                    </p:set>
                                  </p:sub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37920"/>
                                        </p:tgtEl>
                                        <p:attrNameLst>
                                          <p:attrName>style.visibility</p:attrName>
                                        </p:attrNameLst>
                                      </p:cBhvr>
                                      <p:to>
                                        <p:strVal val="visible"/>
                                      </p:to>
                                    </p:set>
                                    <p:animEffect transition="in" filter="wipe(left)">
                                      <p:cBhvr>
                                        <p:cTn id="90" dur="500"/>
                                        <p:tgtEl>
                                          <p:spTgt spid="379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913" grpId="0" animBg="1" autoUpdateAnimBg="0"/>
      <p:bldP spid="37915" grpId="0" animBg="1" autoUpdateAnimBg="0"/>
      <p:bldP spid="37920" grpId="0" animBg="1"/>
      <p:bldP spid="37924" grpId="0" animBg="1"/>
      <p:bldP spid="39" grpId="0"/>
      <p:bldP spid="40" grpId="0"/>
      <p:bldP spid="42" grpId="0"/>
      <p:bldP spid="44" grpId="0"/>
      <p:bldP spid="45" grpId="0"/>
      <p:bldP spid="46"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Text Box 3"/>
          <p:cNvSpPr txBox="1">
            <a:spLocks noChangeArrowheads="1"/>
          </p:cNvSpPr>
          <p:nvPr/>
        </p:nvSpPr>
        <p:spPr bwMode="auto">
          <a:xfrm>
            <a:off x="650854" y="600097"/>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6600CC"/>
                </a:solidFill>
                <a:latin typeface="微软雅黑" panose="020B0503020204020204" pitchFamily="34" charset="-122"/>
                <a:ea typeface="微软雅黑" panose="020B0503020204020204" pitchFamily="34" charset="-122"/>
                <a:cs typeface="Times New Roman" panose="02020603050405020304" pitchFamily="18" charset="0"/>
              </a:rPr>
              <a:t>一、状态参量</a:t>
            </a:r>
          </a:p>
        </p:txBody>
      </p:sp>
      <mc:AlternateContent xmlns:mc="http://schemas.openxmlformats.org/markup-compatibility/2006" xmlns:a14="http://schemas.microsoft.com/office/drawing/2010/main">
        <mc:Choice Requires="a14">
          <p:sp>
            <p:nvSpPr>
              <p:cNvPr id="16" name="Text Box 8"/>
              <p:cNvSpPr txBox="1">
                <a:spLocks noChangeArrowheads="1"/>
              </p:cNvSpPr>
              <p:nvPr/>
            </p:nvSpPr>
            <p:spPr bwMode="auto">
              <a:xfrm>
                <a:off x="772009" y="1255282"/>
                <a:ext cx="6852680"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b="0" dirty="0">
                    <a:solidFill>
                      <a:srgbClr val="0000FF"/>
                    </a:solidFill>
                    <a:latin typeface="微软雅黑" panose="020B0503020204020204" pitchFamily="34" charset="-122"/>
                    <a:ea typeface="微软雅黑" panose="020B0503020204020204" pitchFamily="34" charset="-122"/>
                  </a:rPr>
                  <a:t>1</a:t>
                </a:r>
                <a:r>
                  <a:rPr kumimoji="1" lang="zh-CN" altLang="en-US" b="0" dirty="0">
                    <a:solidFill>
                      <a:srgbClr val="0000FF"/>
                    </a:solidFill>
                    <a:latin typeface="微软雅黑" panose="020B0503020204020204" pitchFamily="34" charset="-122"/>
                    <a:ea typeface="微软雅黑" panose="020B0503020204020204" pitchFamily="34" charset="-122"/>
                  </a:rPr>
                  <a:t>、气体压强</a:t>
                </a:r>
                <a14:m>
                  <m:oMath xmlns:m="http://schemas.openxmlformats.org/officeDocument/2006/math">
                    <m:r>
                      <a:rPr lang="en-US" altLang="zh-CN" i="1">
                        <a:solidFill>
                          <a:srgbClr val="0000FF"/>
                        </a:solidFill>
                        <a:latin typeface="Cambria Math" panose="02040503050406030204" pitchFamily="18" charset="0"/>
                        <a:ea typeface="Cambria Math" panose="02040503050406030204" pitchFamily="18" charset="0"/>
                      </a:rPr>
                      <m:t>𝑃</m:t>
                    </m:r>
                  </m:oMath>
                </a14:m>
                <a:r>
                  <a:rPr kumimoji="1" lang="zh-CN" altLang="en-US" b="0" dirty="0">
                    <a:solidFill>
                      <a:srgbClr val="0000FF"/>
                    </a:solidFill>
                    <a:latin typeface="微软雅黑" panose="020B0503020204020204" pitchFamily="34" charset="-122"/>
                    <a:ea typeface="微软雅黑" panose="020B0503020204020204" pitchFamily="34" charset="-122"/>
                  </a:rPr>
                  <a:t>：作用于容器壁上单位面积的正压力（力学描述），是气体分子对器壁碰撞的宏观表现。</a:t>
                </a:r>
                <a:endParaRPr kumimoji="1" lang="en-US" altLang="zh-CN" b="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16" name="Text Box 8"/>
              <p:cNvSpPr txBox="1">
                <a:spLocks noRot="1" noChangeAspect="1" noMove="1" noResize="1" noEditPoints="1" noAdjustHandles="1" noChangeArrowheads="1" noChangeShapeType="1" noTextEdit="1"/>
              </p:cNvSpPr>
              <p:nvPr/>
            </p:nvSpPr>
            <p:spPr bwMode="auto">
              <a:xfrm>
                <a:off x="772009" y="1255282"/>
                <a:ext cx="6852680" cy="1384995"/>
              </a:xfrm>
              <a:prstGeom prst="rect">
                <a:avLst/>
              </a:prstGeom>
              <a:blipFill>
                <a:blip r:embed="rId3"/>
                <a:stretch>
                  <a:fillRect l="-1868" t="-4846" r="-1779"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 Box 13"/>
              <p:cNvSpPr txBox="1">
                <a:spLocks noChangeArrowheads="1"/>
              </p:cNvSpPr>
              <p:nvPr/>
            </p:nvSpPr>
            <p:spPr bwMode="auto">
              <a:xfrm>
                <a:off x="772008" y="4348536"/>
                <a:ext cx="903317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b="0" dirty="0">
                    <a:solidFill>
                      <a:srgbClr val="0000FF"/>
                    </a:solidFill>
                    <a:latin typeface="微软雅黑" panose="020B0503020204020204" pitchFamily="34" charset="-122"/>
                    <a:ea typeface="微软雅黑" panose="020B0503020204020204" pitchFamily="34" charset="-122"/>
                  </a:rPr>
                  <a:t>2</a:t>
                </a:r>
                <a:r>
                  <a:rPr kumimoji="1" lang="zh-CN" altLang="en-US" b="0" dirty="0">
                    <a:solidFill>
                      <a:srgbClr val="0000FF"/>
                    </a:solidFill>
                    <a:latin typeface="微软雅黑" panose="020B0503020204020204" pitchFamily="34" charset="-122"/>
                    <a:ea typeface="微软雅黑" panose="020B0503020204020204" pitchFamily="34" charset="-122"/>
                  </a:rPr>
                  <a:t>、体积</a:t>
                </a:r>
                <a14:m>
                  <m:oMath xmlns:m="http://schemas.openxmlformats.org/officeDocument/2006/math">
                    <m:r>
                      <a:rPr lang="en-US" altLang="zh-CN" i="1">
                        <a:solidFill>
                          <a:srgbClr val="0000FF"/>
                        </a:solidFill>
                        <a:latin typeface="Cambria Math" panose="02040503050406030204" pitchFamily="18" charset="0"/>
                        <a:ea typeface="Cambria Math" panose="02040503050406030204" pitchFamily="18" charset="0"/>
                      </a:rPr>
                      <m:t>𝑉</m:t>
                    </m:r>
                  </m:oMath>
                </a14:m>
                <a:r>
                  <a:rPr kumimoji="1" lang="zh-CN" altLang="en-US" b="0" dirty="0">
                    <a:solidFill>
                      <a:srgbClr val="0000FF"/>
                    </a:solidFill>
                    <a:latin typeface="微软雅黑" panose="020B0503020204020204" pitchFamily="34" charset="-122"/>
                    <a:ea typeface="微软雅黑" panose="020B0503020204020204" pitchFamily="34" charset="-122"/>
                  </a:rPr>
                  <a:t>：气体所能达到的最大空间（几何描述）。</a:t>
                </a:r>
                <a:r>
                  <a:rPr kumimoji="1" lang="en-US" altLang="zh-CN" b="0" dirty="0">
                    <a:solidFill>
                      <a:srgbClr val="0000FF"/>
                    </a:solidFill>
                    <a:latin typeface="微软雅黑" panose="020B0503020204020204" pitchFamily="34" charset="-122"/>
                    <a:ea typeface="微软雅黑" panose="020B0503020204020204" pitchFamily="34" charset="-122"/>
                  </a:rPr>
                  <a:t>         </a:t>
                </a:r>
              </a:p>
            </p:txBody>
          </p:sp>
        </mc:Choice>
        <mc:Fallback xmlns="">
          <p:sp>
            <p:nvSpPr>
              <p:cNvPr id="21" name="Text Box 13"/>
              <p:cNvSpPr txBox="1">
                <a:spLocks noRot="1" noChangeAspect="1" noMove="1" noResize="1" noEditPoints="1" noAdjustHandles="1" noChangeArrowheads="1" noChangeShapeType="1" noTextEdit="1"/>
              </p:cNvSpPr>
              <p:nvPr/>
            </p:nvSpPr>
            <p:spPr bwMode="auto">
              <a:xfrm>
                <a:off x="772008" y="4348536"/>
                <a:ext cx="9033173" cy="523220"/>
              </a:xfrm>
              <a:prstGeom prst="rect">
                <a:avLst/>
              </a:prstGeom>
              <a:blipFill>
                <a:blip r:embed="rId4"/>
                <a:stretch>
                  <a:fillRect l="-1418"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Text Box 19"/>
              <p:cNvSpPr txBox="1">
                <a:spLocks noChangeArrowheads="1"/>
              </p:cNvSpPr>
              <p:nvPr/>
            </p:nvSpPr>
            <p:spPr bwMode="auto">
              <a:xfrm>
                <a:off x="772009" y="3232960"/>
                <a:ext cx="84582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b="0" dirty="0">
                    <a:solidFill>
                      <a:srgbClr val="0000FF"/>
                    </a:solidFill>
                    <a:latin typeface="微软雅黑" panose="020B0503020204020204" pitchFamily="34" charset="-122"/>
                    <a:ea typeface="微软雅黑" panose="020B0503020204020204" pitchFamily="34" charset="-122"/>
                  </a:rPr>
                  <a:t>标准大气压：</a:t>
                </a:r>
                <a14:m>
                  <m:oMath xmlns:m="http://schemas.openxmlformats.org/officeDocument/2006/math">
                    <m:r>
                      <a:rPr lang="en-US" altLang="zh-CN" b="0" i="1" smtClean="0">
                        <a:solidFill>
                          <a:srgbClr val="0000FF"/>
                        </a:solidFill>
                        <a:latin typeface="Cambria Math" panose="02040503050406030204" pitchFamily="18" charset="0"/>
                        <a:ea typeface="Cambria Math" panose="02040503050406030204" pitchFamily="18" charset="0"/>
                      </a:rPr>
                      <m:t>45°</m:t>
                    </m:r>
                  </m:oMath>
                </a14:m>
                <a:r>
                  <a:rPr lang="zh-CN" altLang="en-US" b="0" dirty="0">
                    <a:solidFill>
                      <a:srgbClr val="0000FF"/>
                    </a:solidFill>
                    <a:latin typeface="微软雅黑" panose="020B0503020204020204" pitchFamily="34" charset="-122"/>
                    <a:ea typeface="微软雅黑" panose="020B0503020204020204" pitchFamily="34" charset="-122"/>
                  </a:rPr>
                  <a:t>纬度海平面处</a:t>
                </a:r>
                <a:r>
                  <a:rPr lang="en-US" altLang="zh-CN" b="0" dirty="0">
                    <a:solidFill>
                      <a:srgbClr val="0000FF"/>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solidFill>
                          <a:srgbClr val="0000FF"/>
                        </a:solidFill>
                        <a:latin typeface="Cambria Math" panose="02040503050406030204" pitchFamily="18" charset="0"/>
                        <a:ea typeface="Cambria Math" panose="02040503050406030204" pitchFamily="18" charset="0"/>
                      </a:rPr>
                      <m:t>0℃</m:t>
                    </m:r>
                  </m:oMath>
                </a14:m>
                <a:r>
                  <a:rPr lang="zh-CN" altLang="en-US" b="0" dirty="0">
                    <a:solidFill>
                      <a:srgbClr val="0000FF"/>
                    </a:solidFill>
                    <a:latin typeface="微软雅黑" panose="020B0503020204020204" pitchFamily="34" charset="-122"/>
                    <a:ea typeface="微软雅黑" panose="020B0503020204020204" pitchFamily="34" charset="-122"/>
                  </a:rPr>
                  <a:t>时的大气压。</a:t>
                </a:r>
                <a:endParaRPr lang="en-US" altLang="zh-CN" b="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27" name="Text Box 19"/>
              <p:cNvSpPr txBox="1">
                <a:spLocks noRot="1" noChangeAspect="1" noMove="1" noResize="1" noEditPoints="1" noAdjustHandles="1" noChangeArrowheads="1" noChangeShapeType="1" noTextEdit="1"/>
              </p:cNvSpPr>
              <p:nvPr/>
            </p:nvSpPr>
            <p:spPr bwMode="auto">
              <a:xfrm>
                <a:off x="772009" y="3232960"/>
                <a:ext cx="8458200" cy="523875"/>
              </a:xfrm>
              <a:prstGeom prst="rect">
                <a:avLst/>
              </a:prstGeom>
              <a:blipFill>
                <a:blip r:embed="rId5"/>
                <a:stretch>
                  <a:fillRect l="-1514"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Text Box 23"/>
              <p:cNvSpPr txBox="1">
                <a:spLocks noChangeArrowheads="1"/>
              </p:cNvSpPr>
              <p:nvPr/>
            </p:nvSpPr>
            <p:spPr bwMode="auto">
              <a:xfrm>
                <a:off x="772009" y="5453344"/>
                <a:ext cx="83058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en-US" altLang="zh-CN" b="0" dirty="0">
                    <a:solidFill>
                      <a:srgbClr val="0000FF"/>
                    </a:solidFill>
                    <a:latin typeface="微软雅黑" panose="020B0503020204020204" pitchFamily="34" charset="-122"/>
                    <a:ea typeface="微软雅黑" panose="020B0503020204020204" pitchFamily="34" charset="-122"/>
                  </a:rPr>
                  <a:t>3</a:t>
                </a:r>
                <a:r>
                  <a:rPr kumimoji="1" lang="zh-CN" altLang="en-US" b="0" dirty="0">
                    <a:solidFill>
                      <a:srgbClr val="0000FF"/>
                    </a:solidFill>
                    <a:latin typeface="微软雅黑" panose="020B0503020204020204" pitchFamily="34" charset="-122"/>
                    <a:ea typeface="微软雅黑" panose="020B0503020204020204" pitchFamily="34" charset="-122"/>
                  </a:rPr>
                  <a:t>、温度</a:t>
                </a:r>
                <a14:m>
                  <m:oMath xmlns:m="http://schemas.openxmlformats.org/officeDocument/2006/math">
                    <m:r>
                      <a:rPr lang="en-US" altLang="zh-CN" i="1">
                        <a:solidFill>
                          <a:srgbClr val="0000FF"/>
                        </a:solidFill>
                        <a:latin typeface="Cambria Math" panose="02040503050406030204" pitchFamily="18" charset="0"/>
                        <a:ea typeface="Cambria Math" panose="02040503050406030204" pitchFamily="18" charset="0"/>
                      </a:rPr>
                      <m:t>𝑇</m:t>
                    </m:r>
                  </m:oMath>
                </a14:m>
                <a:r>
                  <a:rPr kumimoji="1" lang="zh-CN" altLang="en-US" b="0" dirty="0">
                    <a:solidFill>
                      <a:srgbClr val="0000FF"/>
                    </a:solidFill>
                    <a:latin typeface="微软雅黑" panose="020B0503020204020204" pitchFamily="34" charset="-122"/>
                    <a:ea typeface="微软雅黑" panose="020B0503020204020204" pitchFamily="34" charset="-122"/>
                  </a:rPr>
                  <a:t>：气体冷热程度的量度（热学描述）。</a:t>
                </a:r>
                <a:r>
                  <a:rPr kumimoji="1" lang="en-US" altLang="zh-CN" b="0" dirty="0">
                    <a:solidFill>
                      <a:srgbClr val="0000FF"/>
                    </a:solidFill>
                    <a:latin typeface="微软雅黑" panose="020B0503020204020204" pitchFamily="34" charset="-122"/>
                    <a:ea typeface="微软雅黑" panose="020B0503020204020204" pitchFamily="34" charset="-122"/>
                  </a:rPr>
                  <a:t>          </a:t>
                </a:r>
              </a:p>
            </p:txBody>
          </p:sp>
        </mc:Choice>
        <mc:Fallback xmlns="">
          <p:sp>
            <p:nvSpPr>
              <p:cNvPr id="31" name="Text Box 23"/>
              <p:cNvSpPr txBox="1">
                <a:spLocks noRot="1" noChangeAspect="1" noMove="1" noResize="1" noEditPoints="1" noAdjustHandles="1" noChangeArrowheads="1" noChangeShapeType="1" noTextEdit="1"/>
              </p:cNvSpPr>
              <p:nvPr/>
            </p:nvSpPr>
            <p:spPr bwMode="auto">
              <a:xfrm>
                <a:off x="772009" y="5453344"/>
                <a:ext cx="8305800" cy="523875"/>
              </a:xfrm>
              <a:prstGeom prst="rect">
                <a:avLst/>
              </a:prstGeom>
              <a:blipFill>
                <a:blip r:embed="rId6"/>
                <a:stretch>
                  <a:fillRect l="-1542"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7858609" y="1026549"/>
            <a:ext cx="1371600" cy="1828800"/>
            <a:chOff x="7858609" y="1026549"/>
            <a:chExt cx="1371600" cy="1828800"/>
          </a:xfrm>
        </p:grpSpPr>
        <p:grpSp>
          <p:nvGrpSpPr>
            <p:cNvPr id="10" name="Group 3"/>
            <p:cNvGrpSpPr>
              <a:grpSpLocks/>
            </p:cNvGrpSpPr>
            <p:nvPr/>
          </p:nvGrpSpPr>
          <p:grpSpPr bwMode="auto">
            <a:xfrm>
              <a:off x="7858609" y="1026549"/>
              <a:ext cx="1371600" cy="1828800"/>
              <a:chOff x="4560" y="864"/>
              <a:chExt cx="864" cy="1152"/>
            </a:xfrm>
          </p:grpSpPr>
          <p:sp>
            <p:nvSpPr>
              <p:cNvPr id="12" name="AutoShape 4"/>
              <p:cNvSpPr>
                <a:spLocks noChangeArrowheads="1"/>
              </p:cNvSpPr>
              <p:nvPr/>
            </p:nvSpPr>
            <p:spPr bwMode="auto">
              <a:xfrm>
                <a:off x="4560" y="864"/>
                <a:ext cx="864" cy="1152"/>
              </a:xfrm>
              <a:prstGeom prst="bevel">
                <a:avLst>
                  <a:gd name="adj" fmla="val 7144"/>
                </a:avLst>
              </a:prstGeom>
              <a:solidFill>
                <a:srgbClr val="CCCC00"/>
              </a:solidFill>
              <a:ln w="9525">
                <a:solidFill>
                  <a:schemeClr val="tx1"/>
                </a:solidFill>
                <a:miter lim="800000"/>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solidFill>
                    <a:srgbClr val="0000FF"/>
                  </a:solidFill>
                  <a:latin typeface="微软雅黑" panose="020B0503020204020204" pitchFamily="34" charset="-122"/>
                  <a:ea typeface="微软雅黑" panose="020B0503020204020204" pitchFamily="34" charset="-122"/>
                </a:endParaRPr>
              </a:p>
            </p:txBody>
          </p:sp>
          <p:sp>
            <p:nvSpPr>
              <p:cNvPr id="13" name="Rectangle 5" descr="25%"/>
              <p:cNvSpPr>
                <a:spLocks noChangeArrowheads="1"/>
              </p:cNvSpPr>
              <p:nvPr/>
            </p:nvSpPr>
            <p:spPr bwMode="auto">
              <a:xfrm>
                <a:off x="4608" y="912"/>
                <a:ext cx="768" cy="1056"/>
              </a:xfrm>
              <a:prstGeom prst="rect">
                <a:avLst/>
              </a:prstGeom>
              <a:pattFill prst="pct25">
                <a:fgClr>
                  <a:srgbClr val="0000FF"/>
                </a:fgClr>
                <a:bgClr>
                  <a:srgbClr val="FFFFFF"/>
                </a:bgClr>
              </a:pattFill>
              <a:ln w="9525">
                <a:solidFill>
                  <a:schemeClr val="tx1"/>
                </a:solidFill>
                <a:miter lim="800000"/>
                <a:headEnd/>
                <a:tailEnd/>
              </a:ln>
            </p:spPr>
            <p:txBody>
              <a:bodyPr wrap="none" anchor="ct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endParaRPr lang="zh-CN" altLang="en-US" b="0">
                  <a:solidFill>
                    <a:srgbClr val="0000FF"/>
                  </a:solidFill>
                  <a:latin typeface="微软雅黑" panose="020B0503020204020204" pitchFamily="34" charset="-122"/>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35" name="文本框 34"/>
                <p:cNvSpPr txBox="1"/>
                <p:nvPr/>
              </p:nvSpPr>
              <p:spPr>
                <a:xfrm>
                  <a:off x="8022777" y="1725505"/>
                  <a:ext cx="105503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oMath>
                    </m:oMathPara>
                  </a14:m>
                  <a:endParaRPr lang="zh-CN" altLang="en-US" sz="2800" i="1" dirty="0"/>
                </a:p>
              </p:txBody>
            </p:sp>
          </mc:Choice>
          <mc:Fallback xmlns="">
            <p:sp>
              <p:nvSpPr>
                <p:cNvPr id="35" name="文本框 34"/>
                <p:cNvSpPr txBox="1">
                  <a:spLocks noRot="1" noChangeAspect="1" noMove="1" noResize="1" noEditPoints="1" noAdjustHandles="1" noChangeArrowheads="1" noChangeShapeType="1" noTextEdit="1"/>
                </p:cNvSpPr>
                <p:nvPr/>
              </p:nvSpPr>
              <p:spPr>
                <a:xfrm>
                  <a:off x="8022777" y="1725505"/>
                  <a:ext cx="1055032" cy="430887"/>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6" name="Rectangle 10"/>
              <p:cNvSpPr>
                <a:spLocks noChangeArrowheads="1"/>
              </p:cNvSpPr>
              <p:nvPr/>
            </p:nvSpPr>
            <p:spPr bwMode="auto">
              <a:xfrm>
                <a:off x="1354134" y="2677281"/>
                <a:ext cx="395128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r>
                  <a:rPr kumimoji="1" lang="en-US" altLang="zh-CN" b="0" dirty="0">
                    <a:solidFill>
                      <a:srgbClr val="0000FF"/>
                    </a:solidFill>
                    <a:latin typeface="微软雅黑" panose="020B0503020204020204" pitchFamily="34" charset="-122"/>
                    <a:ea typeface="微软雅黑" panose="020B0503020204020204" pitchFamily="34" charset="-122"/>
                  </a:rPr>
                  <a:t> </a:t>
                </a:r>
                <a:r>
                  <a:rPr kumimoji="1" lang="zh-CN" altLang="en-US" b="0" dirty="0">
                    <a:solidFill>
                      <a:srgbClr val="0000FF"/>
                    </a:solidFill>
                    <a:latin typeface="微软雅黑" panose="020B0503020204020204" pitchFamily="34" charset="-122"/>
                    <a:ea typeface="微软雅黑" panose="020B0503020204020204" pitchFamily="34" charset="-122"/>
                  </a:rPr>
                  <a:t>单位：</a:t>
                </a:r>
                <a:r>
                  <a:rPr lang="en-US" altLang="zh-CN" dirty="0">
                    <a:solidFill>
                      <a:srgbClr val="0000FF"/>
                    </a:solidFill>
                    <a:ea typeface="Cambria Math" panose="02040503050406030204" pitchFamily="18" charset="0"/>
                  </a:rPr>
                  <a:t> </a:t>
                </a:r>
                <a14:m>
                  <m:oMath xmlns:m="http://schemas.openxmlformats.org/officeDocument/2006/math">
                    <m:r>
                      <a:rPr lang="en-US" altLang="zh-CN" b="0" i="0" smtClean="0">
                        <a:solidFill>
                          <a:srgbClr val="0000FF"/>
                        </a:solidFill>
                        <a:latin typeface="Cambria Math" panose="02040503050406030204" pitchFamily="18" charset="0"/>
                        <a:ea typeface="Cambria Math" panose="02040503050406030204" pitchFamily="18" charset="0"/>
                      </a:rPr>
                      <m:t>1</m:t>
                    </m:r>
                    <m:r>
                      <a:rPr lang="en-US" altLang="zh-CN" i="1">
                        <a:solidFill>
                          <a:srgbClr val="0000FF"/>
                        </a:solidFill>
                        <a:latin typeface="Cambria Math" panose="02040503050406030204" pitchFamily="18" charset="0"/>
                        <a:ea typeface="Cambria Math" panose="02040503050406030204" pitchFamily="18" charset="0"/>
                      </a:rPr>
                      <m:t>𝑃</m:t>
                    </m:r>
                    <m:r>
                      <a:rPr lang="en-US" altLang="zh-CN" b="0" i="1" smtClean="0">
                        <a:solidFill>
                          <a:srgbClr val="0000FF"/>
                        </a:solidFill>
                        <a:latin typeface="Cambria Math" panose="02040503050406030204" pitchFamily="18" charset="0"/>
                        <a:ea typeface="Cambria Math" panose="02040503050406030204" pitchFamily="18" charset="0"/>
                      </a:rPr>
                      <m:t>𝑎</m:t>
                    </m:r>
                    <m:r>
                      <a:rPr lang="en-US" altLang="zh-CN" b="0" i="1" smtClean="0">
                        <a:solidFill>
                          <a:srgbClr val="0000FF"/>
                        </a:solidFill>
                        <a:latin typeface="Cambria Math" panose="02040503050406030204" pitchFamily="18" charset="0"/>
                        <a:ea typeface="Cambria Math" panose="02040503050406030204" pitchFamily="18" charset="0"/>
                      </a:rPr>
                      <m:t>=1</m:t>
                    </m:r>
                    <m:r>
                      <a:rPr lang="en-US" altLang="zh-CN" b="0" i="1" smtClean="0">
                        <a:solidFill>
                          <a:srgbClr val="0000FF"/>
                        </a:solidFill>
                        <a:latin typeface="Cambria Math" panose="02040503050406030204" pitchFamily="18" charset="0"/>
                        <a:ea typeface="Cambria Math" panose="02040503050406030204" pitchFamily="18" charset="0"/>
                      </a:rPr>
                      <m:t>𝑁</m:t>
                    </m:r>
                    <m:r>
                      <a:rPr lang="en-US" altLang="zh-CN" b="0" i="1" smtClean="0">
                        <a:solidFill>
                          <a:srgbClr val="0000FF"/>
                        </a:solidFill>
                        <a:latin typeface="Cambria Math" panose="02040503050406030204" pitchFamily="18" charset="0"/>
                        <a:ea typeface="Cambria Math" panose="02040503050406030204" pitchFamily="18" charset="0"/>
                      </a:rPr>
                      <m:t>∙</m:t>
                    </m:r>
                    <m:sSup>
                      <m:sSupPr>
                        <m:ctrlPr>
                          <a:rPr lang="en-US" altLang="zh-CN" b="0" i="1" smtClean="0">
                            <a:solidFill>
                              <a:srgbClr val="0000FF"/>
                            </a:solidFill>
                            <a:latin typeface="Cambria Math"/>
                            <a:ea typeface="Cambria Math" panose="02040503050406030204" pitchFamily="18" charset="0"/>
                          </a:rPr>
                        </m:ctrlPr>
                      </m:sSupPr>
                      <m:e>
                        <m:r>
                          <a:rPr lang="en-US" altLang="zh-CN" b="0" i="1" smtClean="0">
                            <a:solidFill>
                              <a:srgbClr val="0000FF"/>
                            </a:solidFill>
                            <a:latin typeface="Cambria Math" panose="02040503050406030204" pitchFamily="18" charset="0"/>
                            <a:ea typeface="Cambria Math" panose="02040503050406030204" pitchFamily="18" charset="0"/>
                          </a:rPr>
                          <m:t>𝑚</m:t>
                        </m:r>
                      </m:e>
                      <m:sup>
                        <m:r>
                          <a:rPr lang="en-US" altLang="zh-CN" b="0" i="1" smtClean="0">
                            <a:solidFill>
                              <a:srgbClr val="0000FF"/>
                            </a:solidFill>
                            <a:latin typeface="Cambria Math" panose="02040503050406030204" pitchFamily="18" charset="0"/>
                            <a:ea typeface="Cambria Math" panose="02040503050406030204" pitchFamily="18" charset="0"/>
                          </a:rPr>
                          <m:t>−2</m:t>
                        </m:r>
                      </m:sup>
                    </m:sSup>
                  </m:oMath>
                </a14:m>
                <a:endParaRPr kumimoji="1" lang="zh-CN" altLang="en-US" b="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36" name="Rectangle 10"/>
              <p:cNvSpPr>
                <a:spLocks noRot="1" noChangeAspect="1" noMove="1" noResize="1" noEditPoints="1" noAdjustHandles="1" noChangeArrowheads="1" noChangeShapeType="1" noTextEdit="1"/>
              </p:cNvSpPr>
              <p:nvPr/>
            </p:nvSpPr>
            <p:spPr bwMode="auto">
              <a:xfrm>
                <a:off x="1354134" y="2677281"/>
                <a:ext cx="3951288" cy="523875"/>
              </a:xfrm>
              <a:prstGeom prst="rect">
                <a:avLst/>
              </a:prstGeom>
              <a:blipFill>
                <a:blip r:embed="rId8"/>
                <a:stretch>
                  <a:fillRect l="-46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Rectangle 10"/>
              <p:cNvSpPr>
                <a:spLocks noChangeArrowheads="1"/>
              </p:cNvSpPr>
              <p:nvPr/>
            </p:nvSpPr>
            <p:spPr bwMode="auto">
              <a:xfrm>
                <a:off x="1354134" y="3788639"/>
                <a:ext cx="3886962" cy="5280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14:m>
                  <m:oMathPara xmlns:m="http://schemas.openxmlformats.org/officeDocument/2006/math">
                    <m:oMathParaPr>
                      <m:jc m:val="centerGroup"/>
                    </m:oMathParaPr>
                    <m:oMath xmlns:m="http://schemas.openxmlformats.org/officeDocument/2006/math">
                      <m:r>
                        <a:rPr lang="en-US" altLang="zh-CN" b="0" i="0" smtClean="0">
                          <a:solidFill>
                            <a:srgbClr val="FF0000"/>
                          </a:solidFill>
                          <a:latin typeface="Cambria Math" panose="02040503050406030204" pitchFamily="18" charset="0"/>
                          <a:ea typeface="Cambria Math" panose="02040503050406030204" pitchFamily="18" charset="0"/>
                        </a:rPr>
                        <m:t>1</m:t>
                      </m:r>
                      <m:r>
                        <a:rPr lang="en-US" altLang="zh-CN" b="0" i="1" smtClean="0">
                          <a:solidFill>
                            <a:srgbClr val="FF0000"/>
                          </a:solidFill>
                          <a:latin typeface="Cambria Math" panose="02040503050406030204" pitchFamily="18" charset="0"/>
                          <a:ea typeface="Cambria Math" panose="02040503050406030204" pitchFamily="18" charset="0"/>
                        </a:rPr>
                        <m:t>𝑎𝑡𝑚</m:t>
                      </m:r>
                      <m:r>
                        <a:rPr lang="en-US" altLang="zh-CN" b="0" i="1" smtClean="0">
                          <a:solidFill>
                            <a:srgbClr val="FF0000"/>
                          </a:solidFill>
                          <a:latin typeface="Cambria Math" panose="02040503050406030204" pitchFamily="18" charset="0"/>
                          <a:ea typeface="Cambria Math" panose="02040503050406030204" pitchFamily="18" charset="0"/>
                        </a:rPr>
                        <m:t>=1.013×</m:t>
                      </m:r>
                      <m:sSup>
                        <m:sSupPr>
                          <m:ctrlPr>
                            <a:rPr lang="en-US" altLang="zh-CN" b="0" i="1">
                              <a:solidFill>
                                <a:srgbClr val="FF0000"/>
                              </a:solidFill>
                              <a:latin typeface="Cambria Math"/>
                              <a:ea typeface="Cambria Math" panose="02040503050406030204" pitchFamily="18" charset="0"/>
                            </a:rPr>
                          </m:ctrlPr>
                        </m:sSupPr>
                        <m:e>
                          <m:r>
                            <a:rPr lang="en-US" altLang="zh-CN" b="0" i="1" smtClean="0">
                              <a:solidFill>
                                <a:srgbClr val="FF0000"/>
                              </a:solidFill>
                              <a:latin typeface="Cambria Math" panose="02040503050406030204" pitchFamily="18" charset="0"/>
                              <a:ea typeface="Cambria Math" panose="02040503050406030204" pitchFamily="18" charset="0"/>
                            </a:rPr>
                            <m:t>10</m:t>
                          </m:r>
                        </m:e>
                        <m:sup>
                          <m:r>
                            <a:rPr lang="en-US" altLang="zh-CN" b="0" i="1" smtClean="0">
                              <a:solidFill>
                                <a:srgbClr val="FF0000"/>
                              </a:solidFill>
                              <a:latin typeface="Cambria Math" panose="02040503050406030204" pitchFamily="18" charset="0"/>
                              <a:ea typeface="Cambria Math" panose="02040503050406030204" pitchFamily="18" charset="0"/>
                            </a:rPr>
                            <m:t>5</m:t>
                          </m:r>
                        </m:sup>
                      </m:sSup>
                      <m:r>
                        <a:rPr lang="en-US" altLang="zh-CN" b="0" i="1" smtClean="0">
                          <a:solidFill>
                            <a:srgbClr val="FF0000"/>
                          </a:solidFill>
                          <a:latin typeface="Cambria Math" panose="02040503050406030204" pitchFamily="18" charset="0"/>
                          <a:ea typeface="Cambria Math" panose="02040503050406030204" pitchFamily="18" charset="0"/>
                        </a:rPr>
                        <m:t>𝑃𝑎</m:t>
                      </m:r>
                    </m:oMath>
                  </m:oMathPara>
                </a14:m>
                <a:endParaRPr kumimoji="1" lang="zh-CN" altLang="en-US" b="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37" name="Rectangle 10"/>
              <p:cNvSpPr>
                <a:spLocks noRot="1" noChangeAspect="1" noMove="1" noResize="1" noEditPoints="1" noAdjustHandles="1" noChangeArrowheads="1" noChangeShapeType="1" noTextEdit="1"/>
              </p:cNvSpPr>
              <p:nvPr/>
            </p:nvSpPr>
            <p:spPr bwMode="auto">
              <a:xfrm>
                <a:off x="1354134" y="3788639"/>
                <a:ext cx="3886962" cy="528093"/>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Rectangle 16"/>
              <p:cNvSpPr>
                <a:spLocks noChangeArrowheads="1"/>
              </p:cNvSpPr>
              <p:nvPr/>
            </p:nvSpPr>
            <p:spPr bwMode="auto">
              <a:xfrm>
                <a:off x="1354134" y="4898320"/>
                <a:ext cx="316541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1" lang="zh-CN" altLang="en-US" b="0" dirty="0">
                    <a:solidFill>
                      <a:srgbClr val="0000FF"/>
                    </a:solidFill>
                    <a:latin typeface="微软雅黑" panose="020B0503020204020204" pitchFamily="34" charset="-122"/>
                    <a:ea typeface="微软雅黑" panose="020B0503020204020204" pitchFamily="34" charset="-122"/>
                  </a:rPr>
                  <a:t>单位：</a:t>
                </a:r>
                <a14:m>
                  <m:oMath xmlns:m="http://schemas.openxmlformats.org/officeDocument/2006/math">
                    <m:r>
                      <a:rPr lang="en-US" altLang="zh-CN" b="0">
                        <a:solidFill>
                          <a:srgbClr val="0000FF"/>
                        </a:solidFill>
                        <a:latin typeface="Cambria Math" panose="02040503050406030204" pitchFamily="18" charset="0"/>
                        <a:ea typeface="Cambria Math" panose="02040503050406030204" pitchFamily="18" charset="0"/>
                      </a:rPr>
                      <m:t>1</m:t>
                    </m:r>
                    <m:sSup>
                      <m:sSupPr>
                        <m:ctrlPr>
                          <a:rPr lang="en-US" altLang="zh-CN" b="0" i="1">
                            <a:solidFill>
                              <a:srgbClr val="0000FF"/>
                            </a:solidFill>
                            <a:latin typeface="Cambria Math"/>
                            <a:ea typeface="Cambria Math" panose="02040503050406030204" pitchFamily="18" charset="0"/>
                          </a:rPr>
                        </m:ctrlPr>
                      </m:sSupPr>
                      <m:e>
                        <m:r>
                          <a:rPr lang="en-US" altLang="zh-CN" b="0" i="1" smtClean="0">
                            <a:solidFill>
                              <a:srgbClr val="0000FF"/>
                            </a:solidFill>
                            <a:latin typeface="Cambria Math" panose="02040503050406030204" pitchFamily="18" charset="0"/>
                            <a:ea typeface="Cambria Math" panose="02040503050406030204" pitchFamily="18" charset="0"/>
                          </a:rPr>
                          <m:t>𝑚</m:t>
                        </m:r>
                      </m:e>
                      <m:sup>
                        <m:r>
                          <a:rPr lang="en-US" altLang="zh-CN" b="0" i="1" smtClean="0">
                            <a:solidFill>
                              <a:srgbClr val="0000FF"/>
                            </a:solidFill>
                            <a:latin typeface="Cambria Math" panose="02040503050406030204" pitchFamily="18" charset="0"/>
                            <a:ea typeface="Cambria Math" panose="02040503050406030204" pitchFamily="18" charset="0"/>
                          </a:rPr>
                          <m:t>3</m:t>
                        </m:r>
                      </m:sup>
                    </m:sSup>
                    <m:r>
                      <a:rPr lang="en-US" altLang="zh-CN" b="0" i="1">
                        <a:solidFill>
                          <a:srgbClr val="0000FF"/>
                        </a:solidFill>
                        <a:latin typeface="Cambria Math" panose="02040503050406030204" pitchFamily="18" charset="0"/>
                        <a:ea typeface="Cambria Math" panose="02040503050406030204" pitchFamily="18" charset="0"/>
                      </a:rPr>
                      <m:t>=</m:t>
                    </m:r>
                    <m:sSup>
                      <m:sSupPr>
                        <m:ctrlPr>
                          <a:rPr lang="en-US" altLang="zh-CN" b="0" i="1">
                            <a:solidFill>
                              <a:srgbClr val="0000FF"/>
                            </a:solidFill>
                            <a:latin typeface="Cambria Math"/>
                            <a:ea typeface="Cambria Math" panose="02040503050406030204" pitchFamily="18" charset="0"/>
                          </a:rPr>
                        </m:ctrlPr>
                      </m:sSupPr>
                      <m:e>
                        <m:r>
                          <a:rPr lang="en-US" altLang="zh-CN" b="0" i="1">
                            <a:solidFill>
                              <a:srgbClr val="0000FF"/>
                            </a:solidFill>
                            <a:latin typeface="Cambria Math" panose="02040503050406030204" pitchFamily="18" charset="0"/>
                            <a:ea typeface="Cambria Math" panose="02040503050406030204" pitchFamily="18" charset="0"/>
                          </a:rPr>
                          <m:t>10</m:t>
                        </m:r>
                      </m:e>
                      <m:sup>
                        <m:r>
                          <a:rPr lang="en-US" altLang="zh-CN" b="0" i="1" smtClean="0">
                            <a:solidFill>
                              <a:srgbClr val="0000FF"/>
                            </a:solidFill>
                            <a:latin typeface="Cambria Math" panose="02040503050406030204" pitchFamily="18" charset="0"/>
                            <a:ea typeface="Cambria Math" panose="02040503050406030204" pitchFamily="18" charset="0"/>
                          </a:rPr>
                          <m:t>3</m:t>
                        </m:r>
                      </m:sup>
                    </m:sSup>
                    <m:r>
                      <a:rPr lang="en-US" altLang="zh-CN" b="0" i="1" smtClean="0">
                        <a:solidFill>
                          <a:srgbClr val="0000FF"/>
                        </a:solidFill>
                        <a:latin typeface="Cambria Math" panose="02040503050406030204" pitchFamily="18" charset="0"/>
                        <a:ea typeface="Cambria Math" panose="02040503050406030204" pitchFamily="18" charset="0"/>
                      </a:rPr>
                      <m:t>𝐿</m:t>
                    </m:r>
                  </m:oMath>
                </a14:m>
                <a:endParaRPr kumimoji="1" lang="zh-CN" altLang="en-US" b="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38" name="Rectangle 16"/>
              <p:cNvSpPr>
                <a:spLocks noRot="1" noChangeAspect="1" noMove="1" noResize="1" noEditPoints="1" noAdjustHandles="1" noChangeArrowheads="1" noChangeShapeType="1" noTextEdit="1"/>
              </p:cNvSpPr>
              <p:nvPr/>
            </p:nvSpPr>
            <p:spPr bwMode="auto">
              <a:xfrm>
                <a:off x="1354134" y="4898320"/>
                <a:ext cx="3165418" cy="523220"/>
              </a:xfrm>
              <a:prstGeom prst="rect">
                <a:avLst/>
              </a:prstGeom>
              <a:blipFill>
                <a:blip r:embed="rId10"/>
                <a:stretch>
                  <a:fillRect l="-3854"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Rectangle 26"/>
              <p:cNvSpPr>
                <a:spLocks noChangeArrowheads="1"/>
              </p:cNvSpPr>
              <p:nvPr/>
            </p:nvSpPr>
            <p:spPr bwMode="auto">
              <a:xfrm>
                <a:off x="1354134" y="6009026"/>
                <a:ext cx="4975225"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微软雅黑" panose="020B0503020204020204" pitchFamily="34" charset="-122"/>
                    <a:ea typeface="微软雅黑" panose="020B0503020204020204" pitchFamily="34" charset="-122"/>
                  </a:rPr>
                  <a:t>单位：温标</a:t>
                </a:r>
                <a14:m>
                  <m:oMath xmlns:m="http://schemas.openxmlformats.org/officeDocument/2006/math">
                    <m:r>
                      <a:rPr lang="en-US" altLang="zh-CN" b="0" i="1">
                        <a:solidFill>
                          <a:srgbClr val="0000FF"/>
                        </a:solidFill>
                        <a:latin typeface="Cambria Math" panose="02040503050406030204" pitchFamily="18" charset="0"/>
                        <a:ea typeface="Cambria Math" panose="02040503050406030204" pitchFamily="18" charset="0"/>
                      </a:rPr>
                      <m:t>𝐾</m:t>
                    </m:r>
                  </m:oMath>
                </a14:m>
                <a:r>
                  <a:rPr kumimoji="1" lang="zh-CN" altLang="en-US" b="0" dirty="0">
                    <a:solidFill>
                      <a:srgbClr val="0000FF"/>
                    </a:solidFill>
                    <a:latin typeface="微软雅黑" panose="020B0503020204020204" pitchFamily="34" charset="-122"/>
                    <a:ea typeface="微软雅黑" panose="020B0503020204020204" pitchFamily="34" charset="-122"/>
                  </a:rPr>
                  <a:t>（开尔文）。</a:t>
                </a:r>
                <a:endParaRPr kumimoji="1" lang="en-US" altLang="zh-CN" b="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39" name="Rectangle 26"/>
              <p:cNvSpPr>
                <a:spLocks noRot="1" noChangeAspect="1" noMove="1" noResize="1" noEditPoints="1" noAdjustHandles="1" noChangeArrowheads="1" noChangeShapeType="1" noTextEdit="1"/>
              </p:cNvSpPr>
              <p:nvPr/>
            </p:nvSpPr>
            <p:spPr bwMode="auto">
              <a:xfrm>
                <a:off x="1354134" y="6009026"/>
                <a:ext cx="4975225" cy="523875"/>
              </a:xfrm>
              <a:prstGeom prst="rect">
                <a:avLst/>
              </a:prstGeom>
              <a:blipFill>
                <a:blip r:embed="rId11"/>
                <a:stretch>
                  <a:fillRect l="-2451"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Rectangle 10"/>
              <p:cNvSpPr>
                <a:spLocks noChangeArrowheads="1"/>
              </p:cNvSpPr>
              <p:nvPr/>
            </p:nvSpPr>
            <p:spPr bwMode="auto">
              <a:xfrm>
                <a:off x="5537743" y="6019206"/>
                <a:ext cx="358502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sz="2800" b="1">
                    <a:solidFill>
                      <a:srgbClr val="1C1C1C"/>
                    </a:solidFill>
                    <a:latin typeface="Times New Roman" panose="02020603050405020304" pitchFamily="18" charset="0"/>
                    <a:ea typeface="宋体" panose="02010600030101010101" pitchFamily="2" charset="-122"/>
                  </a:defRPr>
                </a:lvl1pPr>
                <a:lvl2pPr marL="742950" indent="-285750" eaLnBrk="0" hangingPunct="0">
                  <a:defRPr sz="2800" b="1">
                    <a:solidFill>
                      <a:srgbClr val="1C1C1C"/>
                    </a:solidFill>
                    <a:latin typeface="Times New Roman" panose="02020603050405020304" pitchFamily="18" charset="0"/>
                    <a:ea typeface="宋体" panose="02010600030101010101" pitchFamily="2" charset="-122"/>
                  </a:defRPr>
                </a:lvl2pPr>
                <a:lvl3pPr marL="1143000" indent="-228600" eaLnBrk="0" hangingPunct="0">
                  <a:defRPr sz="2800" b="1">
                    <a:solidFill>
                      <a:srgbClr val="1C1C1C"/>
                    </a:solidFill>
                    <a:latin typeface="Times New Roman" panose="02020603050405020304" pitchFamily="18" charset="0"/>
                    <a:ea typeface="宋体" panose="02010600030101010101" pitchFamily="2" charset="-122"/>
                  </a:defRPr>
                </a:lvl3pPr>
                <a:lvl4pPr marL="1600200" indent="-228600" eaLnBrk="0" hangingPunct="0">
                  <a:defRPr sz="2800" b="1">
                    <a:solidFill>
                      <a:srgbClr val="1C1C1C"/>
                    </a:solidFill>
                    <a:latin typeface="Times New Roman" panose="02020603050405020304" pitchFamily="18" charset="0"/>
                    <a:ea typeface="宋体" panose="02010600030101010101" pitchFamily="2" charset="-122"/>
                  </a:defRPr>
                </a:lvl4pPr>
                <a:lvl5pPr marL="2057400" indent="-228600" eaLnBrk="0" hangingPunct="0">
                  <a:defRPr sz="2800" b="1">
                    <a:solidFill>
                      <a:srgbClr val="1C1C1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1C1C1C"/>
                    </a:solidFill>
                    <a:latin typeface="Times New Roman" panose="02020603050405020304" pitchFamily="18" charset="0"/>
                    <a:ea typeface="宋体" panose="02010600030101010101" pitchFamily="2" charset="-122"/>
                  </a:defRPr>
                </a:lvl9pPr>
              </a:lstStyle>
              <a:p>
                <a:pPr algn="just" eaLnBrk="1" hangingPunct="1"/>
                <a:r>
                  <a:rPr kumimoji="1" lang="en-US" altLang="zh-CN" b="0" dirty="0">
                    <a:solidFill>
                      <a:srgbClr val="FF0000"/>
                    </a:solidFill>
                    <a:latin typeface="微软雅黑" panose="020B0503020204020204" pitchFamily="34" charset="-122"/>
                    <a:ea typeface="微软雅黑" panose="020B0503020204020204" pitchFamily="34" charset="-122"/>
                  </a:rPr>
                  <a:t> </a:t>
                </a:r>
                <a14:m>
                  <m:oMath xmlns:m="http://schemas.openxmlformats.org/officeDocument/2006/math">
                    <m:f>
                      <m:fPr>
                        <m:type m:val="lin"/>
                        <m:ctrlPr>
                          <a:rPr lang="en-US" altLang="zh-CN" b="0" i="1" smtClean="0">
                            <a:solidFill>
                              <a:srgbClr val="FF0000"/>
                            </a:solidFill>
                            <a:latin typeface="Cambria Math"/>
                            <a:ea typeface="Cambria Math" panose="02040503050406030204" pitchFamily="18" charset="0"/>
                          </a:rPr>
                        </m:ctrlPr>
                      </m:fPr>
                      <m:num>
                        <m:r>
                          <a:rPr lang="en-US" altLang="zh-CN" b="0" i="1" smtClean="0">
                            <a:solidFill>
                              <a:srgbClr val="FF0000"/>
                            </a:solidFill>
                            <a:latin typeface="Cambria Math" panose="02040503050406030204" pitchFamily="18" charset="0"/>
                            <a:ea typeface="Cambria Math" panose="02040503050406030204" pitchFamily="18" charset="0"/>
                          </a:rPr>
                          <m:t>𝑇</m:t>
                        </m:r>
                      </m:num>
                      <m:den>
                        <m:r>
                          <a:rPr lang="en-US" altLang="zh-CN" b="0" i="1" smtClean="0">
                            <a:solidFill>
                              <a:srgbClr val="FF0000"/>
                            </a:solidFill>
                            <a:latin typeface="Cambria Math" panose="02040503050406030204" pitchFamily="18" charset="0"/>
                            <a:ea typeface="Cambria Math" panose="02040503050406030204" pitchFamily="18" charset="0"/>
                          </a:rPr>
                          <m:t>𝐾</m:t>
                        </m:r>
                      </m:den>
                    </m:f>
                    <m:r>
                      <a:rPr lang="en-US" altLang="zh-CN" b="0" i="1" smtClean="0">
                        <a:solidFill>
                          <a:srgbClr val="FF0000"/>
                        </a:solidFill>
                        <a:latin typeface="Cambria Math" panose="02040503050406030204" pitchFamily="18" charset="0"/>
                        <a:ea typeface="Cambria Math" panose="02040503050406030204" pitchFamily="18" charset="0"/>
                      </a:rPr>
                      <m:t>=273.15+</m:t>
                    </m:r>
                    <m:r>
                      <a:rPr lang="en-US" altLang="zh-CN" b="0" i="1" smtClean="0">
                        <a:solidFill>
                          <a:srgbClr val="FF0000"/>
                        </a:solidFill>
                        <a:latin typeface="Cambria Math" panose="02040503050406030204" pitchFamily="18" charset="0"/>
                        <a:ea typeface="Cambria Math" panose="02040503050406030204" pitchFamily="18" charset="0"/>
                      </a:rPr>
                      <m:t>𝑡</m:t>
                    </m:r>
                    <m:r>
                      <a:rPr lang="en-US" altLang="zh-CN" b="0" i="1" smtClean="0">
                        <a:solidFill>
                          <a:srgbClr val="FF0000"/>
                        </a:solidFill>
                        <a:latin typeface="Cambria Math" panose="02040503050406030204" pitchFamily="18" charset="0"/>
                        <a:ea typeface="Cambria Math" panose="02040503050406030204" pitchFamily="18" charset="0"/>
                      </a:rPr>
                      <m:t>/℃</m:t>
                    </m:r>
                  </m:oMath>
                </a14:m>
                <a:endParaRPr kumimoji="1" lang="zh-CN" altLang="en-US" b="0" dirty="0">
                  <a:solidFill>
                    <a:srgbClr val="FF0000"/>
                  </a:solidFill>
                  <a:latin typeface="微软雅黑" panose="020B0503020204020204" pitchFamily="34" charset="-122"/>
                  <a:ea typeface="微软雅黑" panose="020B0503020204020204" pitchFamily="34" charset="-122"/>
                </a:endParaRPr>
              </a:p>
            </p:txBody>
          </p:sp>
        </mc:Choice>
        <mc:Fallback xmlns="">
          <p:sp>
            <p:nvSpPr>
              <p:cNvPr id="41" name="Rectangle 10"/>
              <p:cNvSpPr>
                <a:spLocks noRot="1" noChangeAspect="1" noMove="1" noResize="1" noEditPoints="1" noAdjustHandles="1" noChangeArrowheads="1" noChangeShapeType="1" noTextEdit="1"/>
              </p:cNvSpPr>
              <p:nvPr/>
            </p:nvSpPr>
            <p:spPr bwMode="auto">
              <a:xfrm>
                <a:off x="5537743" y="6019206"/>
                <a:ext cx="3585020" cy="52322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6761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7" grpId="0"/>
      <p:bldP spid="31" grpId="0"/>
      <p:bldP spid="36" grpId="0"/>
      <p:bldP spid="37" grpId="0"/>
      <p:bldP spid="38" grpId="0"/>
      <p:bldP spid="39" grpId="0"/>
      <p:bldP spid="4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8" name="Text Box 4"/>
          <p:cNvSpPr txBox="1">
            <a:spLocks noChangeArrowheads="1"/>
          </p:cNvSpPr>
          <p:nvPr/>
        </p:nvSpPr>
        <p:spPr bwMode="auto">
          <a:xfrm>
            <a:off x="647074" y="501649"/>
            <a:ext cx="838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6600CC"/>
                </a:solidFill>
                <a:ea typeface="微软雅黑" panose="020B0503020204020204" pitchFamily="34" charset="-122"/>
                <a:cs typeface="Times New Roman" panose="02020603050405020304" pitchFamily="18" charset="0"/>
              </a:rPr>
              <a:t>三、分子速率的三种统计平均值：重点（掌握 ）</a:t>
            </a:r>
          </a:p>
        </p:txBody>
      </p:sp>
      <p:sp>
        <p:nvSpPr>
          <p:cNvPr id="175109" name="Text Box 5"/>
          <p:cNvSpPr txBox="1">
            <a:spLocks noChangeArrowheads="1"/>
          </p:cNvSpPr>
          <p:nvPr/>
        </p:nvSpPr>
        <p:spPr bwMode="auto">
          <a:xfrm>
            <a:off x="647074" y="1363472"/>
            <a:ext cx="8947687" cy="955675"/>
          </a:xfrm>
          <a:prstGeom prst="rect">
            <a:avLst/>
          </a:prstGeom>
          <a:noFill/>
          <a:ln w="19050">
            <a:noFill/>
            <a:miter lim="800000"/>
            <a:headEnd type="none" w="med" len="lg"/>
            <a:tailEnd type="none" w="med" len="lg"/>
          </a:ln>
        </p:spPr>
        <p:txBody>
          <a:bodyPr wrap="square" lIns="90000" tIns="46800" rIns="90000" bIns="46800">
            <a:spAutoFit/>
          </a:bodyPr>
          <a:lstStyle/>
          <a:p>
            <a:pPr algn="just" eaLnBrk="1" hangingPunct="1">
              <a:spcBef>
                <a:spcPct val="50000"/>
              </a:spcBef>
              <a:defRPr/>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利用</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Maxwell</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速率分布律可计算最概然速率、方均根速率、平均速率等物理量。</a:t>
            </a:r>
          </a:p>
        </p:txBody>
      </p:sp>
      <mc:AlternateContent xmlns:mc="http://schemas.openxmlformats.org/markup-compatibility/2006" xmlns:a14="http://schemas.microsoft.com/office/drawing/2010/main">
        <mc:Choice Requires="a14">
          <p:sp>
            <p:nvSpPr>
              <p:cNvPr id="175119" name="Text Box 15"/>
              <p:cNvSpPr txBox="1">
                <a:spLocks noChangeArrowheads="1"/>
              </p:cNvSpPr>
              <p:nvPr/>
            </p:nvSpPr>
            <p:spPr bwMode="auto">
              <a:xfrm>
                <a:off x="647073" y="2465387"/>
                <a:ext cx="8947687" cy="956288"/>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type="none" w="med" len="lg"/>
                    <a:tailEnd type="none" w="med" len="lg"/>
                  </a14:hiddenLine>
                </a:ext>
              </a:extLst>
            </p:spPr>
            <p:txBody>
              <a:bodyPr wrap="squar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FF0000"/>
                    </a:solidFill>
                    <a:ea typeface="微软雅黑" panose="020B0503020204020204" pitchFamily="34" charset="-122"/>
                    <a:cs typeface="Times New Roman" panose="02020603050405020304" pitchFamily="18" charset="0"/>
                  </a:rPr>
                  <a:t>最概然速率</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oMath>
                </a14:m>
                <a:r>
                  <a:rPr lang="zh-CN" altLang="en-US" sz="2800" dirty="0">
                    <a:solidFill>
                      <a:srgbClr val="0000FF"/>
                    </a:solidFill>
                    <a:ea typeface="微软雅黑" panose="020B0503020204020204" pitchFamily="34" charset="-122"/>
                    <a:cs typeface="Times New Roman" panose="02020603050405020304" pitchFamily="18" charset="0"/>
                  </a:rPr>
                  <a:t>：（最可几速率）</a:t>
                </a:r>
                <a:r>
                  <a:rPr lang="en-US" altLang="zh-CN" sz="2800" dirty="0">
                    <a:solidFill>
                      <a:srgbClr val="0000FF"/>
                    </a:solidFill>
                    <a:ea typeface="微软雅黑" panose="020B0503020204020204" pitchFamily="34" charset="-122"/>
                    <a:cs typeface="Times New Roman" panose="02020603050405020304" pitchFamily="18" charset="0"/>
                  </a:rPr>
                  <a:t>——</a:t>
                </a:r>
                <a:r>
                  <a:rPr lang="zh-CN" altLang="en-US" sz="2800" dirty="0">
                    <a:solidFill>
                      <a:srgbClr val="0000FF"/>
                    </a:solidFill>
                    <a:ea typeface="微软雅黑" panose="020B0503020204020204" pitchFamily="34" charset="-122"/>
                    <a:cs typeface="Times New Roman" panose="02020603050405020304" pitchFamily="18" charset="0"/>
                  </a:rPr>
                  <a:t>与速率分布函数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lang="zh-CN" altLang="en-US" sz="2800" dirty="0">
                    <a:solidFill>
                      <a:srgbClr val="0000FF"/>
                    </a:solidFill>
                    <a:ea typeface="微软雅黑" panose="020B0503020204020204" pitchFamily="34" charset="-122"/>
                    <a:cs typeface="Times New Roman" panose="02020603050405020304" pitchFamily="18" charset="0"/>
                  </a:rPr>
                  <a:t>的极大值对应的速率。</a:t>
                </a:r>
                <a:endParaRPr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175119" name="Text Box 15"/>
              <p:cNvSpPr txBox="1">
                <a:spLocks noRot="1" noChangeAspect="1" noMove="1" noResize="1" noEditPoints="1" noAdjustHandles="1" noChangeArrowheads="1" noChangeShapeType="1" noTextEdit="1"/>
              </p:cNvSpPr>
              <p:nvPr/>
            </p:nvSpPr>
            <p:spPr bwMode="auto">
              <a:xfrm>
                <a:off x="647073" y="2465387"/>
                <a:ext cx="8947687" cy="956288"/>
              </a:xfrm>
              <a:prstGeom prst="rect">
                <a:avLst/>
              </a:prstGeom>
              <a:blipFill>
                <a:blip r:embed="rId3"/>
                <a:stretch>
                  <a:fillRect l="-1431" t="-6369" r="-1362" b="-171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074359" y="3745123"/>
                <a:ext cx="1870256" cy="928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num>
                        <m:den>
                          <m:r>
                            <a:rPr lang="en-US" altLang="zh-CN" sz="2800" i="1">
                              <a:solidFill>
                                <a:srgbClr val="0000FF"/>
                              </a:solidFill>
                              <a:latin typeface="Cambria Math" panose="02040503050406030204" pitchFamily="18" charset="0"/>
                              <a:ea typeface="Cambria Math" panose="02040503050406030204" pitchFamily="18" charset="0"/>
                            </a:rPr>
                            <m:t>𝑑𝑣</m:t>
                          </m:r>
                        </m:den>
                      </m:f>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2074359" y="3745123"/>
                <a:ext cx="1870256" cy="9287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flipH="1">
                <a:off x="647073" y="4834012"/>
                <a:ext cx="2054761"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𝑣</m:t>
                          </m:r>
                        </m:e>
                        <m:sub>
                          <m:r>
                            <a:rPr lang="en-US" altLang="zh-CN" sz="2800" i="1">
                              <a:solidFill>
                                <a:srgbClr val="FF0000"/>
                              </a:solidFill>
                              <a:latin typeface="Cambria Math" panose="02040503050406030204" pitchFamily="18" charset="0"/>
                              <a:ea typeface="Cambria Math" panose="02040503050406030204" pitchFamily="18" charset="0"/>
                            </a:rPr>
                            <m:t>𝑃</m:t>
                          </m:r>
                        </m:sub>
                      </m:sSub>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2</m:t>
                              </m:r>
                              <m:r>
                                <a:rPr lang="en-US" altLang="zh-CN" sz="2800" b="0" i="1" smtClean="0">
                                  <a:solidFill>
                                    <a:srgbClr val="FF0000"/>
                                  </a:solidFill>
                                  <a:latin typeface="Cambria Math" panose="02040503050406030204" pitchFamily="18" charset="0"/>
                                  <a:ea typeface="Cambria Math" panose="02040503050406030204" pitchFamily="18" charset="0"/>
                                </a:rPr>
                                <m:t>𝑘𝑇</m:t>
                              </m:r>
                            </m:num>
                            <m:den>
                              <m:r>
                                <a:rPr lang="en-US" altLang="zh-CN" sz="2800" b="0" i="1" smtClean="0">
                                  <a:solidFill>
                                    <a:srgbClr val="FF0000"/>
                                  </a:solidFill>
                                  <a:latin typeface="Cambria Math" panose="02040503050406030204" pitchFamily="18" charset="0"/>
                                  <a:ea typeface="Cambria Math" panose="02040503050406030204" pitchFamily="18" charset="0"/>
                                </a:rPr>
                                <m:t>𝑚</m:t>
                              </m:r>
                            </m:den>
                          </m:f>
                        </m:e>
                      </m:rad>
                    </m:oMath>
                  </m:oMathPara>
                </a14:m>
                <a:endParaRPr lang="zh-CN" altLang="en-US" sz="2800" i="1"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flipH="1">
                <a:off x="647073" y="4834012"/>
                <a:ext cx="2054761" cy="1407501"/>
              </a:xfrm>
              <a:prstGeom prst="rect">
                <a:avLst/>
              </a:prstGeom>
              <a:blipFill>
                <a:blip r:embed="rId5"/>
                <a:stretch>
                  <a:fillRect/>
                </a:stretch>
              </a:blipFill>
            </p:spPr>
            <p:txBody>
              <a:bodyPr/>
              <a:lstStyle/>
              <a:p>
                <a:r>
                  <a:rPr lang="zh-CN" altLang="en-US">
                    <a:noFill/>
                  </a:rPr>
                  <a:t> </a:t>
                </a:r>
              </a:p>
            </p:txBody>
          </p:sp>
        </mc:Fallback>
      </mc:AlternateContent>
      <p:grpSp>
        <p:nvGrpSpPr>
          <p:cNvPr id="3" name="组合 2"/>
          <p:cNvGrpSpPr/>
          <p:nvPr/>
        </p:nvGrpSpPr>
        <p:grpSpPr>
          <a:xfrm>
            <a:off x="5963266" y="3619697"/>
            <a:ext cx="4174713" cy="2895550"/>
            <a:chOff x="5963266" y="3619697"/>
            <a:chExt cx="4174713" cy="2895550"/>
          </a:xfrm>
        </p:grpSpPr>
        <p:grpSp>
          <p:nvGrpSpPr>
            <p:cNvPr id="2" name="Group 6"/>
            <p:cNvGrpSpPr>
              <a:grpSpLocks/>
            </p:cNvGrpSpPr>
            <p:nvPr/>
          </p:nvGrpSpPr>
          <p:grpSpPr bwMode="auto">
            <a:xfrm>
              <a:off x="6360408" y="3810802"/>
              <a:ext cx="3676975" cy="2286000"/>
              <a:chOff x="2688" y="2092"/>
              <a:chExt cx="2736" cy="1440"/>
            </a:xfrm>
          </p:grpSpPr>
          <p:sp>
            <p:nvSpPr>
              <p:cNvPr id="44041" name="Line 7"/>
              <p:cNvSpPr>
                <a:spLocks noChangeShapeType="1"/>
              </p:cNvSpPr>
              <p:nvPr/>
            </p:nvSpPr>
            <p:spPr bwMode="auto">
              <a:xfrm flipV="1">
                <a:off x="2688" y="2092"/>
                <a:ext cx="0" cy="144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42" name="Line 8"/>
              <p:cNvSpPr>
                <a:spLocks noChangeShapeType="1"/>
              </p:cNvSpPr>
              <p:nvPr/>
            </p:nvSpPr>
            <p:spPr bwMode="auto">
              <a:xfrm>
                <a:off x="2688" y="3532"/>
                <a:ext cx="2736" cy="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46" name="Freeform 12"/>
              <p:cNvSpPr>
                <a:spLocks/>
              </p:cNvSpPr>
              <p:nvPr/>
            </p:nvSpPr>
            <p:spPr bwMode="auto">
              <a:xfrm>
                <a:off x="2795" y="2380"/>
                <a:ext cx="1917" cy="1066"/>
              </a:xfrm>
              <a:custGeom>
                <a:avLst/>
                <a:gdLst>
                  <a:gd name="T0" fmla="*/ 0 w 2400"/>
                  <a:gd name="T1" fmla="*/ 1168 h 1168"/>
                  <a:gd name="T2" fmla="*/ 288 w 2400"/>
                  <a:gd name="T3" fmla="*/ 784 h 1168"/>
                  <a:gd name="T4" fmla="*/ 480 w 2400"/>
                  <a:gd name="T5" fmla="*/ 208 h 1168"/>
                  <a:gd name="T6" fmla="*/ 624 w 2400"/>
                  <a:gd name="T7" fmla="*/ 16 h 1168"/>
                  <a:gd name="T8" fmla="*/ 768 w 2400"/>
                  <a:gd name="T9" fmla="*/ 112 h 1168"/>
                  <a:gd name="T10" fmla="*/ 1008 w 2400"/>
                  <a:gd name="T11" fmla="*/ 496 h 1168"/>
                  <a:gd name="T12" fmla="*/ 1296 w 2400"/>
                  <a:gd name="T13" fmla="*/ 784 h 1168"/>
                  <a:gd name="T14" fmla="*/ 1632 w 2400"/>
                  <a:gd name="T15" fmla="*/ 928 h 1168"/>
                  <a:gd name="T16" fmla="*/ 2016 w 2400"/>
                  <a:gd name="T17" fmla="*/ 1024 h 1168"/>
                  <a:gd name="T18" fmla="*/ 2400 w 2400"/>
                  <a:gd name="T19" fmla="*/ 1072 h 1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00"/>
                  <a:gd name="T31" fmla="*/ 0 h 1168"/>
                  <a:gd name="T32" fmla="*/ 2400 w 2400"/>
                  <a:gd name="T33" fmla="*/ 1168 h 1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00" h="1168">
                    <a:moveTo>
                      <a:pt x="0" y="1168"/>
                    </a:moveTo>
                    <a:cubicBezTo>
                      <a:pt x="104" y="1056"/>
                      <a:pt x="208" y="944"/>
                      <a:pt x="288" y="784"/>
                    </a:cubicBezTo>
                    <a:cubicBezTo>
                      <a:pt x="368" y="624"/>
                      <a:pt x="424" y="336"/>
                      <a:pt x="480" y="208"/>
                    </a:cubicBezTo>
                    <a:cubicBezTo>
                      <a:pt x="536" y="80"/>
                      <a:pt x="576" y="32"/>
                      <a:pt x="624" y="16"/>
                    </a:cubicBezTo>
                    <a:cubicBezTo>
                      <a:pt x="672" y="0"/>
                      <a:pt x="704" y="32"/>
                      <a:pt x="768" y="112"/>
                    </a:cubicBezTo>
                    <a:cubicBezTo>
                      <a:pt x="832" y="192"/>
                      <a:pt x="920" y="384"/>
                      <a:pt x="1008" y="496"/>
                    </a:cubicBezTo>
                    <a:cubicBezTo>
                      <a:pt x="1096" y="608"/>
                      <a:pt x="1192" y="712"/>
                      <a:pt x="1296" y="784"/>
                    </a:cubicBezTo>
                    <a:cubicBezTo>
                      <a:pt x="1400" y="856"/>
                      <a:pt x="1512" y="888"/>
                      <a:pt x="1632" y="928"/>
                    </a:cubicBezTo>
                    <a:cubicBezTo>
                      <a:pt x="1752" y="968"/>
                      <a:pt x="1888" y="1000"/>
                      <a:pt x="2016" y="1024"/>
                    </a:cubicBezTo>
                    <a:cubicBezTo>
                      <a:pt x="2144" y="1048"/>
                      <a:pt x="2336" y="1064"/>
                      <a:pt x="2400" y="1072"/>
                    </a:cubicBezTo>
                  </a:path>
                </a:pathLst>
              </a:custGeom>
              <a:noFill/>
              <a:ln w="28575" cap="flat" cmpd="sng">
                <a:solidFill>
                  <a:schemeClr val="tx1"/>
                </a:solidFill>
                <a:prstDash val="solid"/>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square" lIns="90000" tIns="46800" rIns="90000" bIns="46800" anchor="ct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047" name="Line 13"/>
              <p:cNvSpPr>
                <a:spLocks noChangeShapeType="1"/>
              </p:cNvSpPr>
              <p:nvPr/>
            </p:nvSpPr>
            <p:spPr bwMode="auto">
              <a:xfrm>
                <a:off x="3312" y="2400"/>
                <a:ext cx="15" cy="1126"/>
              </a:xfrm>
              <a:prstGeom prst="line">
                <a:avLst/>
              </a:prstGeom>
              <a:noFill/>
              <a:ln w="28575">
                <a:solidFill>
                  <a:schemeClr val="tx1"/>
                </a:solidFill>
                <a:prstDash val="dash"/>
                <a:round/>
                <a:headEnd type="none" w="med" len="lg"/>
                <a:tailEnd type="none" w="med" len="lg"/>
              </a:ln>
              <a:extLst>
                <a:ext uri="{909E8E84-426E-40DD-AFC4-6F175D3DCCD1}">
                  <a14:hiddenFill xmlns:a14="http://schemas.microsoft.com/office/drawing/2010/main">
                    <a:noFill/>
                  </a14:hiddenFill>
                </a:ext>
              </a:extLst>
            </p:spPr>
            <p:txBody>
              <a:bodyPr wrap="square" lIns="90000" tIns="46800" rIns="90000" bIns="46800" anchor="ctr">
                <a:spAutoFit/>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9" name="矩形 18"/>
                <p:cNvSpPr/>
                <p:nvPr/>
              </p:nvSpPr>
              <p:spPr>
                <a:xfrm>
                  <a:off x="6288235" y="3619697"/>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6288235" y="3619697"/>
                  <a:ext cx="99585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9647845" y="5537763"/>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9647845" y="5537763"/>
                  <a:ext cx="4901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963266" y="596027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5963266" y="5960278"/>
                  <a:ext cx="53489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flipH="1">
                  <a:off x="6867735" y="5992027"/>
                  <a:ext cx="80782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m:oMathPara>
                  </a14:m>
                  <a:endParaRPr lang="zh-CN" altLang="en-US" sz="2800" i="1" dirty="0"/>
                </a:p>
              </p:txBody>
            </p:sp>
          </mc:Choice>
          <mc:Fallback xmlns="">
            <p:sp>
              <p:nvSpPr>
                <p:cNvPr id="22" name="矩形 21"/>
                <p:cNvSpPr>
                  <a:spLocks noRot="1" noChangeAspect="1" noMove="1" noResize="1" noEditPoints="1" noAdjustHandles="1" noChangeArrowheads="1" noChangeShapeType="1" noTextEdit="1"/>
                </p:cNvSpPr>
                <p:nvPr/>
              </p:nvSpPr>
              <p:spPr>
                <a:xfrm flipH="1">
                  <a:off x="6867735" y="5992027"/>
                  <a:ext cx="807826" cy="523220"/>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3" name="矩形 22"/>
              <p:cNvSpPr/>
              <p:nvPr/>
            </p:nvSpPr>
            <p:spPr>
              <a:xfrm flipH="1">
                <a:off x="2440719" y="4866301"/>
                <a:ext cx="3713059"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i="1">
                              <a:solidFill>
                                <a:srgbClr val="FF0000"/>
                              </a:solidFill>
                              <a:latin typeface="Cambria Math"/>
                              <a:ea typeface="Cambria Math" panose="02040503050406030204" pitchFamily="18" charset="0"/>
                            </a:rPr>
                          </m:ctrlPr>
                        </m:radPr>
                        <m:deg/>
                        <m:e>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2</m:t>
                              </m:r>
                              <m:r>
                                <a:rPr lang="en-US" altLang="zh-CN" sz="2800" b="0" i="1" smtClean="0">
                                  <a:solidFill>
                                    <a:srgbClr val="FF0000"/>
                                  </a:solidFill>
                                  <a:latin typeface="Cambria Math" panose="02040503050406030204" pitchFamily="18" charset="0"/>
                                  <a:ea typeface="Cambria Math" panose="02040503050406030204" pitchFamily="18" charset="0"/>
                                </a:rPr>
                                <m:t>𝑅</m:t>
                              </m:r>
                              <m:r>
                                <a:rPr lang="en-US" altLang="zh-CN" sz="2800" i="1">
                                  <a:solidFill>
                                    <a:srgbClr val="FF0000"/>
                                  </a:solidFill>
                                  <a:latin typeface="Cambria Math" panose="02040503050406030204" pitchFamily="18" charset="0"/>
                                  <a:ea typeface="Cambria Math" panose="02040503050406030204" pitchFamily="18" charset="0"/>
                                </a:rPr>
                                <m:t>𝑇</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e>
                      </m:rad>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1.41</m:t>
                      </m:r>
                      <m:rad>
                        <m:radPr>
                          <m:degHide m:val="on"/>
                          <m:ctrlPr>
                            <a:rPr lang="en-US" altLang="zh-CN" sz="2800" i="1">
                              <a:solidFill>
                                <a:srgbClr val="FF0000"/>
                              </a:solidFill>
                              <a:latin typeface="Cambria Math"/>
                              <a:ea typeface="Cambria Math" panose="02040503050406030204" pitchFamily="18" charset="0"/>
                            </a:rPr>
                          </m:ctrlPr>
                        </m:radPr>
                        <m:deg/>
                        <m:e>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𝑅𝑇</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solidFill>
                    <a:srgbClr val="FF0000"/>
                  </a:solidFill>
                </a:endParaRPr>
              </a:p>
            </p:txBody>
          </p:sp>
        </mc:Choice>
        <mc:Fallback xmlns="">
          <p:sp>
            <p:nvSpPr>
              <p:cNvPr id="23" name="矩形 22"/>
              <p:cNvSpPr>
                <a:spLocks noRot="1" noChangeAspect="1" noMove="1" noResize="1" noEditPoints="1" noAdjustHandles="1" noChangeArrowheads="1" noChangeShapeType="1" noTextEdit="1"/>
              </p:cNvSpPr>
              <p:nvPr/>
            </p:nvSpPr>
            <p:spPr>
              <a:xfrm flipH="1">
                <a:off x="2440719" y="4866301"/>
                <a:ext cx="3713059" cy="1407501"/>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68727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5108"/>
                                        </p:tgtEl>
                                        <p:attrNameLst>
                                          <p:attrName>style.visibility</p:attrName>
                                        </p:attrNameLst>
                                      </p:cBhvr>
                                      <p:to>
                                        <p:strVal val="visible"/>
                                      </p:to>
                                    </p:set>
                                    <p:animEffect transition="in" filter="wipe(left)">
                                      <p:cBhvr>
                                        <p:cTn id="7" dur="500"/>
                                        <p:tgtEl>
                                          <p:spTgt spid="1751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5109"/>
                                        </p:tgtEl>
                                        <p:attrNameLst>
                                          <p:attrName>style.visibility</p:attrName>
                                        </p:attrNameLst>
                                      </p:cBhvr>
                                      <p:to>
                                        <p:strVal val="visible"/>
                                      </p:to>
                                    </p:set>
                                    <p:animEffect transition="in" filter="wipe(left)">
                                      <p:cBhvr>
                                        <p:cTn id="12" dur="500"/>
                                        <p:tgtEl>
                                          <p:spTgt spid="17510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5119"/>
                                        </p:tgtEl>
                                        <p:attrNameLst>
                                          <p:attrName>style.visibility</p:attrName>
                                        </p:attrNameLst>
                                      </p:cBhvr>
                                      <p:to>
                                        <p:strVal val="visible"/>
                                      </p:to>
                                    </p:set>
                                    <p:animEffect transition="in" filter="wipe(left)">
                                      <p:cBhvr>
                                        <p:cTn id="17" dur="500"/>
                                        <p:tgtEl>
                                          <p:spTgt spid="1751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8" grpId="0"/>
      <p:bldP spid="175109" grpId="0"/>
      <p:bldP spid="175119" grpId="0"/>
      <p:bldP spid="17" grpId="0"/>
      <p:bldP spid="18" grpId="0"/>
      <p:bldP spid="2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6133" name="Text Box 5"/>
              <p:cNvSpPr txBox="1">
                <a:spLocks noChangeArrowheads="1"/>
              </p:cNvSpPr>
              <p:nvPr/>
            </p:nvSpPr>
            <p:spPr bwMode="auto">
              <a:xfrm>
                <a:off x="644817" y="1858170"/>
                <a:ext cx="8898428" cy="954088"/>
              </a:xfrm>
              <a:prstGeom prst="rect">
                <a:avLst/>
              </a:prstGeom>
              <a:noFill/>
              <a:ln w="12700">
                <a:noFill/>
                <a:miter lim="800000"/>
                <a:headEnd type="none" w="sm" len="sm"/>
                <a:tailEnd type="none" w="sm" len="sm"/>
              </a:ln>
            </p:spPr>
            <p:txBody>
              <a:bodyPr wrap="square">
                <a:spAutoFit/>
              </a:bodyPr>
              <a:lstStyle/>
              <a:p>
                <a:pPr eaLnBrk="1" hangingPunct="1">
                  <a:spcAft>
                    <a:spcPct val="30000"/>
                  </a:spcAft>
                  <a:buClr>
                    <a:srgbClr val="FFCC66"/>
                  </a:buClr>
                  <a:buSzPct val="75000"/>
                  <a:buFont typeface="Monotype Sorts"/>
                  <a:buNone/>
                  <a:defRPr/>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物理意义：</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在温度为</a:t>
                </a:r>
                <a14:m>
                  <m:oMath xmlns:m="http://schemas.openxmlformats.org/officeDocument/2006/math">
                    <m:r>
                      <a:rPr lang="en-US" altLang="zh-CN" sz="2800" i="1">
                        <a:solidFill>
                          <a:srgbClr val="FF0000"/>
                        </a:solidFill>
                        <a:latin typeface="Cambria Math" panose="02040503050406030204" pitchFamily="18" charset="0"/>
                        <a:ea typeface="Cambria Math" panose="02040503050406030204" pitchFamily="18" charset="0"/>
                      </a:rPr>
                      <m:t>𝑇</m:t>
                    </m:r>
                  </m:oMath>
                </a14:m>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的平衡态下，</a:t>
                </a:r>
                <a14:m>
                  <m:oMath xmlns:m="http://schemas.openxmlformats.org/officeDocument/2006/math">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𝑣</m:t>
                        </m:r>
                      </m:e>
                      <m:sub>
                        <m:r>
                          <a:rPr lang="en-US" altLang="zh-CN" sz="2800" i="1">
                            <a:solidFill>
                              <a:srgbClr val="FF0000"/>
                            </a:solidFill>
                            <a:latin typeface="Cambria Math" panose="02040503050406030204" pitchFamily="18" charset="0"/>
                            <a:ea typeface="Cambria Math" panose="02040503050406030204" pitchFamily="18" charset="0"/>
                          </a:rPr>
                          <m:t>𝑃</m:t>
                        </m:r>
                      </m:sub>
                    </m:sSub>
                  </m:oMath>
                </a14:m>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附近单位速率间隔中的分子数占总分子数的比率最大</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176133" name="Text Box 5"/>
              <p:cNvSpPr txBox="1">
                <a:spLocks noRot="1" noChangeAspect="1" noMove="1" noResize="1" noEditPoints="1" noAdjustHandles="1" noChangeArrowheads="1" noChangeShapeType="1" noTextEdit="1"/>
              </p:cNvSpPr>
              <p:nvPr/>
            </p:nvSpPr>
            <p:spPr bwMode="auto">
              <a:xfrm>
                <a:off x="644817" y="1858170"/>
                <a:ext cx="8898428" cy="954088"/>
              </a:xfrm>
              <a:prstGeom prst="rect">
                <a:avLst/>
              </a:prstGeom>
              <a:blipFill>
                <a:blip r:embed="rId3"/>
                <a:stretch>
                  <a:fillRect l="-1439" t="-7051" b="-17308"/>
                </a:stretch>
              </a:blipFill>
              <a:ln w="12700">
                <a:noFill/>
                <a:miter lim="800000"/>
                <a:headEnd type="none" w="sm" len="sm"/>
                <a:tailEnd type="none" w="sm" len="sm"/>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090" name="Text Box 7"/>
              <p:cNvSpPr txBox="1">
                <a:spLocks noChangeArrowheads="1"/>
              </p:cNvSpPr>
              <p:nvPr/>
            </p:nvSpPr>
            <p:spPr bwMode="auto">
              <a:xfrm>
                <a:off x="644817" y="3012258"/>
                <a:ext cx="5791200" cy="525463"/>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type="none" w="med" len="lg"/>
                    <a:tailEnd type="none" w="med" len="lg"/>
                  </a14:hiddenLine>
                </a:ext>
              </a:extLst>
            </p:spPr>
            <p:txBody>
              <a:bodyPr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i="1" dirty="0">
                    <a:solidFill>
                      <a:srgbClr val="0000FF"/>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a14:m>
                <a:r>
                  <a:rPr lang="zh-CN" altLang="zh-CN" sz="2800" dirty="0">
                    <a:solidFill>
                      <a:srgbClr val="0000FF"/>
                    </a:solidFill>
                    <a:ea typeface="微软雅黑" panose="020B0503020204020204" pitchFamily="34" charset="-122"/>
                    <a:cs typeface="Times New Roman" panose="02020603050405020304" pitchFamily="18" charset="0"/>
                  </a:rPr>
                  <a:t>与温度</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𝑇</m:t>
                    </m:r>
                  </m:oMath>
                </a14:m>
                <a:r>
                  <a:rPr lang="zh-CN" altLang="en-US" sz="2800" dirty="0">
                    <a:solidFill>
                      <a:srgbClr val="0000FF"/>
                    </a:solidFill>
                    <a:ea typeface="微软雅黑" panose="020B0503020204020204" pitchFamily="34" charset="-122"/>
                    <a:cs typeface="Times New Roman" panose="02020603050405020304" pitchFamily="18" charset="0"/>
                  </a:rPr>
                  <a:t>的关系（</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ea typeface="微软雅黑" panose="020B0503020204020204" pitchFamily="34" charset="-122"/>
                    <a:cs typeface="Times New Roman" panose="02020603050405020304" pitchFamily="18" charset="0"/>
                  </a:rPr>
                  <a:t>一定）</a:t>
                </a:r>
              </a:p>
            </p:txBody>
          </p:sp>
        </mc:Choice>
        <mc:Fallback xmlns="">
          <p:sp>
            <p:nvSpPr>
              <p:cNvPr id="46090" name="Text Box 7"/>
              <p:cNvSpPr txBox="1">
                <a:spLocks noRot="1" noChangeAspect="1" noMove="1" noResize="1" noEditPoints="1" noAdjustHandles="1" noChangeArrowheads="1" noChangeShapeType="1" noTextEdit="1"/>
              </p:cNvSpPr>
              <p:nvPr/>
            </p:nvSpPr>
            <p:spPr bwMode="auto">
              <a:xfrm>
                <a:off x="644817" y="3012258"/>
                <a:ext cx="5791200" cy="525463"/>
              </a:xfrm>
              <a:prstGeom prst="rect">
                <a:avLst/>
              </a:prstGeom>
              <a:blipFill>
                <a:blip r:embed="rId4"/>
                <a:stretch>
                  <a:fillRect l="-2211"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lstStyle/>
              <a:p>
                <a:r>
                  <a:rPr lang="zh-CN" altLang="en-US">
                    <a:noFill/>
                  </a:rPr>
                  <a:t> </a:t>
                </a:r>
              </a:p>
            </p:txBody>
          </p:sp>
        </mc:Fallback>
      </mc:AlternateContent>
      <p:sp>
        <p:nvSpPr>
          <p:cNvPr id="176152" name="Text Box 24"/>
          <p:cNvSpPr txBox="1">
            <a:spLocks noChangeArrowheads="1"/>
          </p:cNvSpPr>
          <p:nvPr/>
        </p:nvSpPr>
        <p:spPr bwMode="auto">
          <a:xfrm>
            <a:off x="644817" y="4881720"/>
            <a:ext cx="4714154" cy="138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squar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曲线的峰值右移，由于曲线下面积为</a:t>
            </a: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不变，所以峰值降低。</a:t>
            </a:r>
          </a:p>
        </p:txBody>
      </p:sp>
      <p:grpSp>
        <p:nvGrpSpPr>
          <p:cNvPr id="28" name="Group 4"/>
          <p:cNvGrpSpPr>
            <a:grpSpLocks/>
          </p:cNvGrpSpPr>
          <p:nvPr/>
        </p:nvGrpSpPr>
        <p:grpSpPr bwMode="auto">
          <a:xfrm>
            <a:off x="644817" y="563250"/>
            <a:ext cx="1963737" cy="1054100"/>
            <a:chOff x="204" y="119"/>
            <a:chExt cx="1237" cy="664"/>
          </a:xfrm>
        </p:grpSpPr>
        <p:sp>
          <p:nvSpPr>
            <p:cNvPr id="29" name="laptop"/>
            <p:cNvSpPr>
              <a:spLocks noEditPoints="1" noChangeArrowheads="1"/>
            </p:cNvSpPr>
            <p:nvPr/>
          </p:nvSpPr>
          <p:spPr bwMode="auto">
            <a:xfrm>
              <a:off x="204" y="119"/>
              <a:ext cx="1237" cy="6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53 w 21600"/>
                <a:gd name="T25" fmla="*/ 1854 h 21600"/>
                <a:gd name="T26" fmla="*/ 17304 w 21600"/>
                <a:gd name="T27" fmla="*/ 123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tx2"/>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Text Box 6"/>
            <p:cNvSpPr txBox="1">
              <a:spLocks noChangeArrowheads="1"/>
            </p:cNvSpPr>
            <p:nvPr/>
          </p:nvSpPr>
          <p:spPr bwMode="auto">
            <a:xfrm>
              <a:off x="545" y="170"/>
              <a:ext cx="576" cy="330"/>
            </a:xfrm>
            <a:prstGeom prst="rect">
              <a:avLst/>
            </a:prstGeom>
            <a:solidFill>
              <a:srgbClr val="FFFF00"/>
            </a:solidFill>
            <a:ln w="9525">
              <a:solidFill>
                <a:srgbClr val="FFCCFF"/>
              </a:solidFill>
              <a:miter lim="800000"/>
              <a:headEnd/>
              <a:tailEnd/>
            </a:ln>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讨论</a:t>
              </a:r>
            </a:p>
          </p:txBody>
        </p:sp>
      </p:grpSp>
      <mc:AlternateContent xmlns:mc="http://schemas.openxmlformats.org/markup-compatibility/2006" xmlns:a14="http://schemas.microsoft.com/office/drawing/2010/main">
        <mc:Choice Requires="a14">
          <p:sp>
            <p:nvSpPr>
              <p:cNvPr id="46" name="矩形 45"/>
              <p:cNvSpPr/>
              <p:nvPr/>
            </p:nvSpPr>
            <p:spPr>
              <a:xfrm flipH="1">
                <a:off x="3305958" y="343232"/>
                <a:ext cx="2054761"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𝑣</m:t>
                          </m:r>
                        </m:e>
                        <m:sub>
                          <m:r>
                            <a:rPr lang="en-US" altLang="zh-CN" sz="2800" i="1">
                              <a:solidFill>
                                <a:srgbClr val="FF0000"/>
                              </a:solidFill>
                              <a:latin typeface="Cambria Math" panose="02040503050406030204" pitchFamily="18" charset="0"/>
                              <a:ea typeface="Cambria Math" panose="02040503050406030204" pitchFamily="18" charset="0"/>
                            </a:rPr>
                            <m:t>𝑃</m:t>
                          </m:r>
                        </m:sub>
                      </m:sSub>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2</m:t>
                              </m:r>
                              <m:r>
                                <a:rPr lang="en-US" altLang="zh-CN" sz="2800" b="0" i="1" smtClean="0">
                                  <a:solidFill>
                                    <a:srgbClr val="FF0000"/>
                                  </a:solidFill>
                                  <a:latin typeface="Cambria Math" panose="02040503050406030204" pitchFamily="18" charset="0"/>
                                  <a:ea typeface="Cambria Math" panose="02040503050406030204" pitchFamily="18" charset="0"/>
                                </a:rPr>
                                <m:t>𝑘𝑇</m:t>
                              </m:r>
                            </m:num>
                            <m:den>
                              <m:r>
                                <a:rPr lang="en-US" altLang="zh-CN" sz="2800" b="0" i="1" smtClean="0">
                                  <a:solidFill>
                                    <a:srgbClr val="FF0000"/>
                                  </a:solidFill>
                                  <a:latin typeface="Cambria Math" panose="02040503050406030204" pitchFamily="18" charset="0"/>
                                  <a:ea typeface="Cambria Math" panose="02040503050406030204" pitchFamily="18" charset="0"/>
                                </a:rPr>
                                <m:t>𝑚</m:t>
                              </m:r>
                            </m:den>
                          </m:f>
                        </m:e>
                      </m:rad>
                    </m:oMath>
                  </m:oMathPara>
                </a14:m>
                <a:endParaRPr lang="zh-CN" altLang="en-US" sz="2800" i="1" dirty="0">
                  <a:solidFill>
                    <a:srgbClr val="FF0000"/>
                  </a:solidFill>
                </a:endParaRPr>
              </a:p>
            </p:txBody>
          </p:sp>
        </mc:Choice>
        <mc:Fallback xmlns="">
          <p:sp>
            <p:nvSpPr>
              <p:cNvPr id="46" name="矩形 45"/>
              <p:cNvSpPr>
                <a:spLocks noRot="1" noChangeAspect="1" noMove="1" noResize="1" noEditPoints="1" noAdjustHandles="1" noChangeArrowheads="1" noChangeShapeType="1" noTextEdit="1"/>
              </p:cNvSpPr>
              <p:nvPr/>
            </p:nvSpPr>
            <p:spPr>
              <a:xfrm flipH="1">
                <a:off x="3305958" y="343232"/>
                <a:ext cx="2054761" cy="140750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flipH="1">
                <a:off x="1087389" y="3923810"/>
                <a:ext cx="13779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50" name="矩形 49"/>
              <p:cNvSpPr>
                <a:spLocks noRot="1" noChangeAspect="1" noMove="1" noResize="1" noEditPoints="1" noAdjustHandles="1" noChangeArrowheads="1" noChangeShapeType="1" noTextEdit="1"/>
              </p:cNvSpPr>
              <p:nvPr/>
            </p:nvSpPr>
            <p:spPr>
              <a:xfrm flipH="1">
                <a:off x="1087389" y="3923810"/>
                <a:ext cx="137790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flipH="1">
                <a:off x="2781210" y="3896751"/>
                <a:ext cx="1795549" cy="577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b>
                      </m:sSub>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sub>
                      </m:sSub>
                    </m:oMath>
                  </m:oMathPara>
                </a14:m>
                <a:endParaRPr lang="zh-CN" altLang="en-US" sz="2800" i="1" dirty="0"/>
              </a:p>
            </p:txBody>
          </p:sp>
        </mc:Choice>
        <mc:Fallback xmlns="">
          <p:sp>
            <p:nvSpPr>
              <p:cNvPr id="51" name="矩形 50"/>
              <p:cNvSpPr>
                <a:spLocks noRot="1" noChangeAspect="1" noMove="1" noResize="1" noEditPoints="1" noAdjustHandles="1" noChangeArrowheads="1" noChangeShapeType="1" noTextEdit="1"/>
              </p:cNvSpPr>
              <p:nvPr/>
            </p:nvSpPr>
            <p:spPr>
              <a:xfrm flipH="1">
                <a:off x="2781210" y="3896751"/>
                <a:ext cx="1795549" cy="577338"/>
              </a:xfrm>
              <a:prstGeom prst="rect">
                <a:avLst/>
              </a:prstGeom>
              <a:blipFill>
                <a:blip r:embed="rId10"/>
                <a:stretch>
                  <a:fillRect/>
                </a:stretch>
              </a:blipFill>
            </p:spPr>
            <p:txBody>
              <a:bodyPr/>
              <a:lstStyle/>
              <a:p>
                <a:r>
                  <a:rPr lang="zh-CN" altLang="en-US">
                    <a:noFill/>
                  </a:rPr>
                  <a:t> </a:t>
                </a:r>
              </a:p>
            </p:txBody>
          </p:sp>
        </mc:Fallback>
      </mc:AlternateContent>
      <p:grpSp>
        <p:nvGrpSpPr>
          <p:cNvPr id="2" name="组合 1"/>
          <p:cNvGrpSpPr/>
          <p:nvPr/>
        </p:nvGrpSpPr>
        <p:grpSpPr>
          <a:xfrm>
            <a:off x="5724659" y="3220852"/>
            <a:ext cx="4558186" cy="3262988"/>
            <a:chOff x="5724659" y="3220852"/>
            <a:chExt cx="4558186" cy="3262988"/>
          </a:xfrm>
        </p:grpSpPr>
        <p:grpSp>
          <p:nvGrpSpPr>
            <p:cNvPr id="31" name="Group 8"/>
            <p:cNvGrpSpPr>
              <a:grpSpLocks/>
            </p:cNvGrpSpPr>
            <p:nvPr/>
          </p:nvGrpSpPr>
          <p:grpSpPr bwMode="auto">
            <a:xfrm>
              <a:off x="6097603" y="3696470"/>
              <a:ext cx="4067175" cy="2517775"/>
              <a:chOff x="3012" y="2476"/>
              <a:chExt cx="2562" cy="1586"/>
            </a:xfrm>
          </p:grpSpPr>
          <p:sp>
            <p:nvSpPr>
              <p:cNvPr id="32" name="Line 9"/>
              <p:cNvSpPr>
                <a:spLocks noChangeShapeType="1"/>
              </p:cNvSpPr>
              <p:nvPr/>
            </p:nvSpPr>
            <p:spPr bwMode="auto">
              <a:xfrm flipV="1">
                <a:off x="3012" y="2476"/>
                <a:ext cx="0" cy="144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3" name="Line 10"/>
              <p:cNvSpPr>
                <a:spLocks noChangeShapeType="1"/>
              </p:cNvSpPr>
              <p:nvPr/>
            </p:nvSpPr>
            <p:spPr bwMode="auto">
              <a:xfrm>
                <a:off x="3012" y="3916"/>
                <a:ext cx="2562" cy="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7" name="Freeform 14"/>
              <p:cNvSpPr>
                <a:spLocks/>
              </p:cNvSpPr>
              <p:nvPr/>
            </p:nvSpPr>
            <p:spPr bwMode="auto">
              <a:xfrm>
                <a:off x="3012" y="2752"/>
                <a:ext cx="2247" cy="1168"/>
              </a:xfrm>
              <a:custGeom>
                <a:avLst/>
                <a:gdLst>
                  <a:gd name="T0" fmla="*/ 0 w 2400"/>
                  <a:gd name="T1" fmla="*/ 1168 h 1168"/>
                  <a:gd name="T2" fmla="*/ 123 w 2400"/>
                  <a:gd name="T3" fmla="*/ 784 h 1168"/>
                  <a:gd name="T4" fmla="*/ 203 w 2400"/>
                  <a:gd name="T5" fmla="*/ 208 h 1168"/>
                  <a:gd name="T6" fmla="*/ 264 w 2400"/>
                  <a:gd name="T7" fmla="*/ 16 h 1168"/>
                  <a:gd name="T8" fmla="*/ 326 w 2400"/>
                  <a:gd name="T9" fmla="*/ 112 h 1168"/>
                  <a:gd name="T10" fmla="*/ 429 w 2400"/>
                  <a:gd name="T11" fmla="*/ 496 h 1168"/>
                  <a:gd name="T12" fmla="*/ 551 w 2400"/>
                  <a:gd name="T13" fmla="*/ 784 h 1168"/>
                  <a:gd name="T14" fmla="*/ 694 w 2400"/>
                  <a:gd name="T15" fmla="*/ 928 h 1168"/>
                  <a:gd name="T16" fmla="*/ 857 w 2400"/>
                  <a:gd name="T17" fmla="*/ 1024 h 1168"/>
                  <a:gd name="T18" fmla="*/ 1020 w 2400"/>
                  <a:gd name="T19" fmla="*/ 1072 h 1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00"/>
                  <a:gd name="T31" fmla="*/ 0 h 1168"/>
                  <a:gd name="T32" fmla="*/ 2400 w 2400"/>
                  <a:gd name="T33" fmla="*/ 1168 h 1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00" h="1168">
                    <a:moveTo>
                      <a:pt x="0" y="1168"/>
                    </a:moveTo>
                    <a:cubicBezTo>
                      <a:pt x="104" y="1056"/>
                      <a:pt x="208" y="944"/>
                      <a:pt x="288" y="784"/>
                    </a:cubicBezTo>
                    <a:cubicBezTo>
                      <a:pt x="368" y="624"/>
                      <a:pt x="424" y="336"/>
                      <a:pt x="480" y="208"/>
                    </a:cubicBezTo>
                    <a:cubicBezTo>
                      <a:pt x="536" y="80"/>
                      <a:pt x="576" y="32"/>
                      <a:pt x="624" y="16"/>
                    </a:cubicBezTo>
                    <a:cubicBezTo>
                      <a:pt x="672" y="0"/>
                      <a:pt x="704" y="32"/>
                      <a:pt x="768" y="112"/>
                    </a:cubicBezTo>
                    <a:cubicBezTo>
                      <a:pt x="832" y="192"/>
                      <a:pt x="920" y="384"/>
                      <a:pt x="1008" y="496"/>
                    </a:cubicBezTo>
                    <a:cubicBezTo>
                      <a:pt x="1096" y="608"/>
                      <a:pt x="1192" y="712"/>
                      <a:pt x="1296" y="784"/>
                    </a:cubicBezTo>
                    <a:cubicBezTo>
                      <a:pt x="1400" y="856"/>
                      <a:pt x="1512" y="888"/>
                      <a:pt x="1632" y="928"/>
                    </a:cubicBezTo>
                    <a:cubicBezTo>
                      <a:pt x="1752" y="968"/>
                      <a:pt x="1888" y="1000"/>
                      <a:pt x="2016" y="1024"/>
                    </a:cubicBezTo>
                    <a:cubicBezTo>
                      <a:pt x="2144" y="1048"/>
                      <a:pt x="2336" y="1064"/>
                      <a:pt x="2400" y="1072"/>
                    </a:cubicBezTo>
                  </a:path>
                </a:pathLst>
              </a:custGeom>
              <a:noFill/>
              <a:ln w="38100" cap="flat" cmpd="sng">
                <a:solidFill>
                  <a:schemeClr val="tx1"/>
                </a:solidFill>
                <a:prstDash val="solid"/>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38" name="Line 15"/>
              <p:cNvSpPr>
                <a:spLocks noChangeShapeType="1"/>
              </p:cNvSpPr>
              <p:nvPr/>
            </p:nvSpPr>
            <p:spPr bwMode="auto">
              <a:xfrm>
                <a:off x="3612" y="2784"/>
                <a:ext cx="0" cy="1152"/>
              </a:xfrm>
              <a:prstGeom prst="line">
                <a:avLst/>
              </a:prstGeom>
              <a:noFill/>
              <a:ln w="28575">
                <a:solidFill>
                  <a:schemeClr val="tx1"/>
                </a:solidFill>
                <a:prstDash val="dash"/>
                <a:round/>
                <a:headEnd type="none" w="med" len="lg"/>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0" name="Freeform 17"/>
              <p:cNvSpPr>
                <a:spLocks/>
              </p:cNvSpPr>
              <p:nvPr/>
            </p:nvSpPr>
            <p:spPr bwMode="auto">
              <a:xfrm>
                <a:off x="3020" y="3024"/>
                <a:ext cx="2472" cy="888"/>
              </a:xfrm>
              <a:custGeom>
                <a:avLst/>
                <a:gdLst>
                  <a:gd name="T0" fmla="*/ 0 w 2640"/>
                  <a:gd name="T1" fmla="*/ 888 h 888"/>
                  <a:gd name="T2" fmla="*/ 225 w 2640"/>
                  <a:gd name="T3" fmla="*/ 552 h 888"/>
                  <a:gd name="T4" fmla="*/ 429 w 2640"/>
                  <a:gd name="T5" fmla="*/ 120 h 888"/>
                  <a:gd name="T6" fmla="*/ 531 w 2640"/>
                  <a:gd name="T7" fmla="*/ 24 h 888"/>
                  <a:gd name="T8" fmla="*/ 672 w 2640"/>
                  <a:gd name="T9" fmla="*/ 264 h 888"/>
                  <a:gd name="T10" fmla="*/ 818 w 2640"/>
                  <a:gd name="T11" fmla="*/ 552 h 888"/>
                  <a:gd name="T12" fmla="*/ 1000 w 2640"/>
                  <a:gd name="T13" fmla="*/ 744 h 888"/>
                  <a:gd name="T14" fmla="*/ 1124 w 2640"/>
                  <a:gd name="T15" fmla="*/ 792 h 888"/>
                  <a:gd name="T16" fmla="*/ 0 60000 65536"/>
                  <a:gd name="T17" fmla="*/ 0 60000 65536"/>
                  <a:gd name="T18" fmla="*/ 0 60000 65536"/>
                  <a:gd name="T19" fmla="*/ 0 60000 65536"/>
                  <a:gd name="T20" fmla="*/ 0 60000 65536"/>
                  <a:gd name="T21" fmla="*/ 0 60000 65536"/>
                  <a:gd name="T22" fmla="*/ 0 60000 65536"/>
                  <a:gd name="T23" fmla="*/ 0 60000 65536"/>
                  <a:gd name="T24" fmla="*/ 0 w 2640"/>
                  <a:gd name="T25" fmla="*/ 0 h 888"/>
                  <a:gd name="T26" fmla="*/ 2640 w 2640"/>
                  <a:gd name="T27" fmla="*/ 888 h 8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40" h="888">
                    <a:moveTo>
                      <a:pt x="0" y="888"/>
                    </a:moveTo>
                    <a:cubicBezTo>
                      <a:pt x="180" y="784"/>
                      <a:pt x="360" y="680"/>
                      <a:pt x="528" y="552"/>
                    </a:cubicBezTo>
                    <a:cubicBezTo>
                      <a:pt x="696" y="424"/>
                      <a:pt x="888" y="208"/>
                      <a:pt x="1008" y="120"/>
                    </a:cubicBezTo>
                    <a:cubicBezTo>
                      <a:pt x="1128" y="32"/>
                      <a:pt x="1152" y="0"/>
                      <a:pt x="1248" y="24"/>
                    </a:cubicBezTo>
                    <a:cubicBezTo>
                      <a:pt x="1344" y="48"/>
                      <a:pt x="1472" y="176"/>
                      <a:pt x="1584" y="264"/>
                    </a:cubicBezTo>
                    <a:cubicBezTo>
                      <a:pt x="1696" y="352"/>
                      <a:pt x="1792" y="472"/>
                      <a:pt x="1920" y="552"/>
                    </a:cubicBezTo>
                    <a:cubicBezTo>
                      <a:pt x="2048" y="632"/>
                      <a:pt x="2232" y="704"/>
                      <a:pt x="2352" y="744"/>
                    </a:cubicBezTo>
                    <a:cubicBezTo>
                      <a:pt x="2472" y="784"/>
                      <a:pt x="2556" y="788"/>
                      <a:pt x="2640" y="792"/>
                    </a:cubicBezTo>
                  </a:path>
                </a:pathLst>
              </a:custGeom>
              <a:noFill/>
              <a:ln w="38100" cap="flat" cmpd="sng">
                <a:solidFill>
                  <a:srgbClr val="FF0000"/>
                </a:solidFill>
                <a:prstDash val="solid"/>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41" name="Line 18"/>
              <p:cNvSpPr>
                <a:spLocks noChangeShapeType="1"/>
              </p:cNvSpPr>
              <p:nvPr/>
            </p:nvSpPr>
            <p:spPr bwMode="auto">
              <a:xfrm>
                <a:off x="3704" y="4062"/>
                <a:ext cx="359" cy="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42" name="Line 19"/>
              <p:cNvSpPr>
                <a:spLocks noChangeShapeType="1"/>
              </p:cNvSpPr>
              <p:nvPr/>
            </p:nvSpPr>
            <p:spPr bwMode="auto">
              <a:xfrm>
                <a:off x="4151" y="3072"/>
                <a:ext cx="0" cy="864"/>
              </a:xfrm>
              <a:prstGeom prst="line">
                <a:avLst/>
              </a:prstGeom>
              <a:noFill/>
              <a:ln w="28575">
                <a:solidFill>
                  <a:schemeClr val="tx1"/>
                </a:solidFill>
                <a:prstDash val="dash"/>
                <a:round/>
                <a:headEnd type="none" w="med" len="lg"/>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grpSp>
        <mc:AlternateContent xmlns:mc="http://schemas.openxmlformats.org/markup-compatibility/2006" xmlns:a14="http://schemas.microsoft.com/office/drawing/2010/main">
          <mc:Choice Requires="a14">
            <p:sp>
              <p:nvSpPr>
                <p:cNvPr id="47" name="矩形 46"/>
                <p:cNvSpPr/>
                <p:nvPr/>
              </p:nvSpPr>
              <p:spPr>
                <a:xfrm>
                  <a:off x="5724659" y="3220852"/>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5724659" y="3220852"/>
                  <a:ext cx="99585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9792711" y="5914256"/>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9792711" y="5914256"/>
                  <a:ext cx="49013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5731745" y="5878302"/>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5731745" y="5878302"/>
                  <a:ext cx="53489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flipH="1">
                  <a:off x="6465339" y="5906502"/>
                  <a:ext cx="996053" cy="577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sub>
                        </m:sSub>
                      </m:oMath>
                    </m:oMathPara>
                  </a14:m>
                  <a:endParaRPr lang="zh-CN" altLang="en-US" sz="2800" i="1" dirty="0"/>
                </a:p>
              </p:txBody>
            </p:sp>
          </mc:Choice>
          <mc:Fallback xmlns="">
            <p:sp>
              <p:nvSpPr>
                <p:cNvPr id="52" name="矩形 51"/>
                <p:cNvSpPr>
                  <a:spLocks noRot="1" noChangeAspect="1" noMove="1" noResize="1" noEditPoints="1" noAdjustHandles="1" noChangeArrowheads="1" noChangeShapeType="1" noTextEdit="1"/>
                </p:cNvSpPr>
                <p:nvPr/>
              </p:nvSpPr>
              <p:spPr>
                <a:xfrm flipH="1">
                  <a:off x="6465339" y="5906502"/>
                  <a:ext cx="996053" cy="577338"/>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flipH="1">
                  <a:off x="7607782" y="5887847"/>
                  <a:ext cx="892647" cy="577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b>
                        </m:sSub>
                      </m:oMath>
                    </m:oMathPara>
                  </a14:m>
                  <a:endParaRPr lang="zh-CN" altLang="en-US" sz="2800" i="1" dirty="0"/>
                </a:p>
              </p:txBody>
            </p:sp>
          </mc:Choice>
          <mc:Fallback xmlns="">
            <p:sp>
              <p:nvSpPr>
                <p:cNvPr id="53" name="矩形 52"/>
                <p:cNvSpPr>
                  <a:spLocks noRot="1" noChangeAspect="1" noMove="1" noResize="1" noEditPoints="1" noAdjustHandles="1" noChangeArrowheads="1" noChangeShapeType="1" noTextEdit="1"/>
                </p:cNvSpPr>
                <p:nvPr/>
              </p:nvSpPr>
              <p:spPr>
                <a:xfrm flipH="1">
                  <a:off x="7607782" y="5887847"/>
                  <a:ext cx="892647" cy="577338"/>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flipH="1">
                  <a:off x="7522099" y="4079385"/>
                  <a:ext cx="77785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54" name="矩形 53"/>
                <p:cNvSpPr>
                  <a:spLocks noRot="1" noChangeAspect="1" noMove="1" noResize="1" noEditPoints="1" noAdjustHandles="1" noChangeArrowheads="1" noChangeShapeType="1" noTextEdit="1"/>
                </p:cNvSpPr>
                <p:nvPr/>
              </p:nvSpPr>
              <p:spPr>
                <a:xfrm flipH="1">
                  <a:off x="7522099" y="4079385"/>
                  <a:ext cx="777855"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flipH="1">
                  <a:off x="6701117" y="3654216"/>
                  <a:ext cx="68300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55" name="矩形 54"/>
                <p:cNvSpPr>
                  <a:spLocks noRot="1" noChangeAspect="1" noMove="1" noResize="1" noEditPoints="1" noAdjustHandles="1" noChangeArrowheads="1" noChangeShapeType="1" noTextEdit="1"/>
                </p:cNvSpPr>
                <p:nvPr/>
              </p:nvSpPr>
              <p:spPr>
                <a:xfrm flipH="1">
                  <a:off x="6701117" y="3654216"/>
                  <a:ext cx="683007" cy="523220"/>
                </a:xfrm>
                <a:prstGeom prst="rect">
                  <a:avLst/>
                </a:prstGeom>
                <a:blipFill>
                  <a:blip r:embed="rId1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28070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wipe(left)">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6133"/>
                                        </p:tgtEl>
                                        <p:attrNameLst>
                                          <p:attrName>style.visibility</p:attrName>
                                        </p:attrNameLst>
                                      </p:cBhvr>
                                      <p:to>
                                        <p:strVal val="visible"/>
                                      </p:to>
                                    </p:set>
                                    <p:animEffect transition="in" filter="wipe(left)">
                                      <p:cBhvr>
                                        <p:cTn id="17" dur="500"/>
                                        <p:tgtEl>
                                          <p:spTgt spid="176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6090"/>
                                        </p:tgtEl>
                                        <p:attrNameLst>
                                          <p:attrName>style.visibility</p:attrName>
                                        </p:attrNameLst>
                                      </p:cBhvr>
                                      <p:to>
                                        <p:strVal val="visible"/>
                                      </p:to>
                                    </p:set>
                                    <p:animEffect transition="in" filter="wipe(left)">
                                      <p:cBhvr>
                                        <p:cTn id="22" dur="500"/>
                                        <p:tgtEl>
                                          <p:spTgt spid="4609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6152"/>
                                        </p:tgtEl>
                                        <p:attrNameLst>
                                          <p:attrName>style.visibility</p:attrName>
                                        </p:attrNameLst>
                                      </p:cBhvr>
                                      <p:to>
                                        <p:strVal val="visible"/>
                                      </p:to>
                                    </p:set>
                                    <p:animEffect transition="in" filter="wipe(left)">
                                      <p:cBhvr>
                                        <p:cTn id="42" dur="500"/>
                                        <p:tgtEl>
                                          <p:spTgt spid="176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3" grpId="0"/>
      <p:bldP spid="46090" grpId="0"/>
      <p:bldP spid="176152" grpId="0"/>
      <p:bldP spid="46" grpId="0"/>
      <p:bldP spid="50" grpId="0"/>
      <p:bldP spid="5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75" name="Text Box 23"/>
          <p:cNvSpPr txBox="1">
            <a:spLocks noChangeArrowheads="1"/>
          </p:cNvSpPr>
          <p:nvPr/>
        </p:nvSpPr>
        <p:spPr bwMode="auto">
          <a:xfrm>
            <a:off x="697540" y="4422658"/>
            <a:ext cx="4384988"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squar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曲线的峰值左移，由于曲线下面积为</a:t>
            </a: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不变，所以峰值升高。</a:t>
            </a:r>
          </a:p>
        </p:txBody>
      </p:sp>
      <mc:AlternateContent xmlns:mc="http://schemas.openxmlformats.org/markup-compatibility/2006" xmlns:a14="http://schemas.microsoft.com/office/drawing/2010/main">
        <mc:Choice Requires="a14">
          <p:sp>
            <p:nvSpPr>
              <p:cNvPr id="48137" name="矩形 21"/>
              <p:cNvSpPr>
                <a:spLocks noChangeArrowheads="1"/>
              </p:cNvSpPr>
              <p:nvPr/>
            </p:nvSpPr>
            <p:spPr bwMode="auto">
              <a:xfrm>
                <a:off x="697540" y="666769"/>
                <a:ext cx="567334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a14:m>
                <a:r>
                  <a:rPr lang="zh-CN" altLang="zh-CN" sz="2800" dirty="0">
                    <a:solidFill>
                      <a:srgbClr val="0000FF"/>
                    </a:solidFill>
                    <a:ea typeface="微软雅黑" panose="020B0503020204020204" pitchFamily="34" charset="-122"/>
                    <a:cs typeface="Times New Roman" panose="02020603050405020304" pitchFamily="18" charset="0"/>
                  </a:rPr>
                  <a:t>与</a:t>
                </a:r>
                <a:r>
                  <a:rPr lang="zh-CN" altLang="en-US" sz="2800" dirty="0">
                    <a:solidFill>
                      <a:srgbClr val="0000FF"/>
                    </a:solidFill>
                    <a:ea typeface="微软雅黑" panose="020B0503020204020204" pitchFamily="34" charset="-122"/>
                    <a:cs typeface="Times New Roman" panose="02020603050405020304" pitchFamily="18" charset="0"/>
                  </a:rPr>
                  <a:t>分子质量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ea typeface="微软雅黑" panose="020B0503020204020204" pitchFamily="34" charset="-122"/>
                    <a:cs typeface="Times New Roman" panose="02020603050405020304" pitchFamily="18" charset="0"/>
                  </a:rPr>
                  <a:t>的关系</a:t>
                </a:r>
                <a:r>
                  <a:rPr lang="en-US" altLang="zh-CN" sz="2800" dirty="0">
                    <a:solidFill>
                      <a:srgbClr val="0000FF"/>
                    </a:solidFill>
                    <a:ea typeface="微软雅黑" panose="020B0503020204020204" pitchFamily="34" charset="-122"/>
                    <a:cs typeface="Times New Roman" panose="02020603050405020304" pitchFamily="18" charset="0"/>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𝑇</m:t>
                    </m:r>
                  </m:oMath>
                </a14:m>
                <a:r>
                  <a:rPr lang="zh-CN" altLang="en-US" sz="2800" dirty="0">
                    <a:solidFill>
                      <a:srgbClr val="0000FF"/>
                    </a:solidFill>
                    <a:ea typeface="微软雅黑" panose="020B0503020204020204" pitchFamily="34" charset="-122"/>
                    <a:cs typeface="Times New Roman" panose="02020603050405020304" pitchFamily="18" charset="0"/>
                  </a:rPr>
                  <a:t>一定）</a:t>
                </a:r>
                <a:endParaRPr lang="zh-CN" altLang="en-US" sz="2800" dirty="0">
                  <a:ea typeface="微软雅黑" panose="020B0503020204020204" pitchFamily="34" charset="-122"/>
                  <a:cs typeface="Times New Roman" panose="02020603050405020304" pitchFamily="18" charset="0"/>
                </a:endParaRPr>
              </a:p>
            </p:txBody>
          </p:sp>
        </mc:Choice>
        <mc:Fallback xmlns="">
          <p:sp>
            <p:nvSpPr>
              <p:cNvPr id="48137" name="矩形 21"/>
              <p:cNvSpPr>
                <a:spLocks noRot="1" noChangeAspect="1" noMove="1" noResize="1" noEditPoints="1" noAdjustHandles="1" noChangeArrowheads="1" noChangeShapeType="1" noTextEdit="1"/>
              </p:cNvSpPr>
              <p:nvPr/>
            </p:nvSpPr>
            <p:spPr bwMode="auto">
              <a:xfrm>
                <a:off x="697540" y="666769"/>
                <a:ext cx="5673348" cy="523220"/>
              </a:xfrm>
              <a:prstGeom prst="rect">
                <a:avLst/>
              </a:prstGeom>
              <a:blipFill>
                <a:blip r:embed="rId3"/>
                <a:stretch>
                  <a:fillRect l="-2148" t="-11628" r="-859"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flipH="1">
                <a:off x="6839621" y="955612"/>
                <a:ext cx="2054761"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𝑣</m:t>
                          </m:r>
                        </m:e>
                        <m:sub>
                          <m:r>
                            <a:rPr lang="en-US" altLang="zh-CN" sz="2800" i="1">
                              <a:solidFill>
                                <a:srgbClr val="FF0000"/>
                              </a:solidFill>
                              <a:latin typeface="Cambria Math" panose="02040503050406030204" pitchFamily="18" charset="0"/>
                              <a:ea typeface="Cambria Math" panose="02040503050406030204" pitchFamily="18" charset="0"/>
                            </a:rPr>
                            <m:t>𝑃</m:t>
                          </m:r>
                        </m:sub>
                      </m:sSub>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2</m:t>
                              </m:r>
                              <m:r>
                                <a:rPr lang="en-US" altLang="zh-CN" sz="2800" b="0" i="1" smtClean="0">
                                  <a:solidFill>
                                    <a:srgbClr val="FF0000"/>
                                  </a:solidFill>
                                  <a:latin typeface="Cambria Math" panose="02040503050406030204" pitchFamily="18" charset="0"/>
                                  <a:ea typeface="Cambria Math" panose="02040503050406030204" pitchFamily="18" charset="0"/>
                                </a:rPr>
                                <m:t>𝑘𝑇</m:t>
                              </m:r>
                            </m:num>
                            <m:den>
                              <m:r>
                                <a:rPr lang="en-US" altLang="zh-CN" sz="2800" b="0" i="1" smtClean="0">
                                  <a:solidFill>
                                    <a:srgbClr val="FF0000"/>
                                  </a:solidFill>
                                  <a:latin typeface="Cambria Math" panose="02040503050406030204" pitchFamily="18" charset="0"/>
                                  <a:ea typeface="Cambria Math" panose="02040503050406030204" pitchFamily="18" charset="0"/>
                                </a:rPr>
                                <m:t>𝑚</m:t>
                              </m:r>
                            </m:den>
                          </m:f>
                        </m:e>
                      </m:rad>
                    </m:oMath>
                  </m:oMathPara>
                </a14:m>
                <a:endParaRPr lang="zh-CN" altLang="en-US" sz="2800" i="1" dirty="0">
                  <a:solidFill>
                    <a:srgbClr val="FF0000"/>
                  </a:solidFill>
                </a:endParaRPr>
              </a:p>
            </p:txBody>
          </p:sp>
        </mc:Choice>
        <mc:Fallback xmlns="">
          <p:sp>
            <p:nvSpPr>
              <p:cNvPr id="37" name="矩形 36"/>
              <p:cNvSpPr>
                <a:spLocks noRot="1" noChangeAspect="1" noMove="1" noResize="1" noEditPoints="1" noAdjustHandles="1" noChangeArrowheads="1" noChangeShapeType="1" noTextEdit="1"/>
              </p:cNvSpPr>
              <p:nvPr/>
            </p:nvSpPr>
            <p:spPr>
              <a:xfrm flipH="1">
                <a:off x="6839621" y="955612"/>
                <a:ext cx="2054761" cy="1407501"/>
              </a:xfrm>
              <a:prstGeom prst="rect">
                <a:avLst/>
              </a:prstGeom>
              <a:blipFill>
                <a:blip r:embed="rId4"/>
                <a:stretch>
                  <a:fillRect/>
                </a:stretch>
              </a:blipFill>
            </p:spPr>
            <p:txBody>
              <a:bodyPr/>
              <a:lstStyle/>
              <a:p>
                <a:r>
                  <a:rPr lang="zh-CN" altLang="en-US">
                    <a:noFill/>
                  </a:rPr>
                  <a:t> </a:t>
                </a:r>
              </a:p>
            </p:txBody>
          </p:sp>
        </mc:Fallback>
      </mc:AlternateContent>
      <p:grpSp>
        <p:nvGrpSpPr>
          <p:cNvPr id="2" name="组合 1"/>
          <p:cNvGrpSpPr/>
          <p:nvPr/>
        </p:nvGrpSpPr>
        <p:grpSpPr>
          <a:xfrm>
            <a:off x="5221189" y="2694461"/>
            <a:ext cx="4817514" cy="3808058"/>
            <a:chOff x="5221189" y="2694461"/>
            <a:chExt cx="4817514" cy="3808058"/>
          </a:xfrm>
        </p:grpSpPr>
        <p:grpSp>
          <p:nvGrpSpPr>
            <p:cNvPr id="23" name="Group 7"/>
            <p:cNvGrpSpPr>
              <a:grpSpLocks/>
            </p:cNvGrpSpPr>
            <p:nvPr/>
          </p:nvGrpSpPr>
          <p:grpSpPr bwMode="auto">
            <a:xfrm>
              <a:off x="5695303" y="3244203"/>
              <a:ext cx="4343400" cy="2801938"/>
              <a:chOff x="2825" y="1857"/>
              <a:chExt cx="2736" cy="1765"/>
            </a:xfrm>
          </p:grpSpPr>
          <p:sp>
            <p:nvSpPr>
              <p:cNvPr id="24" name="Line 8"/>
              <p:cNvSpPr>
                <a:spLocks noChangeShapeType="1"/>
              </p:cNvSpPr>
              <p:nvPr/>
            </p:nvSpPr>
            <p:spPr bwMode="auto">
              <a:xfrm flipV="1">
                <a:off x="2825" y="1857"/>
                <a:ext cx="0" cy="1748"/>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5" name="Line 9"/>
              <p:cNvSpPr>
                <a:spLocks noChangeShapeType="1"/>
              </p:cNvSpPr>
              <p:nvPr/>
            </p:nvSpPr>
            <p:spPr bwMode="auto">
              <a:xfrm>
                <a:off x="2825" y="3605"/>
                <a:ext cx="2736" cy="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29" name="Freeform 13"/>
              <p:cNvSpPr>
                <a:spLocks/>
              </p:cNvSpPr>
              <p:nvPr/>
            </p:nvSpPr>
            <p:spPr bwMode="auto">
              <a:xfrm>
                <a:off x="2825" y="2616"/>
                <a:ext cx="2400" cy="998"/>
              </a:xfrm>
              <a:custGeom>
                <a:avLst/>
                <a:gdLst>
                  <a:gd name="T0" fmla="*/ 0 w 2400"/>
                  <a:gd name="T1" fmla="*/ 152 h 1168"/>
                  <a:gd name="T2" fmla="*/ 288 w 2400"/>
                  <a:gd name="T3" fmla="*/ 102 h 1168"/>
                  <a:gd name="T4" fmla="*/ 480 w 2400"/>
                  <a:gd name="T5" fmla="*/ 27 h 1168"/>
                  <a:gd name="T6" fmla="*/ 624 w 2400"/>
                  <a:gd name="T7" fmla="*/ 3 h 1168"/>
                  <a:gd name="T8" fmla="*/ 768 w 2400"/>
                  <a:gd name="T9" fmla="*/ 15 h 1168"/>
                  <a:gd name="T10" fmla="*/ 1008 w 2400"/>
                  <a:gd name="T11" fmla="*/ 64 h 1168"/>
                  <a:gd name="T12" fmla="*/ 1296 w 2400"/>
                  <a:gd name="T13" fmla="*/ 102 h 1168"/>
                  <a:gd name="T14" fmla="*/ 1632 w 2400"/>
                  <a:gd name="T15" fmla="*/ 120 h 1168"/>
                  <a:gd name="T16" fmla="*/ 2016 w 2400"/>
                  <a:gd name="T17" fmla="*/ 133 h 1168"/>
                  <a:gd name="T18" fmla="*/ 2400 w 2400"/>
                  <a:gd name="T19" fmla="*/ 139 h 1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00"/>
                  <a:gd name="T31" fmla="*/ 0 h 1168"/>
                  <a:gd name="T32" fmla="*/ 2400 w 2400"/>
                  <a:gd name="T33" fmla="*/ 1168 h 1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00" h="1168">
                    <a:moveTo>
                      <a:pt x="0" y="1168"/>
                    </a:moveTo>
                    <a:cubicBezTo>
                      <a:pt x="104" y="1056"/>
                      <a:pt x="208" y="944"/>
                      <a:pt x="288" y="784"/>
                    </a:cubicBezTo>
                    <a:cubicBezTo>
                      <a:pt x="368" y="624"/>
                      <a:pt x="424" y="336"/>
                      <a:pt x="480" y="208"/>
                    </a:cubicBezTo>
                    <a:cubicBezTo>
                      <a:pt x="536" y="80"/>
                      <a:pt x="576" y="32"/>
                      <a:pt x="624" y="16"/>
                    </a:cubicBezTo>
                    <a:cubicBezTo>
                      <a:pt x="672" y="0"/>
                      <a:pt x="704" y="32"/>
                      <a:pt x="768" y="112"/>
                    </a:cubicBezTo>
                    <a:cubicBezTo>
                      <a:pt x="832" y="192"/>
                      <a:pt x="920" y="384"/>
                      <a:pt x="1008" y="496"/>
                    </a:cubicBezTo>
                    <a:cubicBezTo>
                      <a:pt x="1096" y="608"/>
                      <a:pt x="1192" y="712"/>
                      <a:pt x="1296" y="784"/>
                    </a:cubicBezTo>
                    <a:cubicBezTo>
                      <a:pt x="1400" y="856"/>
                      <a:pt x="1512" y="888"/>
                      <a:pt x="1632" y="928"/>
                    </a:cubicBezTo>
                    <a:cubicBezTo>
                      <a:pt x="1752" y="968"/>
                      <a:pt x="1888" y="1000"/>
                      <a:pt x="2016" y="1024"/>
                    </a:cubicBezTo>
                    <a:cubicBezTo>
                      <a:pt x="2144" y="1048"/>
                      <a:pt x="2336" y="1064"/>
                      <a:pt x="2400" y="1072"/>
                    </a:cubicBezTo>
                  </a:path>
                </a:pathLst>
              </a:custGeom>
              <a:noFill/>
              <a:ln w="28575" cap="flat" cmpd="sng">
                <a:solidFill>
                  <a:schemeClr val="tx1"/>
                </a:solidFill>
                <a:prstDash val="solid"/>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30" name="Line 14"/>
              <p:cNvSpPr>
                <a:spLocks noChangeShapeType="1"/>
              </p:cNvSpPr>
              <p:nvPr/>
            </p:nvSpPr>
            <p:spPr bwMode="auto">
              <a:xfrm>
                <a:off x="3465" y="2637"/>
                <a:ext cx="0" cy="985"/>
              </a:xfrm>
              <a:prstGeom prst="line">
                <a:avLst/>
              </a:prstGeom>
              <a:noFill/>
              <a:ln w="28575">
                <a:solidFill>
                  <a:schemeClr val="tx1"/>
                </a:solidFill>
                <a:prstDash val="dash"/>
                <a:round/>
                <a:headEnd type="none" w="med" len="lg"/>
                <a:tailEnd type="none"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2" name="Line 16"/>
              <p:cNvSpPr>
                <a:spLocks noChangeShapeType="1"/>
              </p:cNvSpPr>
              <p:nvPr/>
            </p:nvSpPr>
            <p:spPr bwMode="auto">
              <a:xfrm>
                <a:off x="3161" y="2268"/>
                <a:ext cx="0" cy="1313"/>
              </a:xfrm>
              <a:prstGeom prst="line">
                <a:avLst/>
              </a:prstGeom>
              <a:noFill/>
              <a:ln w="28575">
                <a:solidFill>
                  <a:schemeClr val="tx1"/>
                </a:solidFill>
                <a:prstDash val="dash"/>
                <a:round/>
                <a:headEnd type="none" w="med" len="lg"/>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6" name="Freeform 20"/>
              <p:cNvSpPr>
                <a:spLocks/>
              </p:cNvSpPr>
              <p:nvPr/>
            </p:nvSpPr>
            <p:spPr bwMode="auto">
              <a:xfrm>
                <a:off x="2825" y="2247"/>
                <a:ext cx="2400" cy="1334"/>
              </a:xfrm>
              <a:custGeom>
                <a:avLst/>
                <a:gdLst>
                  <a:gd name="T0" fmla="*/ 0 w 2400"/>
                  <a:gd name="T1" fmla="*/ 204 h 1560"/>
                  <a:gd name="T2" fmla="*/ 144 w 2400"/>
                  <a:gd name="T3" fmla="*/ 147 h 1560"/>
                  <a:gd name="T4" fmla="*/ 240 w 2400"/>
                  <a:gd name="T5" fmla="*/ 47 h 1560"/>
                  <a:gd name="T6" fmla="*/ 336 w 2400"/>
                  <a:gd name="T7" fmla="*/ 3 h 1560"/>
                  <a:gd name="T8" fmla="*/ 432 w 2400"/>
                  <a:gd name="T9" fmla="*/ 27 h 1560"/>
                  <a:gd name="T10" fmla="*/ 528 w 2400"/>
                  <a:gd name="T11" fmla="*/ 78 h 1560"/>
                  <a:gd name="T12" fmla="*/ 672 w 2400"/>
                  <a:gd name="T13" fmla="*/ 123 h 1560"/>
                  <a:gd name="T14" fmla="*/ 912 w 2400"/>
                  <a:gd name="T15" fmla="*/ 154 h 1560"/>
                  <a:gd name="T16" fmla="*/ 1392 w 2400"/>
                  <a:gd name="T17" fmla="*/ 180 h 1560"/>
                  <a:gd name="T18" fmla="*/ 1872 w 2400"/>
                  <a:gd name="T19" fmla="*/ 192 h 1560"/>
                  <a:gd name="T20" fmla="*/ 2400 w 2400"/>
                  <a:gd name="T21" fmla="*/ 198 h 15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400"/>
                  <a:gd name="T34" fmla="*/ 0 h 1560"/>
                  <a:gd name="T35" fmla="*/ 2400 w 2400"/>
                  <a:gd name="T36" fmla="*/ 1560 h 156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400" h="1560">
                    <a:moveTo>
                      <a:pt x="0" y="1560"/>
                    </a:moveTo>
                    <a:cubicBezTo>
                      <a:pt x="52" y="1444"/>
                      <a:pt x="104" y="1328"/>
                      <a:pt x="144" y="1128"/>
                    </a:cubicBezTo>
                    <a:cubicBezTo>
                      <a:pt x="184" y="928"/>
                      <a:pt x="208" y="544"/>
                      <a:pt x="240" y="360"/>
                    </a:cubicBezTo>
                    <a:cubicBezTo>
                      <a:pt x="272" y="176"/>
                      <a:pt x="304" y="48"/>
                      <a:pt x="336" y="24"/>
                    </a:cubicBezTo>
                    <a:cubicBezTo>
                      <a:pt x="368" y="0"/>
                      <a:pt x="400" y="120"/>
                      <a:pt x="432" y="216"/>
                    </a:cubicBezTo>
                    <a:cubicBezTo>
                      <a:pt x="464" y="312"/>
                      <a:pt x="488" y="480"/>
                      <a:pt x="528" y="600"/>
                    </a:cubicBezTo>
                    <a:cubicBezTo>
                      <a:pt x="568" y="720"/>
                      <a:pt x="608" y="840"/>
                      <a:pt x="672" y="936"/>
                    </a:cubicBezTo>
                    <a:cubicBezTo>
                      <a:pt x="736" y="1032"/>
                      <a:pt x="792" y="1104"/>
                      <a:pt x="912" y="1176"/>
                    </a:cubicBezTo>
                    <a:cubicBezTo>
                      <a:pt x="1032" y="1248"/>
                      <a:pt x="1232" y="1320"/>
                      <a:pt x="1392" y="1368"/>
                    </a:cubicBezTo>
                    <a:cubicBezTo>
                      <a:pt x="1552" y="1416"/>
                      <a:pt x="1704" y="1440"/>
                      <a:pt x="1872" y="1464"/>
                    </a:cubicBezTo>
                    <a:cubicBezTo>
                      <a:pt x="2040" y="1488"/>
                      <a:pt x="2220" y="1500"/>
                      <a:pt x="2400" y="1512"/>
                    </a:cubicBezTo>
                  </a:path>
                </a:pathLst>
              </a:custGeom>
              <a:noFill/>
              <a:ln w="28575" cap="flat" cmpd="sng">
                <a:solidFill>
                  <a:srgbClr val="FF0000"/>
                </a:solidFill>
                <a:prstDash val="solid"/>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grpSp>
        <mc:AlternateContent xmlns:mc="http://schemas.openxmlformats.org/markup-compatibility/2006" xmlns:a14="http://schemas.microsoft.com/office/drawing/2010/main">
          <mc:Choice Requires="a14">
            <p:sp>
              <p:nvSpPr>
                <p:cNvPr id="46" name="矩形 45"/>
                <p:cNvSpPr/>
                <p:nvPr/>
              </p:nvSpPr>
              <p:spPr>
                <a:xfrm>
                  <a:off x="5221189" y="2694461"/>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5221189" y="2694461"/>
                  <a:ext cx="99585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548568" y="5457833"/>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9548568" y="5457833"/>
                  <a:ext cx="49013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5340763" y="590392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5340763" y="5903920"/>
                  <a:ext cx="53489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flipH="1">
                  <a:off x="5783418" y="5921696"/>
                  <a:ext cx="996053" cy="577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sub>
                        </m:sSub>
                      </m:oMath>
                    </m:oMathPara>
                  </a14:m>
                  <a:endParaRPr lang="zh-CN" altLang="en-US" sz="2800" i="1" dirty="0"/>
                </a:p>
              </p:txBody>
            </p:sp>
          </mc:Choice>
          <mc:Fallback xmlns="">
            <p:sp>
              <p:nvSpPr>
                <p:cNvPr id="49" name="矩形 48"/>
                <p:cNvSpPr>
                  <a:spLocks noRot="1" noChangeAspect="1" noMove="1" noResize="1" noEditPoints="1" noAdjustHandles="1" noChangeArrowheads="1" noChangeShapeType="1" noTextEdit="1"/>
                </p:cNvSpPr>
                <p:nvPr/>
              </p:nvSpPr>
              <p:spPr>
                <a:xfrm flipH="1">
                  <a:off x="5783418" y="5921696"/>
                  <a:ext cx="996053" cy="57733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flipH="1">
                  <a:off x="6440955" y="5925181"/>
                  <a:ext cx="892647" cy="577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b>
                        </m:sSub>
                      </m:oMath>
                    </m:oMathPara>
                  </a14:m>
                  <a:endParaRPr lang="zh-CN" altLang="en-US" sz="2800" i="1" dirty="0"/>
                </a:p>
              </p:txBody>
            </p:sp>
          </mc:Choice>
          <mc:Fallback xmlns="">
            <p:sp>
              <p:nvSpPr>
                <p:cNvPr id="50" name="矩形 49"/>
                <p:cNvSpPr>
                  <a:spLocks noRot="1" noChangeAspect="1" noMove="1" noResize="1" noEditPoints="1" noAdjustHandles="1" noChangeArrowheads="1" noChangeShapeType="1" noTextEdit="1"/>
                </p:cNvSpPr>
                <p:nvPr/>
              </p:nvSpPr>
              <p:spPr>
                <a:xfrm flipH="1">
                  <a:off x="6440955" y="5925181"/>
                  <a:ext cx="892647" cy="57733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flipH="1">
                  <a:off x="6351190" y="3883437"/>
                  <a:ext cx="77785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51" name="矩形 50"/>
                <p:cNvSpPr>
                  <a:spLocks noRot="1" noChangeAspect="1" noMove="1" noResize="1" noEditPoints="1" noAdjustHandles="1" noChangeArrowheads="1" noChangeShapeType="1" noTextEdit="1"/>
                </p:cNvSpPr>
                <p:nvPr/>
              </p:nvSpPr>
              <p:spPr>
                <a:xfrm flipH="1">
                  <a:off x="6351190" y="3883437"/>
                  <a:ext cx="77785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flipH="1">
                  <a:off x="5887199" y="3292156"/>
                  <a:ext cx="68300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52" name="矩形 51"/>
                <p:cNvSpPr>
                  <a:spLocks noRot="1" noChangeAspect="1" noMove="1" noResize="1" noEditPoints="1" noAdjustHandles="1" noChangeArrowheads="1" noChangeShapeType="1" noTextEdit="1"/>
                </p:cNvSpPr>
                <p:nvPr/>
              </p:nvSpPr>
              <p:spPr>
                <a:xfrm flipH="1">
                  <a:off x="5887199" y="3292156"/>
                  <a:ext cx="683007" cy="523220"/>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3" name="矩形 52"/>
              <p:cNvSpPr/>
              <p:nvPr/>
            </p:nvSpPr>
            <p:spPr>
              <a:xfrm flipH="1">
                <a:off x="1568003" y="1715896"/>
                <a:ext cx="183268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53" name="矩形 52"/>
              <p:cNvSpPr>
                <a:spLocks noRot="1" noChangeAspect="1" noMove="1" noResize="1" noEditPoints="1" noAdjustHandles="1" noChangeArrowheads="1" noChangeShapeType="1" noTextEdit="1"/>
              </p:cNvSpPr>
              <p:nvPr/>
            </p:nvSpPr>
            <p:spPr>
              <a:xfrm flipH="1">
                <a:off x="1568003" y="1715896"/>
                <a:ext cx="183268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flipH="1">
                <a:off x="1586572" y="2956071"/>
                <a:ext cx="1795549" cy="57733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𝑣</m:t>
                          </m:r>
                        </m:e>
                        <m:sub>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sub>
                      </m:sSub>
                      <m:r>
                        <a:rPr lang="en-US" altLang="zh-CN" sz="2800" b="0" i="1" smtClean="0">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b>
                      </m:sSub>
                    </m:oMath>
                  </m:oMathPara>
                </a14:m>
                <a:endParaRPr lang="zh-CN" altLang="en-US" sz="2800" i="1" dirty="0"/>
              </a:p>
            </p:txBody>
          </p:sp>
        </mc:Choice>
        <mc:Fallback xmlns="">
          <p:sp>
            <p:nvSpPr>
              <p:cNvPr id="54" name="矩形 53"/>
              <p:cNvSpPr>
                <a:spLocks noRot="1" noChangeAspect="1" noMove="1" noResize="1" noEditPoints="1" noAdjustHandles="1" noChangeArrowheads="1" noChangeShapeType="1" noTextEdit="1"/>
              </p:cNvSpPr>
              <p:nvPr/>
            </p:nvSpPr>
            <p:spPr>
              <a:xfrm flipH="1">
                <a:off x="1586572" y="2956071"/>
                <a:ext cx="1795549" cy="577338"/>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1550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137"/>
                                        </p:tgtEl>
                                        <p:attrNameLst>
                                          <p:attrName>style.visibility</p:attrName>
                                        </p:attrNameLst>
                                      </p:cBhvr>
                                      <p:to>
                                        <p:strVal val="visible"/>
                                      </p:to>
                                    </p:set>
                                    <p:animEffect transition="in" filter="wipe(left)">
                                      <p:cBhvr>
                                        <p:cTn id="7" dur="500"/>
                                        <p:tgtEl>
                                          <p:spTgt spid="481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wipe(left)">
                                      <p:cBhvr>
                                        <p:cTn id="27" dur="500"/>
                                        <p:tgtEl>
                                          <p:spTgt spid="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7175"/>
                                        </p:tgtEl>
                                        <p:attrNameLst>
                                          <p:attrName>style.visibility</p:attrName>
                                        </p:attrNameLst>
                                      </p:cBhvr>
                                      <p:to>
                                        <p:strVal val="visible"/>
                                      </p:to>
                                    </p:set>
                                    <p:animEffect transition="in" filter="wipe(left)">
                                      <p:cBhvr>
                                        <p:cTn id="32" dur="500"/>
                                        <p:tgtEl>
                                          <p:spTgt spid="177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75" grpId="0"/>
      <p:bldP spid="48137" grpId="0"/>
      <p:bldP spid="37" grpId="0"/>
      <p:bldP spid="53" grpId="0"/>
      <p:bldP spid="5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13" name="Text Box 13"/>
          <p:cNvSpPr txBox="1">
            <a:spLocks noChangeArrowheads="1"/>
          </p:cNvSpPr>
          <p:nvPr/>
        </p:nvSpPr>
        <p:spPr bwMode="auto">
          <a:xfrm>
            <a:off x="1220407" y="2616621"/>
            <a:ext cx="78105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由</a:t>
            </a:r>
          </a:p>
        </p:txBody>
      </p:sp>
      <p:sp>
        <p:nvSpPr>
          <p:cNvPr id="179214" name="Text Box 14"/>
          <p:cNvSpPr txBox="1">
            <a:spLocks noChangeArrowheads="1"/>
          </p:cNvSpPr>
          <p:nvPr/>
        </p:nvSpPr>
        <p:spPr bwMode="auto">
          <a:xfrm>
            <a:off x="3781045" y="2610271"/>
            <a:ext cx="538162"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和</a:t>
            </a:r>
          </a:p>
        </p:txBody>
      </p:sp>
      <p:sp>
        <p:nvSpPr>
          <p:cNvPr id="179215" name="Text Box 15"/>
          <p:cNvSpPr txBox="1">
            <a:spLocks noChangeArrowheads="1"/>
          </p:cNvSpPr>
          <p:nvPr/>
        </p:nvSpPr>
        <p:spPr bwMode="auto">
          <a:xfrm>
            <a:off x="1220407" y="3717749"/>
            <a:ext cx="903287"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non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有：</a:t>
            </a:r>
          </a:p>
        </p:txBody>
      </p:sp>
      <p:grpSp>
        <p:nvGrpSpPr>
          <p:cNvPr id="2" name="组合 15"/>
          <p:cNvGrpSpPr>
            <a:grpSpLocks/>
          </p:cNvGrpSpPr>
          <p:nvPr/>
        </p:nvGrpSpPr>
        <p:grpSpPr bwMode="auto">
          <a:xfrm>
            <a:off x="672989" y="558623"/>
            <a:ext cx="7929842" cy="525463"/>
            <a:chOff x="642938" y="571500"/>
            <a:chExt cx="7929842" cy="525463"/>
          </a:xfrm>
        </p:grpSpPr>
        <p:sp>
          <p:nvSpPr>
            <p:cNvPr id="50190" name="Text Box 6"/>
            <p:cNvSpPr txBox="1">
              <a:spLocks noChangeArrowheads="1"/>
            </p:cNvSpPr>
            <p:nvPr/>
          </p:nvSpPr>
          <p:spPr bwMode="auto">
            <a:xfrm>
              <a:off x="642938" y="571500"/>
              <a:ext cx="2428875"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squar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FF0000"/>
                  </a:solidFill>
                  <a:ea typeface="微软雅黑" panose="020B0503020204020204" pitchFamily="34" charset="-122"/>
                  <a:cs typeface="Times New Roman" panose="02020603050405020304" pitchFamily="18" charset="0"/>
                </a:rPr>
                <a:t>平均速率</a:t>
              </a:r>
              <a:r>
                <a:rPr lang="zh-CN" altLang="en-US" sz="2800" dirty="0">
                  <a:solidFill>
                    <a:srgbClr val="0000FF"/>
                  </a:solidFill>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50191" name="Rectangle 16"/>
                <p:cNvSpPr>
                  <a:spLocks noChangeArrowheads="1"/>
                </p:cNvSpPr>
                <p:nvPr/>
              </p:nvSpPr>
              <p:spPr bwMode="auto">
                <a:xfrm>
                  <a:off x="2808568" y="571500"/>
                  <a:ext cx="5764212" cy="525401"/>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type="none" w="med" len="lg"/>
                      <a:tailEnd type="none" w="med" len="lg"/>
                    </a14:hiddenLine>
                  </a:ext>
                </a:extLst>
              </p:spPr>
              <p:txBody>
                <a:bodyPr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None/>
                  </a:pPr>
                  <a14:m>
                    <m:oMath xmlns:m="http://schemas.openxmlformats.org/officeDocument/2006/math">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oMath>
                  </a14:m>
                  <a:r>
                    <a:rPr lang="zh-CN" altLang="en-US" sz="2800" dirty="0">
                      <a:solidFill>
                        <a:srgbClr val="0000FF"/>
                      </a:solidFill>
                      <a:ea typeface="微软雅黑" panose="020B0503020204020204" pitchFamily="34" charset="-122"/>
                      <a:cs typeface="Times New Roman" panose="02020603050405020304" pitchFamily="18" charset="0"/>
                    </a:rPr>
                    <a:t>大量气体分子速率的算术平均值</a:t>
                  </a:r>
                </a:p>
              </p:txBody>
            </p:sp>
          </mc:Choice>
          <mc:Fallback xmlns="">
            <p:sp>
              <p:nvSpPr>
                <p:cNvPr id="50191" name="Rectangle 16"/>
                <p:cNvSpPr>
                  <a:spLocks noRot="1" noChangeAspect="1" noMove="1" noResize="1" noEditPoints="1" noAdjustHandles="1" noChangeArrowheads="1" noChangeShapeType="1" noTextEdit="1"/>
                </p:cNvSpPr>
                <p:nvPr/>
              </p:nvSpPr>
              <p:spPr bwMode="auto">
                <a:xfrm>
                  <a:off x="2808568" y="571500"/>
                  <a:ext cx="5764212" cy="525401"/>
                </a:xfrm>
                <a:prstGeom prst="rect">
                  <a:avLst/>
                </a:prstGeom>
                <a:blipFill>
                  <a:blip r:embed="rId3"/>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lstStyle/>
                <a:p>
                  <a:r>
                    <a:rPr lang="zh-CN" altLang="en-US">
                      <a:noFill/>
                    </a:rPr>
                    <a:t> </a:t>
                  </a:r>
                </a:p>
              </p:txBody>
            </p:sp>
          </mc:Fallback>
        </mc:AlternateContent>
      </p:grpSp>
      <p:sp>
        <p:nvSpPr>
          <p:cNvPr id="17" name="Text Box 10"/>
          <p:cNvSpPr txBox="1">
            <a:spLocks noChangeArrowheads="1"/>
          </p:cNvSpPr>
          <p:nvPr/>
        </p:nvSpPr>
        <p:spPr bwMode="auto">
          <a:xfrm>
            <a:off x="1173050" y="6080418"/>
            <a:ext cx="55707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平均速率描述分子平均运动快慢。</a:t>
            </a:r>
          </a:p>
        </p:txBody>
      </p:sp>
      <mc:AlternateContent xmlns:mc="http://schemas.openxmlformats.org/markup-compatibility/2006" xmlns:a14="http://schemas.microsoft.com/office/drawing/2010/main">
        <mc:Choice Requires="a14">
          <p:sp>
            <p:nvSpPr>
              <p:cNvPr id="18" name="矩形 17"/>
              <p:cNvSpPr/>
              <p:nvPr/>
            </p:nvSpPr>
            <p:spPr>
              <a:xfrm>
                <a:off x="1173050" y="1309104"/>
                <a:ext cx="562032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r>
                            <a:rPr lang="en-US" altLang="zh-CN" sz="2800" b="0" i="1" smtClean="0">
                              <a:solidFill>
                                <a:srgbClr val="0000FF"/>
                              </a:solidFill>
                              <a:latin typeface="Cambria Math" panose="02040503050406030204" pitchFamily="18" charset="0"/>
                              <a:ea typeface="Cambria Math" panose="02040503050406030204" pitchFamily="18" charset="0"/>
                            </a:rPr>
                            <m:t>𝑣</m:t>
                          </m:r>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𝑁</m:t>
                          </m:r>
                        </m:den>
                      </m:f>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1173050" y="1309104"/>
                <a:ext cx="5620321"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521015" y="1193703"/>
                <a:ext cx="2056011"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𝑖</m:t>
                          </m:r>
                          <m:r>
                            <a:rPr lang="en-US" altLang="zh-CN" sz="2800" b="0" i="1" smtClean="0">
                              <a:solidFill>
                                <a:srgbClr val="0000FF"/>
                              </a:solidFill>
                              <a:latin typeface="Cambria Math" panose="02040503050406030204" pitchFamily="18" charset="0"/>
                              <a:ea typeface="Cambria Math" panose="02040503050406030204" pitchFamily="18" charset="0"/>
                            </a:rPr>
                            <m:t>=1</m:t>
                          </m:r>
                        </m:sub>
                        <m:sup>
                          <m:r>
                            <a:rPr lang="en-US" altLang="zh-CN" sz="2800" b="0" i="1" smtClean="0">
                              <a:solidFill>
                                <a:srgbClr val="0000FF"/>
                              </a:solidFill>
                              <a:latin typeface="Cambria Math" panose="02040503050406030204" pitchFamily="18" charset="0"/>
                              <a:ea typeface="Cambria Math" panose="02040503050406030204" pitchFamily="18" charset="0"/>
                            </a:rPr>
                            <m:t>𝑛</m:t>
                          </m:r>
                        </m:sup>
                        <m:e>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𝑖</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𝑖</m:t>
                                  </m:r>
                                </m:sub>
                              </m:sSub>
                            </m:num>
                            <m:den>
                              <m:r>
                                <a:rPr lang="en-US" altLang="zh-CN" sz="2800" i="1">
                                  <a:solidFill>
                                    <a:srgbClr val="0000FF"/>
                                  </a:solidFill>
                                  <a:latin typeface="Cambria Math" panose="02040503050406030204" pitchFamily="18" charset="0"/>
                                  <a:ea typeface="Cambria Math" panose="02040503050406030204" pitchFamily="18" charset="0"/>
                                </a:rPr>
                                <m:t>𝑁</m:t>
                              </m:r>
                            </m:den>
                          </m:f>
                        </m:e>
                      </m:nary>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6521015" y="1193703"/>
                <a:ext cx="2056011" cy="12685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708019" y="2369748"/>
                <a:ext cx="2187394" cy="1061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𝑁</m:t>
                          </m:r>
                        </m:sup>
                        <m:e>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m:t>
                              </m:r>
                            </m:den>
                          </m:f>
                        </m:e>
                      </m:nary>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1708019" y="2369748"/>
                <a:ext cx="2187394" cy="106138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349279" y="2387734"/>
                <a:ext cx="2356030"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𝑑𝑁</m:t>
                          </m:r>
                        </m:num>
                        <m:den>
                          <m:r>
                            <a:rPr lang="en-US" altLang="zh-CN" sz="2800" b="0" i="1" smtClean="0">
                              <a:solidFill>
                                <a:srgbClr val="0000FF"/>
                              </a:solidFill>
                              <a:latin typeface="Cambria Math" panose="02040503050406030204" pitchFamily="18" charset="0"/>
                              <a:ea typeface="Cambria Math" panose="02040503050406030204" pitchFamily="18" charset="0"/>
                            </a:rPr>
                            <m:t>𝑁</m:t>
                          </m:r>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4349279" y="2387734"/>
                <a:ext cx="2356030" cy="90755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143847" y="3587861"/>
                <a:ext cx="2810898"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2143847" y="3587861"/>
                <a:ext cx="2810898" cy="102463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684899" y="3409700"/>
                <a:ext cx="5034840" cy="1168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𝑚</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𝑒</m:t>
                              </m:r>
                            </m:e>
                            <m:sup>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b="0" i="1" smtClean="0">
                                  <a:solidFill>
                                    <a:srgbClr val="0000FF"/>
                                  </a:solidFill>
                                  <a:latin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4684899" y="3409700"/>
                <a:ext cx="5034840" cy="116807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flipH="1">
                <a:off x="1985008" y="4582023"/>
                <a:ext cx="2214856"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FF0000"/>
                              </a:solidFill>
                              <a:latin typeface="Cambria Math"/>
                              <a:ea typeface="Cambria Math" panose="02040503050406030204" pitchFamily="18" charset="0"/>
                            </a:rPr>
                          </m:ctrlPr>
                        </m:barPr>
                        <m:e>
                          <m:r>
                            <a:rPr lang="en-US" altLang="zh-CN" sz="2800" i="1">
                              <a:solidFill>
                                <a:srgbClr val="FF0000"/>
                              </a:solidFill>
                              <a:latin typeface="Cambria Math" panose="02040503050406030204" pitchFamily="18" charset="0"/>
                              <a:ea typeface="Cambria Math" panose="02040503050406030204" pitchFamily="18" charset="0"/>
                            </a:rPr>
                            <m:t>𝑣</m:t>
                          </m:r>
                        </m:e>
                      </m:bar>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8</m:t>
                              </m:r>
                              <m:r>
                                <a:rPr lang="en-US" altLang="zh-CN" sz="2800" b="0" i="1" smtClean="0">
                                  <a:solidFill>
                                    <a:srgbClr val="FF0000"/>
                                  </a:solidFill>
                                  <a:latin typeface="Cambria Math" panose="02040503050406030204" pitchFamily="18" charset="0"/>
                                  <a:ea typeface="Cambria Math" panose="02040503050406030204" pitchFamily="18" charset="0"/>
                                </a:rPr>
                                <m:t>𝑘𝑇</m:t>
                              </m:r>
                            </m:num>
                            <m:den>
                              <m:r>
                                <a:rPr lang="zh-CN" altLang="en-US" sz="2800" i="1">
                                  <a:solidFill>
                                    <a:srgbClr val="FF0000"/>
                                  </a:solidFill>
                                  <a:latin typeface="Cambria Math" panose="02040503050406030204" pitchFamily="18" charset="0"/>
                                  <a:ea typeface="Cambria Math" panose="02040503050406030204" pitchFamily="18" charset="0"/>
                                </a:rPr>
                                <m:t>𝜋</m:t>
                              </m:r>
                              <m:r>
                                <a:rPr lang="en-US" altLang="zh-CN" sz="2800" b="0" i="1" smtClean="0">
                                  <a:solidFill>
                                    <a:srgbClr val="FF0000"/>
                                  </a:solidFill>
                                  <a:latin typeface="Cambria Math" panose="02040503050406030204" pitchFamily="18" charset="0"/>
                                  <a:ea typeface="Cambria Math" panose="02040503050406030204" pitchFamily="18" charset="0"/>
                                </a:rPr>
                                <m:t>𝑚</m:t>
                              </m:r>
                            </m:den>
                          </m:f>
                        </m:e>
                      </m:rad>
                    </m:oMath>
                  </m:oMathPara>
                </a14:m>
                <a:endParaRPr lang="zh-CN" altLang="en-US" sz="2800" i="1" dirty="0">
                  <a:solidFill>
                    <a:srgbClr val="FF0000"/>
                  </a:solidFill>
                </a:endParaRPr>
              </a:p>
            </p:txBody>
          </p:sp>
        </mc:Choice>
        <mc:Fallback xmlns="">
          <p:sp>
            <p:nvSpPr>
              <p:cNvPr id="25" name="矩形 24"/>
              <p:cNvSpPr>
                <a:spLocks noRot="1" noChangeAspect="1" noMove="1" noResize="1" noEditPoints="1" noAdjustHandles="1" noChangeArrowheads="1" noChangeShapeType="1" noTextEdit="1"/>
              </p:cNvSpPr>
              <p:nvPr/>
            </p:nvSpPr>
            <p:spPr>
              <a:xfrm flipH="1">
                <a:off x="1985008" y="4582023"/>
                <a:ext cx="2214856" cy="136537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flipH="1">
                <a:off x="3926140" y="4612272"/>
                <a:ext cx="1517519"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8</m:t>
                              </m:r>
                              <m:r>
                                <a:rPr lang="en-US" altLang="zh-CN" sz="2800" b="0" i="1" smtClean="0">
                                  <a:solidFill>
                                    <a:srgbClr val="FF0000"/>
                                  </a:solidFill>
                                  <a:latin typeface="Cambria Math" panose="02040503050406030204" pitchFamily="18" charset="0"/>
                                  <a:ea typeface="Cambria Math" panose="02040503050406030204" pitchFamily="18" charset="0"/>
                                </a:rPr>
                                <m:t>𝑅𝑇</m:t>
                              </m:r>
                            </m:num>
                            <m:den>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solidFill>
                    <a:srgbClr val="FF0000"/>
                  </a:solidFill>
                </a:endParaRPr>
              </a:p>
            </p:txBody>
          </p:sp>
        </mc:Choice>
        <mc:Fallback xmlns="">
          <p:sp>
            <p:nvSpPr>
              <p:cNvPr id="26" name="矩形 25"/>
              <p:cNvSpPr>
                <a:spLocks noRot="1" noChangeAspect="1" noMove="1" noResize="1" noEditPoints="1" noAdjustHandles="1" noChangeArrowheads="1" noChangeShapeType="1" noTextEdit="1"/>
              </p:cNvSpPr>
              <p:nvPr/>
            </p:nvSpPr>
            <p:spPr>
              <a:xfrm flipH="1">
                <a:off x="3926140" y="4612272"/>
                <a:ext cx="1517519" cy="136537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flipH="1">
                <a:off x="5413587" y="4641484"/>
                <a:ext cx="2214856"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=1.59</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𝑅𝑇</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solidFill>
                    <a:srgbClr val="FF0000"/>
                  </a:solidFill>
                </a:endParaRPr>
              </a:p>
            </p:txBody>
          </p:sp>
        </mc:Choice>
        <mc:Fallback xmlns="">
          <p:sp>
            <p:nvSpPr>
              <p:cNvPr id="27" name="矩形 26"/>
              <p:cNvSpPr>
                <a:spLocks noRot="1" noChangeAspect="1" noMove="1" noResize="1" noEditPoints="1" noAdjustHandles="1" noChangeArrowheads="1" noChangeShapeType="1" noTextEdit="1"/>
              </p:cNvSpPr>
              <p:nvPr/>
            </p:nvSpPr>
            <p:spPr>
              <a:xfrm flipH="1">
                <a:off x="5413587" y="4641484"/>
                <a:ext cx="2214856" cy="1365374"/>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49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9213"/>
                                        </p:tgtEl>
                                        <p:attrNameLst>
                                          <p:attrName>style.visibility</p:attrName>
                                        </p:attrNameLst>
                                      </p:cBhvr>
                                      <p:to>
                                        <p:strVal val="visible"/>
                                      </p:to>
                                    </p:set>
                                    <p:animEffect transition="in" filter="wipe(left)">
                                      <p:cBhvr>
                                        <p:cTn id="22" dur="500"/>
                                        <p:tgtEl>
                                          <p:spTgt spid="1792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9214"/>
                                        </p:tgtEl>
                                        <p:attrNameLst>
                                          <p:attrName>style.visibility</p:attrName>
                                        </p:attrNameLst>
                                      </p:cBhvr>
                                      <p:to>
                                        <p:strVal val="visible"/>
                                      </p:to>
                                    </p:set>
                                    <p:animEffect transition="in" filter="wipe(left)">
                                      <p:cBhvr>
                                        <p:cTn id="32" dur="500"/>
                                        <p:tgtEl>
                                          <p:spTgt spid="1792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9215"/>
                                        </p:tgtEl>
                                        <p:attrNameLst>
                                          <p:attrName>style.visibility</p:attrName>
                                        </p:attrNameLst>
                                      </p:cBhvr>
                                      <p:to>
                                        <p:strVal val="visible"/>
                                      </p:to>
                                    </p:set>
                                    <p:animEffect transition="in" filter="wipe(left)">
                                      <p:cBhvr>
                                        <p:cTn id="42" dur="500"/>
                                        <p:tgtEl>
                                          <p:spTgt spid="1792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left)">
                                      <p:cBhvr>
                                        <p:cTn id="7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13" grpId="0"/>
      <p:bldP spid="179214" grpId="0"/>
      <p:bldP spid="179215" grpId="0"/>
      <p:bldP spid="17" grpId="0"/>
      <p:bldP spid="18" grpId="0"/>
      <p:bldP spid="19" grpId="0"/>
      <p:bldP spid="20" grpId="0"/>
      <p:bldP spid="21" grpId="0"/>
      <p:bldP spid="22" grpId="0"/>
      <p:bldP spid="24" grpId="0"/>
      <p:bldP spid="25" grpId="0"/>
      <p:bldP spid="26" grpId="0"/>
      <p:bldP spid="2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33" name="Text Box 9"/>
          <p:cNvSpPr txBox="1">
            <a:spLocks noChangeArrowheads="1"/>
          </p:cNvSpPr>
          <p:nvPr/>
        </p:nvSpPr>
        <p:spPr bwMode="auto">
          <a:xfrm>
            <a:off x="1414529" y="5164805"/>
            <a:ext cx="7832501" cy="525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wrap="squar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a:spcBef>
                <a:spcPct val="50000"/>
              </a:spcBef>
              <a:buClrTx/>
              <a:buSzTx/>
              <a:buFont typeface="Wingdings" panose="05000000000000000000" pitchFamily="2" charset="2"/>
              <a:buChar char="Ø"/>
            </a:pPr>
            <a:r>
              <a:rPr lang="zh-CN" altLang="en-US" sz="2800" dirty="0">
                <a:solidFill>
                  <a:srgbClr val="0000FF"/>
                </a:solidFill>
                <a:ea typeface="微软雅黑" panose="020B0503020204020204" pitchFamily="34" charset="-122"/>
                <a:cs typeface="Times New Roman" panose="02020603050405020304" pitchFamily="18" charset="0"/>
              </a:rPr>
              <a:t>与前面由温度公式得到的方均根速率相同。</a:t>
            </a:r>
          </a:p>
        </p:txBody>
      </p:sp>
      <mc:AlternateContent xmlns:mc="http://schemas.openxmlformats.org/markup-compatibility/2006" xmlns:a14="http://schemas.microsoft.com/office/drawing/2010/main">
        <mc:Choice Requires="a14">
          <p:sp>
            <p:nvSpPr>
              <p:cNvPr id="52231" name="矩形 8"/>
              <p:cNvSpPr>
                <a:spLocks noChangeArrowheads="1"/>
              </p:cNvSpPr>
              <p:nvPr/>
            </p:nvSpPr>
            <p:spPr bwMode="auto">
              <a:xfrm>
                <a:off x="822644" y="457524"/>
                <a:ext cx="2985586" cy="68313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FF0000"/>
                    </a:solidFill>
                    <a:ea typeface="微软雅黑" panose="020B0503020204020204" pitchFamily="34" charset="-122"/>
                    <a:cs typeface="Times New Roman" panose="02020603050405020304" pitchFamily="18" charset="0"/>
                  </a:rPr>
                  <a:t>方均根速率</a:t>
                </a:r>
                <a14:m>
                  <m:oMath xmlns:m="http://schemas.openxmlformats.org/officeDocument/2006/math">
                    <m:rad>
                      <m:radPr>
                        <m:degHide m:val="on"/>
                        <m:ctrlPr>
                          <a:rPr lang="en-US" altLang="zh-CN" sz="2800" i="1">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e>
                    </m:rad>
                  </m:oMath>
                </a14:m>
                <a:endParaRPr lang="zh-CN" altLang="en-US" sz="2800" dirty="0">
                  <a:ea typeface="微软雅黑" panose="020B0503020204020204" pitchFamily="34" charset="-122"/>
                  <a:cs typeface="Times New Roman" panose="02020603050405020304" pitchFamily="18" charset="0"/>
                </a:endParaRPr>
              </a:p>
            </p:txBody>
          </p:sp>
        </mc:Choice>
        <mc:Fallback xmlns="">
          <p:sp>
            <p:nvSpPr>
              <p:cNvPr id="52231" name="矩形 8"/>
              <p:cNvSpPr>
                <a:spLocks noRot="1" noChangeAspect="1" noMove="1" noResize="1" noEditPoints="1" noAdjustHandles="1" noChangeArrowheads="1" noChangeShapeType="1" noTextEdit="1"/>
              </p:cNvSpPr>
              <p:nvPr/>
            </p:nvSpPr>
            <p:spPr bwMode="auto">
              <a:xfrm>
                <a:off x="822644" y="457524"/>
                <a:ext cx="2985586" cy="683136"/>
              </a:xfrm>
              <a:prstGeom prst="rect">
                <a:avLst/>
              </a:prstGeom>
              <a:blipFill>
                <a:blip r:embed="rId3"/>
                <a:stretch>
                  <a:fillRect l="-4286" b="-2410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 name="Text Box 11"/>
          <p:cNvSpPr txBox="1">
            <a:spLocks noChangeArrowheads="1"/>
          </p:cNvSpPr>
          <p:nvPr/>
        </p:nvSpPr>
        <p:spPr bwMode="auto">
          <a:xfrm>
            <a:off x="1414531" y="5850604"/>
            <a:ext cx="77294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457200" indent="-457200">
              <a:buFont typeface="Wingdings" panose="05000000000000000000" pitchFamily="2" charset="2"/>
              <a:buChar char="Ø"/>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方均分速率是分子平均平动动能的标志。</a:t>
            </a:r>
          </a:p>
        </p:txBody>
      </p:sp>
      <mc:AlternateContent xmlns:mc="http://schemas.openxmlformats.org/markup-compatibility/2006" xmlns:a14="http://schemas.microsoft.com/office/drawing/2010/main">
        <mc:Choice Requires="a14">
          <p:sp>
            <p:nvSpPr>
              <p:cNvPr id="11" name="矩形 10"/>
              <p:cNvSpPr/>
              <p:nvPr/>
            </p:nvSpPr>
            <p:spPr>
              <a:xfrm flipH="1">
                <a:off x="1414529" y="3581135"/>
                <a:ext cx="2214856"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FF0000"/>
                              </a:solidFill>
                              <a:latin typeface="Cambria Math"/>
                              <a:ea typeface="Cambria Math" panose="02040503050406030204" pitchFamily="18" charset="0"/>
                            </a:rPr>
                          </m:ctrlPr>
                        </m:radPr>
                        <m:deg/>
                        <m:e>
                          <m:bar>
                            <m:barPr>
                              <m:pos m:val="top"/>
                              <m:ctrlPr>
                                <a:rPr lang="en-US" altLang="zh-CN" sz="2800" i="1">
                                  <a:solidFill>
                                    <a:srgbClr val="FF0000"/>
                                  </a:solidFill>
                                  <a:latin typeface="Cambria Math"/>
                                  <a:ea typeface="Cambria Math" panose="02040503050406030204" pitchFamily="18" charset="0"/>
                                </a:rPr>
                              </m:ctrlPr>
                            </m:barPr>
                            <m:e>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𝑣</m:t>
                                  </m:r>
                                </m:e>
                                <m:sup>
                                  <m:r>
                                    <a:rPr lang="en-US" altLang="zh-CN" sz="2800" i="1">
                                      <a:solidFill>
                                        <a:srgbClr val="FF0000"/>
                                      </a:solidFill>
                                      <a:latin typeface="Cambria Math" panose="02040503050406030204" pitchFamily="18" charset="0"/>
                                    </a:rPr>
                                    <m:t>2</m:t>
                                  </m:r>
                                </m:sup>
                              </m:sSup>
                            </m:e>
                          </m:bar>
                        </m:e>
                      </m:rad>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3</m:t>
                              </m:r>
                              <m:r>
                                <a:rPr lang="en-US" altLang="zh-CN" sz="2800" b="0" i="1" smtClean="0">
                                  <a:solidFill>
                                    <a:srgbClr val="FF0000"/>
                                  </a:solidFill>
                                  <a:latin typeface="Cambria Math" panose="02040503050406030204" pitchFamily="18" charset="0"/>
                                  <a:ea typeface="Cambria Math" panose="02040503050406030204" pitchFamily="18" charset="0"/>
                                </a:rPr>
                                <m:t>𝑘𝑇</m:t>
                              </m:r>
                            </m:num>
                            <m:den>
                              <m:r>
                                <a:rPr lang="en-US" altLang="zh-CN" sz="2800" b="0" i="1" smtClean="0">
                                  <a:solidFill>
                                    <a:srgbClr val="FF0000"/>
                                  </a:solidFill>
                                  <a:latin typeface="Cambria Math" panose="02040503050406030204" pitchFamily="18" charset="0"/>
                                  <a:ea typeface="Cambria Math" panose="02040503050406030204" pitchFamily="18" charset="0"/>
                                </a:rPr>
                                <m:t>𝑚</m:t>
                              </m:r>
                            </m:den>
                          </m:f>
                        </m:e>
                      </m:rad>
                    </m:oMath>
                  </m:oMathPara>
                </a14:m>
                <a:endParaRPr lang="zh-CN" altLang="en-US" sz="2800" i="1" dirty="0">
                  <a:solidFill>
                    <a:srgbClr val="FF000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flipH="1">
                <a:off x="1414529" y="3581135"/>
                <a:ext cx="2214856" cy="136537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flipH="1">
                <a:off x="3808230" y="3639094"/>
                <a:ext cx="1517519"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3</m:t>
                              </m:r>
                              <m:r>
                                <a:rPr lang="en-US" altLang="zh-CN" sz="2800" b="0" i="1" smtClean="0">
                                  <a:solidFill>
                                    <a:srgbClr val="FF0000"/>
                                  </a:solidFill>
                                  <a:latin typeface="Cambria Math" panose="02040503050406030204" pitchFamily="18" charset="0"/>
                                  <a:ea typeface="Cambria Math" panose="02040503050406030204" pitchFamily="18" charset="0"/>
                                </a:rPr>
                                <m:t>𝑅𝑇</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flipH="1">
                <a:off x="3808230" y="3639094"/>
                <a:ext cx="1517519" cy="136537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414529" y="1273281"/>
                <a:ext cx="3173438" cy="102463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1414529" y="1273281"/>
                <a:ext cx="3173438" cy="102463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802578" y="2297920"/>
                <a:ext cx="5034840" cy="11680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𝑚</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𝑒</m:t>
                              </m:r>
                            </m:e>
                            <m:sup>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b="0" i="1" smtClean="0">
                                  <a:solidFill>
                                    <a:srgbClr val="0000FF"/>
                                  </a:solidFill>
                                  <a:latin typeface="Cambria Math" panose="02040503050406030204" pitchFamily="18" charset="0"/>
                                </a:rPr>
                                <m:t>4</m:t>
                              </m:r>
                            </m:sup>
                          </m:sSup>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1802578" y="2297920"/>
                <a:ext cx="5034840" cy="11680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flipH="1">
                <a:off x="5325749" y="3613493"/>
                <a:ext cx="2204643"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=1.73</m:t>
                      </m:r>
                      <m:rad>
                        <m:radPr>
                          <m:degHide m:val="on"/>
                          <m:ctrlPr>
                            <a:rPr lang="en-US" altLang="zh-CN" sz="2800" b="0" i="1" smtClean="0">
                              <a:solidFill>
                                <a:srgbClr val="FF0000"/>
                              </a:solidFill>
                              <a:latin typeface="Cambria Math"/>
                              <a:ea typeface="Cambria Math" panose="02040503050406030204" pitchFamily="18" charset="0"/>
                            </a:rPr>
                          </m:ctrlPr>
                        </m:radPr>
                        <m:deg/>
                        <m:e>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𝑅𝑇</m:t>
                              </m:r>
                            </m:num>
                            <m:den>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𝑀</m:t>
                                  </m:r>
                                </m:e>
                                <m:sub>
                                  <m:r>
                                    <a:rPr lang="en-US" altLang="zh-CN" sz="2800" i="1">
                                      <a:solidFill>
                                        <a:srgbClr val="FF0000"/>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solidFill>
                    <a:srgbClr val="FF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flipH="1">
                <a:off x="5325749" y="3613493"/>
                <a:ext cx="2204643" cy="1365374"/>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327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231"/>
                                        </p:tgtEl>
                                        <p:attrNameLst>
                                          <p:attrName>style.visibility</p:attrName>
                                        </p:attrNameLst>
                                      </p:cBhvr>
                                      <p:to>
                                        <p:strVal val="visible"/>
                                      </p:to>
                                    </p:set>
                                    <p:animEffect transition="in" filter="wipe(left)">
                                      <p:cBhvr>
                                        <p:cTn id="7" dur="500"/>
                                        <p:tgtEl>
                                          <p:spTgt spid="522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0233"/>
                                        </p:tgtEl>
                                        <p:attrNameLst>
                                          <p:attrName>style.visibility</p:attrName>
                                        </p:attrNameLst>
                                      </p:cBhvr>
                                      <p:to>
                                        <p:strVal val="visible"/>
                                      </p:to>
                                    </p:set>
                                    <p:animEffect transition="in" filter="wipe(left)">
                                      <p:cBhvr>
                                        <p:cTn id="37" dur="500"/>
                                        <p:tgtEl>
                                          <p:spTgt spid="1802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33" grpId="0"/>
      <p:bldP spid="52231" grpId="0"/>
      <p:bldP spid="8" grpId="0"/>
      <p:bldP spid="11" grpId="0"/>
      <p:bldP spid="12" grpId="0"/>
      <p:bldP spid="13" grpId="0"/>
      <p:bldP spid="14" grpId="0"/>
      <p:bldP spid="1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65" name="Text Box 17"/>
          <p:cNvSpPr txBox="1">
            <a:spLocks noChangeArrowheads="1"/>
          </p:cNvSpPr>
          <p:nvPr/>
        </p:nvSpPr>
        <p:spPr bwMode="auto">
          <a:xfrm>
            <a:off x="651859" y="537492"/>
            <a:ext cx="3124200" cy="525462"/>
          </a:xfrm>
          <a:prstGeom prst="rect">
            <a:avLst/>
          </a:prstGeom>
          <a:noFill/>
          <a:ln w="19050">
            <a:noFill/>
            <a:miter lim="800000"/>
            <a:headEnd type="none" w="med" len="lg"/>
            <a:tailEnd type="none" w="med" len="lg"/>
          </a:ln>
          <a:effectLst/>
        </p:spPr>
        <p:txBody>
          <a:bodyPr lIns="90000" tIns="46800" rIns="90000" bIns="46800">
            <a:spAutoFit/>
          </a:bodyPr>
          <a:lstStyle/>
          <a:p>
            <a:pPr eaLnBrk="1" hangingPunct="1">
              <a:spcBef>
                <a:spcPct val="50000"/>
              </a:spcBef>
              <a:defRPr/>
            </a:pPr>
            <a:r>
              <a:rPr lang="en-US" altLang="zh-CN" sz="2800" dirty="0">
                <a:solidFill>
                  <a:srgbClr val="0000FF"/>
                </a:solidFill>
                <a:effectLst>
                  <a:outerShdw blurRad="38100" dist="38100" dir="2700000" algn="tl">
                    <a:srgbClr val="FFFFFF"/>
                  </a:outerShdw>
                </a:effectLst>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sz="2800" dirty="0">
                <a:solidFill>
                  <a:srgbClr val="0000FF"/>
                </a:solidFill>
                <a:effectLst>
                  <a:outerShdw blurRad="38100" dist="38100" dir="2700000" algn="tl">
                    <a:srgbClr val="FFFFFF"/>
                  </a:outerShdw>
                </a:effectLst>
                <a:latin typeface="Times New Roman" panose="02020603050405020304" pitchFamily="18" charset="0"/>
                <a:ea typeface="微软雅黑" panose="020B0503020204020204" pitchFamily="34" charset="-122"/>
                <a:cs typeface="Times New Roman" panose="02020603050405020304" pitchFamily="18" charset="0"/>
              </a:rPr>
              <a:t>三种速率的比较</a:t>
            </a:r>
          </a:p>
        </p:txBody>
      </p:sp>
      <mc:AlternateContent xmlns:mc="http://schemas.openxmlformats.org/markup-compatibility/2006" xmlns:a14="http://schemas.microsoft.com/office/drawing/2010/main">
        <mc:Choice Requires="a14">
          <p:sp>
            <p:nvSpPr>
              <p:cNvPr id="54290" name="Text Box 22"/>
              <p:cNvSpPr txBox="1">
                <a:spLocks noChangeArrowheads="1"/>
              </p:cNvSpPr>
              <p:nvPr/>
            </p:nvSpPr>
            <p:spPr bwMode="auto">
              <a:xfrm>
                <a:off x="880459" y="6045795"/>
                <a:ext cx="8305800" cy="585788"/>
              </a:xfrm>
              <a:prstGeom prst="rect">
                <a:avLst/>
              </a:prstGeom>
              <a:noFill/>
              <a:ln>
                <a:noFill/>
              </a:ln>
              <a:extLst>
                <a:ext uri="{909E8E84-426E-40DD-AFC4-6F175D3DCCD1}">
                  <a14:hiddenFill>
                    <a:solidFill>
                      <a:srgbClr val="FFFFFF"/>
                    </a:solidFill>
                  </a14:hiddenFill>
                </a:ext>
                <a:ext uri="{91240B29-F687-4F45-9708-019B960494DF}">
                  <a14:hiddenLine w="19050">
                    <a:solidFill>
                      <a:srgbClr val="000000"/>
                    </a:solidFill>
                    <a:miter lim="800000"/>
                    <a:headEnd type="none" w="med" len="lg"/>
                    <a:tailEnd type="none" w="med" len="lg"/>
                  </a14:hiddenLine>
                </a:ext>
              </a:extLst>
            </p:spPr>
            <p:txBody>
              <a:bodyPr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三种速率都与</a:t>
                </a:r>
                <a14:m>
                  <m:oMath xmlns:m="http://schemas.openxmlformats.org/officeDocument/2006/math">
                    <m:rad>
                      <m:radPr>
                        <m:degHide m:val="on"/>
                        <m:ctrlPr>
                          <a:rPr lang="en-US" altLang="zh-CN" sz="2800" i="1">
                            <a:solidFill>
                              <a:srgbClr val="0000FF"/>
                            </a:solidFill>
                            <a:latin typeface="Cambria Math"/>
                            <a:ea typeface="Cambria Math" panose="02040503050406030204" pitchFamily="18" charset="0"/>
                          </a:rPr>
                        </m:ctrlPr>
                      </m:radPr>
                      <m:deg/>
                      <m:e>
                        <m:r>
                          <a:rPr lang="en-US" altLang="zh-CN" sz="2800" b="0" i="1" smtClean="0">
                            <a:solidFill>
                              <a:srgbClr val="0000FF"/>
                            </a:solidFill>
                            <a:latin typeface="Cambria Math" panose="02040503050406030204" pitchFamily="18" charset="0"/>
                            <a:ea typeface="Cambria Math" panose="02040503050406030204" pitchFamily="18" charset="0"/>
                          </a:rPr>
                          <m:t>𝑇</m:t>
                        </m:r>
                      </m:e>
                    </m:rad>
                  </m:oMath>
                </a14:m>
                <a:r>
                  <a:rPr lang="zh-CN" altLang="en-US" sz="2800" dirty="0">
                    <a:solidFill>
                      <a:srgbClr val="0000FF"/>
                    </a:solidFill>
                    <a:ea typeface="微软雅黑" panose="020B0503020204020204" pitchFamily="34" charset="-122"/>
                    <a:cs typeface="Times New Roman" panose="02020603050405020304" pitchFamily="18" charset="0"/>
                  </a:rPr>
                  <a:t>成正比，与</a:t>
                </a:r>
                <a14:m>
                  <m:oMath xmlns:m="http://schemas.openxmlformats.org/officeDocument/2006/math">
                    <m:rad>
                      <m:radPr>
                        <m:degHide m:val="on"/>
                        <m:ctrlPr>
                          <a:rPr lang="en-US" altLang="zh-CN" sz="2800" i="1">
                            <a:solidFill>
                              <a:srgbClr val="0000FF"/>
                            </a:solidFill>
                            <a:latin typeface="Cambria Math"/>
                            <a:ea typeface="Cambria Math" panose="02040503050406030204" pitchFamily="18" charset="0"/>
                          </a:rPr>
                        </m:ctrlPr>
                      </m:radPr>
                      <m:deg/>
                      <m:e>
                        <m:r>
                          <a:rPr lang="en-US" altLang="zh-CN" sz="2800" b="0" i="1" smtClean="0">
                            <a:solidFill>
                              <a:srgbClr val="0000FF"/>
                            </a:solidFill>
                            <a:latin typeface="Cambria Math" panose="02040503050406030204" pitchFamily="18" charset="0"/>
                            <a:ea typeface="Cambria Math" panose="02040503050406030204" pitchFamily="18" charset="0"/>
                          </a:rPr>
                          <m:t>𝑚</m:t>
                        </m:r>
                      </m:e>
                    </m:rad>
                  </m:oMath>
                </a14:m>
                <a:r>
                  <a:rPr lang="zh-CN" altLang="en-US" sz="2800" dirty="0">
                    <a:solidFill>
                      <a:srgbClr val="0000FF"/>
                    </a:solidFill>
                    <a:ea typeface="微软雅黑" panose="020B0503020204020204" pitchFamily="34" charset="-122"/>
                    <a:cs typeface="Times New Roman" panose="02020603050405020304" pitchFamily="18" charset="0"/>
                  </a:rPr>
                  <a:t>成反比。</a:t>
                </a:r>
              </a:p>
            </p:txBody>
          </p:sp>
        </mc:Choice>
        <mc:Fallback xmlns="">
          <p:sp>
            <p:nvSpPr>
              <p:cNvPr id="54290" name="Text Box 22"/>
              <p:cNvSpPr txBox="1">
                <a:spLocks noRot="1" noChangeAspect="1" noMove="1" noResize="1" noEditPoints="1" noAdjustHandles="1" noChangeArrowheads="1" noChangeShapeType="1" noTextEdit="1"/>
              </p:cNvSpPr>
              <p:nvPr/>
            </p:nvSpPr>
            <p:spPr bwMode="auto">
              <a:xfrm>
                <a:off x="880459" y="6045795"/>
                <a:ext cx="8305800" cy="585788"/>
              </a:xfrm>
              <a:prstGeom prst="rect">
                <a:avLst/>
              </a:prstGeom>
              <a:blipFill>
                <a:blip r:embed="rId3"/>
                <a:stretch>
                  <a:fillRect l="-1467" t="-4167" b="-25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type="none" w="med" len="lg"/>
                    <a:tailEnd type="none" w="med" len="lg"/>
                  </a14:hiddenLine>
                </a:ext>
              </a:extLst>
            </p:spPr>
            <p:txBody>
              <a:bodyPr/>
              <a:lstStyle/>
              <a:p>
                <a:r>
                  <a:rPr lang="zh-CN" altLang="en-US">
                    <a:noFill/>
                  </a:rPr>
                  <a:t> </a:t>
                </a:r>
              </a:p>
            </p:txBody>
          </p:sp>
        </mc:Fallback>
      </mc:AlternateContent>
      <p:sp>
        <p:nvSpPr>
          <p:cNvPr id="54280" name="Text Box 25"/>
          <p:cNvSpPr txBox="1">
            <a:spLocks noChangeArrowheads="1"/>
          </p:cNvSpPr>
          <p:nvPr/>
        </p:nvSpPr>
        <p:spPr bwMode="auto">
          <a:xfrm>
            <a:off x="728059" y="4474569"/>
            <a:ext cx="1371600" cy="223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30000"/>
              </a:lnSpc>
              <a:spcBef>
                <a:spcPct val="50000"/>
              </a:spcBef>
              <a:buClrTx/>
              <a:buSzTx/>
              <a:buFontTx/>
              <a:buNone/>
            </a:pPr>
            <a:endParaRPr lang="zh-CN" altLang="zh-CN" sz="2800">
              <a:solidFill>
                <a:srgbClr val="0000FF"/>
              </a:solidFill>
              <a:ea typeface="微软雅黑" panose="020B0503020204020204" pitchFamily="34" charset="-122"/>
              <a:cs typeface="Times New Roman" panose="02020603050405020304" pitchFamily="18" charset="0"/>
            </a:endParaRPr>
          </a:p>
        </p:txBody>
      </p:sp>
      <p:sp>
        <p:nvSpPr>
          <p:cNvPr id="54281" name="Text Box 26"/>
          <p:cNvSpPr txBox="1">
            <a:spLocks noChangeArrowheads="1"/>
          </p:cNvSpPr>
          <p:nvPr/>
        </p:nvSpPr>
        <p:spPr bwMode="auto">
          <a:xfrm>
            <a:off x="880459" y="4703169"/>
            <a:ext cx="1371600" cy="223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30000"/>
              </a:lnSpc>
              <a:spcBef>
                <a:spcPct val="50000"/>
              </a:spcBef>
              <a:buClrTx/>
              <a:buSzTx/>
              <a:buFontTx/>
              <a:buNone/>
            </a:pPr>
            <a:endParaRPr lang="zh-CN" altLang="zh-CN" sz="2800">
              <a:solidFill>
                <a:srgbClr val="0000FF"/>
              </a:solidFill>
              <a:ea typeface="微软雅黑" panose="020B0503020204020204" pitchFamily="34" charset="-122"/>
              <a:cs typeface="Times New Roman" panose="02020603050405020304" pitchFamily="18" charset="0"/>
            </a:endParaRPr>
          </a:p>
        </p:txBody>
      </p:sp>
      <p:sp>
        <p:nvSpPr>
          <p:cNvPr id="181275" name="Text Box 27"/>
          <p:cNvSpPr txBox="1">
            <a:spLocks noChangeArrowheads="1"/>
          </p:cNvSpPr>
          <p:nvPr/>
        </p:nvSpPr>
        <p:spPr bwMode="auto">
          <a:xfrm>
            <a:off x="651859" y="4626970"/>
            <a:ext cx="10668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比较：</a:t>
            </a:r>
          </a:p>
        </p:txBody>
      </p:sp>
      <p:sp>
        <p:nvSpPr>
          <p:cNvPr id="181277" name="Rectangle 29"/>
          <p:cNvSpPr>
            <a:spLocks noChangeArrowheads="1"/>
          </p:cNvSpPr>
          <p:nvPr/>
        </p:nvSpPr>
        <p:spPr bwMode="auto">
          <a:xfrm>
            <a:off x="956659" y="5425482"/>
            <a:ext cx="2401888" cy="525401"/>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计算平动动能</a:t>
            </a:r>
          </a:p>
        </p:txBody>
      </p:sp>
      <p:sp>
        <p:nvSpPr>
          <p:cNvPr id="181278" name="Rectangle 30"/>
          <p:cNvSpPr>
            <a:spLocks noChangeArrowheads="1"/>
          </p:cNvSpPr>
          <p:nvPr/>
        </p:nvSpPr>
        <p:spPr bwMode="auto">
          <a:xfrm>
            <a:off x="3471258" y="5425482"/>
            <a:ext cx="1789113" cy="525401"/>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研究碰撞</a:t>
            </a:r>
          </a:p>
        </p:txBody>
      </p:sp>
      <p:sp>
        <p:nvSpPr>
          <p:cNvPr id="181279" name="Rectangle 31"/>
          <p:cNvSpPr>
            <a:spLocks noChangeArrowheads="1"/>
          </p:cNvSpPr>
          <p:nvPr/>
        </p:nvSpPr>
        <p:spPr bwMode="auto">
          <a:xfrm>
            <a:off x="5614384" y="5425482"/>
            <a:ext cx="1851313" cy="525401"/>
          </a:xfrm>
          <a:prstGeom prst="rect">
            <a:avLst/>
          </a:prstGeom>
          <a:noFill/>
          <a:ln w="381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讨论分布</a:t>
            </a:r>
          </a:p>
        </p:txBody>
      </p:sp>
      <p:sp>
        <p:nvSpPr>
          <p:cNvPr id="181280" name="Line 32"/>
          <p:cNvSpPr>
            <a:spLocks noChangeShapeType="1"/>
          </p:cNvSpPr>
          <p:nvPr/>
        </p:nvSpPr>
        <p:spPr bwMode="auto">
          <a:xfrm flipH="1">
            <a:off x="2328258" y="5090429"/>
            <a:ext cx="287449" cy="298539"/>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1281" name="Line 33"/>
          <p:cNvSpPr>
            <a:spLocks noChangeShapeType="1"/>
          </p:cNvSpPr>
          <p:nvPr/>
        </p:nvSpPr>
        <p:spPr bwMode="auto">
          <a:xfrm>
            <a:off x="3574473" y="5015345"/>
            <a:ext cx="710268" cy="373624"/>
          </a:xfrm>
          <a:prstGeom prst="line">
            <a:avLst/>
          </a:prstGeom>
          <a:noFill/>
          <a:ln w="9525">
            <a:solidFill>
              <a:srgbClr val="FF0066"/>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1282" name="Line 34"/>
          <p:cNvSpPr>
            <a:spLocks noChangeShapeType="1"/>
          </p:cNvSpPr>
          <p:nvPr/>
        </p:nvSpPr>
        <p:spPr bwMode="auto">
          <a:xfrm>
            <a:off x="4447309" y="4973782"/>
            <a:ext cx="2064326" cy="386955"/>
          </a:xfrm>
          <a:prstGeom prst="line">
            <a:avLst/>
          </a:prstGeom>
          <a:noFill/>
          <a:ln w="9525">
            <a:solidFill>
              <a:srgbClr val="FF0066"/>
            </a:solidFill>
            <a:round/>
            <a:headEnd/>
            <a:tailEnd type="triangle" w="med" len="med"/>
          </a:ln>
          <a:extLst>
            <a:ext uri="{909E8E84-426E-40DD-AFC4-6F175D3DCCD1}">
              <a14:hiddenFill xmlns:a14="http://schemas.microsoft.com/office/drawing/2010/main">
                <a:noFill/>
              </a14:hiddenFill>
            </a:ext>
          </a:extLst>
        </p:spPr>
        <p:txBody>
          <a:bodyPr wrap="none" lIns="90000" tIns="46800" rIns="90000" bIns="46800"/>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6" name="矩形 45"/>
              <p:cNvSpPr/>
              <p:nvPr/>
            </p:nvSpPr>
            <p:spPr>
              <a:xfrm flipH="1">
                <a:off x="8215730" y="331374"/>
                <a:ext cx="2054761"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𝑘𝑇</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e>
                      </m:rad>
                    </m:oMath>
                  </m:oMathPara>
                </a14:m>
                <a:endParaRPr lang="zh-CN" altLang="en-US" sz="2800" i="1" dirty="0"/>
              </a:p>
            </p:txBody>
          </p:sp>
        </mc:Choice>
        <mc:Fallback xmlns="">
          <p:sp>
            <p:nvSpPr>
              <p:cNvPr id="46" name="矩形 45"/>
              <p:cNvSpPr>
                <a:spLocks noRot="1" noChangeAspect="1" noMove="1" noResize="1" noEditPoints="1" noAdjustHandles="1" noChangeArrowheads="1" noChangeShapeType="1" noTextEdit="1"/>
              </p:cNvSpPr>
              <p:nvPr/>
            </p:nvSpPr>
            <p:spPr>
              <a:xfrm flipH="1">
                <a:off x="8215730" y="331374"/>
                <a:ext cx="2054761" cy="140750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flipH="1">
                <a:off x="6000874" y="341982"/>
                <a:ext cx="2214856"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8</m:t>
                              </m:r>
                              <m:r>
                                <a:rPr lang="en-US" altLang="zh-CN" sz="2800" b="0" i="1" smtClean="0">
                                  <a:solidFill>
                                    <a:srgbClr val="0000FF"/>
                                  </a:solidFill>
                                  <a:latin typeface="Cambria Math" panose="02040503050406030204" pitchFamily="18" charset="0"/>
                                  <a:ea typeface="Cambria Math" panose="02040503050406030204" pitchFamily="18" charset="0"/>
                                </a:rPr>
                                <m:t>𝑘𝑇</m:t>
                              </m:r>
                            </m:num>
                            <m:den>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𝑚</m:t>
                              </m:r>
                            </m:den>
                          </m:f>
                        </m:e>
                      </m:rad>
                    </m:oMath>
                  </m:oMathPara>
                </a14:m>
                <a:endParaRPr lang="zh-CN" altLang="en-US" sz="2800" i="1" dirty="0"/>
              </a:p>
            </p:txBody>
          </p:sp>
        </mc:Choice>
        <mc:Fallback xmlns="">
          <p:sp>
            <p:nvSpPr>
              <p:cNvPr id="47" name="矩形 46"/>
              <p:cNvSpPr>
                <a:spLocks noRot="1" noChangeAspect="1" noMove="1" noResize="1" noEditPoints="1" noAdjustHandles="1" noChangeArrowheads="1" noChangeShapeType="1" noTextEdit="1"/>
              </p:cNvSpPr>
              <p:nvPr/>
            </p:nvSpPr>
            <p:spPr>
              <a:xfrm flipH="1">
                <a:off x="6000874" y="341982"/>
                <a:ext cx="2214856" cy="136537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flipH="1">
                <a:off x="3776059" y="353748"/>
                <a:ext cx="2214856"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e>
                      </m:rad>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𝑘𝑇</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e>
                      </m:rad>
                    </m:oMath>
                  </m:oMathPara>
                </a14:m>
                <a:endParaRPr lang="zh-CN" altLang="en-US" sz="2800" i="1" dirty="0"/>
              </a:p>
            </p:txBody>
          </p:sp>
        </mc:Choice>
        <mc:Fallback xmlns="">
          <p:sp>
            <p:nvSpPr>
              <p:cNvPr id="48" name="矩形 47"/>
              <p:cNvSpPr>
                <a:spLocks noRot="1" noChangeAspect="1" noMove="1" noResize="1" noEditPoints="1" noAdjustHandles="1" noChangeArrowheads="1" noChangeShapeType="1" noTextEdit="1"/>
              </p:cNvSpPr>
              <p:nvPr/>
            </p:nvSpPr>
            <p:spPr>
              <a:xfrm flipH="1">
                <a:off x="3776059" y="353748"/>
                <a:ext cx="2214856" cy="1365374"/>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p:cNvGrpSpPr/>
          <p:nvPr/>
        </p:nvGrpSpPr>
        <p:grpSpPr>
          <a:xfrm>
            <a:off x="2060813" y="1348421"/>
            <a:ext cx="6347069" cy="2834353"/>
            <a:chOff x="2060813" y="1348421"/>
            <a:chExt cx="6347069" cy="2834353"/>
          </a:xfrm>
        </p:grpSpPr>
        <p:grpSp>
          <p:nvGrpSpPr>
            <p:cNvPr id="33" name="Group 4"/>
            <p:cNvGrpSpPr>
              <a:grpSpLocks/>
            </p:cNvGrpSpPr>
            <p:nvPr/>
          </p:nvGrpSpPr>
          <p:grpSpPr bwMode="auto">
            <a:xfrm>
              <a:off x="2540924" y="1919094"/>
              <a:ext cx="5866958" cy="1908735"/>
              <a:chOff x="1132" y="1612"/>
              <a:chExt cx="3822" cy="1460"/>
            </a:xfrm>
          </p:grpSpPr>
          <p:sp>
            <p:nvSpPr>
              <p:cNvPr id="34" name="Line 5"/>
              <p:cNvSpPr>
                <a:spLocks noChangeShapeType="1"/>
              </p:cNvSpPr>
              <p:nvPr/>
            </p:nvSpPr>
            <p:spPr bwMode="auto">
              <a:xfrm flipV="1">
                <a:off x="1132" y="1612"/>
                <a:ext cx="0" cy="144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wrap="none" lIns="90000" tIns="46800" rIns="90000" bIns="46800" anchor="ctr">
                <a:spAutoFit/>
              </a:bodyPr>
              <a:lstStyle/>
              <a:p>
                <a:endParaRPr lang="zh-CN" altLang="en-US"/>
              </a:p>
            </p:txBody>
          </p:sp>
          <p:sp>
            <p:nvSpPr>
              <p:cNvPr id="35" name="Line 6"/>
              <p:cNvSpPr>
                <a:spLocks noChangeShapeType="1"/>
              </p:cNvSpPr>
              <p:nvPr/>
            </p:nvSpPr>
            <p:spPr bwMode="auto">
              <a:xfrm>
                <a:off x="1132" y="3052"/>
                <a:ext cx="3822" cy="0"/>
              </a:xfrm>
              <a:prstGeom prst="line">
                <a:avLst/>
              </a:prstGeom>
              <a:noFill/>
              <a:ln w="28575">
                <a:solidFill>
                  <a:schemeClr val="tx1"/>
                </a:solidFill>
                <a:round/>
                <a:headEnd type="none" w="med" len="lg"/>
                <a:tailEnd type="stealth"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39" name="Freeform 10"/>
              <p:cNvSpPr>
                <a:spLocks/>
              </p:cNvSpPr>
              <p:nvPr/>
            </p:nvSpPr>
            <p:spPr bwMode="auto">
              <a:xfrm>
                <a:off x="1132" y="1904"/>
                <a:ext cx="3353" cy="1168"/>
              </a:xfrm>
              <a:custGeom>
                <a:avLst/>
                <a:gdLst>
                  <a:gd name="T0" fmla="*/ 0 w 2400"/>
                  <a:gd name="T1" fmla="*/ 1168 h 1168"/>
                  <a:gd name="T2" fmla="*/ 22251 w 2400"/>
                  <a:gd name="T3" fmla="*/ 784 h 1168"/>
                  <a:gd name="T4" fmla="*/ 37091 w 2400"/>
                  <a:gd name="T5" fmla="*/ 208 h 1168"/>
                  <a:gd name="T6" fmla="*/ 48215 w 2400"/>
                  <a:gd name="T7" fmla="*/ 16 h 1168"/>
                  <a:gd name="T8" fmla="*/ 59301 w 2400"/>
                  <a:gd name="T9" fmla="*/ 112 h 1168"/>
                  <a:gd name="T10" fmla="*/ 77840 w 2400"/>
                  <a:gd name="T11" fmla="*/ 496 h 1168"/>
                  <a:gd name="T12" fmla="*/ 100151 w 2400"/>
                  <a:gd name="T13" fmla="*/ 784 h 1168"/>
                  <a:gd name="T14" fmla="*/ 126067 w 2400"/>
                  <a:gd name="T15" fmla="*/ 928 h 1168"/>
                  <a:gd name="T16" fmla="*/ 155790 w 2400"/>
                  <a:gd name="T17" fmla="*/ 1024 h 1168"/>
                  <a:gd name="T18" fmla="*/ 185390 w 2400"/>
                  <a:gd name="T19" fmla="*/ 1072 h 116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00"/>
                  <a:gd name="T31" fmla="*/ 0 h 1168"/>
                  <a:gd name="T32" fmla="*/ 2400 w 2400"/>
                  <a:gd name="T33" fmla="*/ 1168 h 116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00" h="1168">
                    <a:moveTo>
                      <a:pt x="0" y="1168"/>
                    </a:moveTo>
                    <a:cubicBezTo>
                      <a:pt x="104" y="1056"/>
                      <a:pt x="208" y="944"/>
                      <a:pt x="288" y="784"/>
                    </a:cubicBezTo>
                    <a:cubicBezTo>
                      <a:pt x="368" y="624"/>
                      <a:pt x="424" y="336"/>
                      <a:pt x="480" y="208"/>
                    </a:cubicBezTo>
                    <a:cubicBezTo>
                      <a:pt x="536" y="80"/>
                      <a:pt x="576" y="32"/>
                      <a:pt x="624" y="16"/>
                    </a:cubicBezTo>
                    <a:cubicBezTo>
                      <a:pt x="672" y="0"/>
                      <a:pt x="704" y="32"/>
                      <a:pt x="768" y="112"/>
                    </a:cubicBezTo>
                    <a:cubicBezTo>
                      <a:pt x="832" y="192"/>
                      <a:pt x="920" y="384"/>
                      <a:pt x="1008" y="496"/>
                    </a:cubicBezTo>
                    <a:cubicBezTo>
                      <a:pt x="1096" y="608"/>
                      <a:pt x="1192" y="712"/>
                      <a:pt x="1296" y="784"/>
                    </a:cubicBezTo>
                    <a:cubicBezTo>
                      <a:pt x="1400" y="856"/>
                      <a:pt x="1512" y="888"/>
                      <a:pt x="1632" y="928"/>
                    </a:cubicBezTo>
                    <a:cubicBezTo>
                      <a:pt x="1752" y="968"/>
                      <a:pt x="1888" y="1000"/>
                      <a:pt x="2016" y="1024"/>
                    </a:cubicBezTo>
                    <a:cubicBezTo>
                      <a:pt x="2144" y="1048"/>
                      <a:pt x="2336" y="1064"/>
                      <a:pt x="2400" y="1072"/>
                    </a:cubicBezTo>
                  </a:path>
                </a:pathLst>
              </a:custGeom>
              <a:noFill/>
              <a:ln w="28575" cap="flat" cmpd="sng">
                <a:solidFill>
                  <a:schemeClr val="tx1"/>
                </a:solidFill>
                <a:prstDash val="solid"/>
                <a:round/>
                <a:headEnd type="none" w="med" len="lg"/>
                <a:tailEnd type="none" w="med" len="lg"/>
              </a:ln>
              <a:extLst>
                <a:ext uri="{909E8E84-426E-40DD-AFC4-6F175D3DCCD1}">
                  <a14:hiddenFill xmlns:a14="http://schemas.microsoft.com/office/drawing/2010/main">
                    <a:solidFill>
                      <a:srgbClr val="FFFFFF"/>
                    </a:solidFill>
                  </a14:hiddenFill>
                </a:ext>
              </a:extLst>
            </p:spPr>
            <p:txBody>
              <a:bodyPr wrap="none" lIns="90000" tIns="46800" rIns="90000" bIns="46800" anchor="ctr">
                <a:spAutoFit/>
              </a:bodyPr>
              <a:lstStyle/>
              <a:p>
                <a:endParaRPr lang="zh-CN" altLang="en-US"/>
              </a:p>
            </p:txBody>
          </p:sp>
          <p:sp>
            <p:nvSpPr>
              <p:cNvPr id="40" name="Line 11"/>
              <p:cNvSpPr>
                <a:spLocks noChangeShapeType="1"/>
              </p:cNvSpPr>
              <p:nvPr/>
            </p:nvSpPr>
            <p:spPr bwMode="auto">
              <a:xfrm>
                <a:off x="2016" y="1920"/>
                <a:ext cx="0" cy="1122"/>
              </a:xfrm>
              <a:prstGeom prst="line">
                <a:avLst/>
              </a:prstGeom>
              <a:noFill/>
              <a:ln w="28575">
                <a:solidFill>
                  <a:srgbClr val="FF0000"/>
                </a:solidFill>
                <a:prstDash val="dash"/>
                <a:round/>
                <a:headEnd type="none" w="med" len="lg"/>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dirty="0"/>
              </a:p>
            </p:txBody>
          </p:sp>
          <p:sp>
            <p:nvSpPr>
              <p:cNvPr id="42" name="Line 13"/>
              <p:cNvSpPr>
                <a:spLocks noChangeShapeType="1"/>
              </p:cNvSpPr>
              <p:nvPr/>
            </p:nvSpPr>
            <p:spPr bwMode="auto">
              <a:xfrm>
                <a:off x="2208" y="2012"/>
                <a:ext cx="0" cy="1031"/>
              </a:xfrm>
              <a:prstGeom prst="line">
                <a:avLst/>
              </a:prstGeom>
              <a:noFill/>
              <a:ln w="28575">
                <a:solidFill>
                  <a:srgbClr val="0000FF"/>
                </a:solidFill>
                <a:prstDash val="dash"/>
                <a:round/>
                <a:headEnd type="none" w="med" len="lg"/>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sp>
            <p:nvSpPr>
              <p:cNvPr id="43" name="Line 14"/>
              <p:cNvSpPr>
                <a:spLocks noChangeShapeType="1"/>
              </p:cNvSpPr>
              <p:nvPr/>
            </p:nvSpPr>
            <p:spPr bwMode="auto">
              <a:xfrm>
                <a:off x="2400" y="2267"/>
                <a:ext cx="0" cy="787"/>
              </a:xfrm>
              <a:prstGeom prst="line">
                <a:avLst/>
              </a:prstGeom>
              <a:noFill/>
              <a:ln w="28575">
                <a:solidFill>
                  <a:schemeClr val="tx1"/>
                </a:solidFill>
                <a:prstDash val="dash"/>
                <a:round/>
                <a:headEnd type="none" w="med" len="lg"/>
                <a:tailEnd type="none" w="med" len="lg"/>
              </a:ln>
              <a:extLst>
                <a:ext uri="{909E8E84-426E-40DD-AFC4-6F175D3DCCD1}">
                  <a14:hiddenFill xmlns:a14="http://schemas.microsoft.com/office/drawing/2010/main">
                    <a:noFill/>
                  </a14:hiddenFill>
                </a:ext>
              </a:extLst>
            </p:spPr>
            <p:txBody>
              <a:bodyPr lIns="90000" tIns="46800" rIns="90000" bIns="46800" anchor="ctr">
                <a:spAutoFit/>
              </a:bodyPr>
              <a:lstStyle/>
              <a:p>
                <a:endParaRPr lang="zh-CN" altLang="en-US"/>
              </a:p>
            </p:txBody>
          </p:sp>
        </p:grpSp>
        <mc:AlternateContent xmlns:mc="http://schemas.openxmlformats.org/markup-compatibility/2006" xmlns:a14="http://schemas.microsoft.com/office/drawing/2010/main">
          <mc:Choice Requires="a14">
            <p:sp>
              <p:nvSpPr>
                <p:cNvPr id="49" name="矩形 48"/>
                <p:cNvSpPr/>
                <p:nvPr/>
              </p:nvSpPr>
              <p:spPr>
                <a:xfrm>
                  <a:off x="2099659" y="1348421"/>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2099659" y="1348421"/>
                  <a:ext cx="99585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7818424" y="3258965"/>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7818424" y="3258965"/>
                  <a:ext cx="49013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2060813" y="3659554"/>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2060813" y="3659554"/>
                  <a:ext cx="534890" cy="523220"/>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2" name="矩形 51"/>
              <p:cNvSpPr/>
              <p:nvPr/>
            </p:nvSpPr>
            <p:spPr>
              <a:xfrm>
                <a:off x="2099659" y="4250897"/>
                <a:ext cx="2464072"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e>
                      </m:rad>
                      <m:r>
                        <a:rPr lang="en-US" altLang="zh-CN" sz="2800" i="1">
                          <a:solidFill>
                            <a:srgbClr val="0000FF"/>
                          </a:solidFill>
                          <a:latin typeface="Cambria Math" panose="02040503050406030204" pitchFamily="18" charset="0"/>
                          <a:ea typeface="Cambria Math" panose="02040503050406030204" pitchFamily="18" charset="0"/>
                        </a:rPr>
                        <m:t>&gt;</m:t>
                      </m:r>
                      <m:bar>
                        <m:barPr>
                          <m:pos m:val="top"/>
                          <m:ctrlPr>
                            <a:rPr lang="en-US" altLang="zh-CN" sz="2800" i="1" smtClean="0">
                              <a:solidFill>
                                <a:srgbClr val="0000FF"/>
                              </a:solidFill>
                              <a:latin typeface="Cambria Math"/>
                              <a:ea typeface="Cambria Math" panose="02040503050406030204" pitchFamily="18" charset="0"/>
                            </a:rPr>
                          </m:ctrlPr>
                        </m:barPr>
                        <m:e>
                          <m:r>
                            <a:rPr lang="en-US" altLang="zh-CN" sz="2800" b="0" i="1" smtClean="0">
                              <a:solidFill>
                                <a:srgbClr val="0000FF"/>
                              </a:solidFill>
                              <a:latin typeface="Cambria Math" panose="02040503050406030204" pitchFamily="18" charset="0"/>
                              <a:ea typeface="Cambria Math" panose="02040503050406030204" pitchFamily="18" charset="0"/>
                            </a:rPr>
                            <m:t>𝑣</m:t>
                          </m:r>
                        </m:e>
                      </m:bar>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2099659" y="4250897"/>
                <a:ext cx="2464072" cy="96917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3943771" y="3821077"/>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a:ea typeface="Cambria Math" panose="02040503050406030204" pitchFamily="18" charset="0"/>
                            </a:rPr>
                          </m:ctrlPr>
                        </m:barPr>
                        <m:e>
                          <m:r>
                            <a:rPr lang="en-US" altLang="zh-CN" sz="2800" b="0" i="1" smtClean="0">
                              <a:solidFill>
                                <a:srgbClr val="0000FF"/>
                              </a:solidFill>
                              <a:latin typeface="Cambria Math" panose="02040503050406030204" pitchFamily="18" charset="0"/>
                              <a:ea typeface="Cambria Math" panose="02040503050406030204" pitchFamily="18" charset="0"/>
                            </a:rPr>
                            <m:t>𝑣</m:t>
                          </m:r>
                        </m:e>
                      </m:bar>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3943771" y="3821077"/>
                <a:ext cx="49013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3509498" y="3737656"/>
                <a:ext cx="6670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3509498" y="3737656"/>
                <a:ext cx="66704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4055776" y="3734967"/>
                <a:ext cx="937308"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e>
                      </m:rad>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4055776" y="3734967"/>
                <a:ext cx="937308" cy="969176"/>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0963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1265"/>
                                        </p:tgtEl>
                                        <p:attrNameLst>
                                          <p:attrName>style.visibility</p:attrName>
                                        </p:attrNameLst>
                                      </p:cBhvr>
                                      <p:to>
                                        <p:strVal val="visible"/>
                                      </p:to>
                                    </p:set>
                                    <p:animEffect transition="in" filter="wipe(left)">
                                      <p:cBhvr>
                                        <p:cTn id="7" dur="500"/>
                                        <p:tgtEl>
                                          <p:spTgt spid="1812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lef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left)">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1275"/>
                                        </p:tgtEl>
                                        <p:attrNameLst>
                                          <p:attrName>style.visibility</p:attrName>
                                        </p:attrNameLst>
                                      </p:cBhvr>
                                      <p:to>
                                        <p:strVal val="visible"/>
                                      </p:to>
                                    </p:set>
                                    <p:animEffect transition="in" filter="wipe(left)">
                                      <p:cBhvr>
                                        <p:cTn id="47" dur="500"/>
                                        <p:tgtEl>
                                          <p:spTgt spid="1812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181280"/>
                                        </p:tgtEl>
                                        <p:attrNameLst>
                                          <p:attrName>style.visibility</p:attrName>
                                        </p:attrNameLst>
                                      </p:cBhvr>
                                      <p:to>
                                        <p:strVal val="visible"/>
                                      </p:to>
                                    </p:set>
                                    <p:animEffect transition="in" filter="wipe(right)">
                                      <p:cBhvr>
                                        <p:cTn id="57" dur="500"/>
                                        <p:tgtEl>
                                          <p:spTgt spid="18128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81277"/>
                                        </p:tgtEl>
                                        <p:attrNameLst>
                                          <p:attrName>style.visibility</p:attrName>
                                        </p:attrNameLst>
                                      </p:cBhvr>
                                      <p:to>
                                        <p:strVal val="visible"/>
                                      </p:to>
                                    </p:set>
                                    <p:animEffect transition="in" filter="wipe(left)">
                                      <p:cBhvr>
                                        <p:cTn id="62" dur="500"/>
                                        <p:tgtEl>
                                          <p:spTgt spid="18127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81281"/>
                                        </p:tgtEl>
                                        <p:attrNameLst>
                                          <p:attrName>style.visibility</p:attrName>
                                        </p:attrNameLst>
                                      </p:cBhvr>
                                      <p:to>
                                        <p:strVal val="visible"/>
                                      </p:to>
                                    </p:set>
                                    <p:animEffect transition="in" filter="wipe(left)">
                                      <p:cBhvr>
                                        <p:cTn id="67" dur="500"/>
                                        <p:tgtEl>
                                          <p:spTgt spid="18128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81278"/>
                                        </p:tgtEl>
                                        <p:attrNameLst>
                                          <p:attrName>style.visibility</p:attrName>
                                        </p:attrNameLst>
                                      </p:cBhvr>
                                      <p:to>
                                        <p:strVal val="visible"/>
                                      </p:to>
                                    </p:set>
                                    <p:animEffect transition="in" filter="wipe(left)">
                                      <p:cBhvr>
                                        <p:cTn id="72" dur="500"/>
                                        <p:tgtEl>
                                          <p:spTgt spid="18127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81282"/>
                                        </p:tgtEl>
                                        <p:attrNameLst>
                                          <p:attrName>style.visibility</p:attrName>
                                        </p:attrNameLst>
                                      </p:cBhvr>
                                      <p:to>
                                        <p:strVal val="visible"/>
                                      </p:to>
                                    </p:set>
                                    <p:animEffect transition="in" filter="wipe(left)">
                                      <p:cBhvr>
                                        <p:cTn id="77" dur="500"/>
                                        <p:tgtEl>
                                          <p:spTgt spid="18128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81279"/>
                                        </p:tgtEl>
                                        <p:attrNameLst>
                                          <p:attrName>style.visibility</p:attrName>
                                        </p:attrNameLst>
                                      </p:cBhvr>
                                      <p:to>
                                        <p:strVal val="visible"/>
                                      </p:to>
                                    </p:set>
                                    <p:animEffect transition="in" filter="wipe(left)">
                                      <p:cBhvr>
                                        <p:cTn id="82" dur="500"/>
                                        <p:tgtEl>
                                          <p:spTgt spid="18127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290"/>
                                        </p:tgtEl>
                                        <p:attrNameLst>
                                          <p:attrName>style.visibility</p:attrName>
                                        </p:attrNameLst>
                                      </p:cBhvr>
                                      <p:to>
                                        <p:strVal val="visible"/>
                                      </p:to>
                                    </p:set>
                                    <p:animEffect transition="in" filter="wipe(left)">
                                      <p:cBhvr>
                                        <p:cTn id="87" dur="500"/>
                                        <p:tgtEl>
                                          <p:spTgt spid="54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265" grpId="0"/>
      <p:bldP spid="54290" grpId="0"/>
      <p:bldP spid="181275" grpId="0"/>
      <p:bldP spid="181277" grpId="0" animBg="1"/>
      <p:bldP spid="181278" grpId="0" animBg="1"/>
      <p:bldP spid="181279" grpId="0" animBg="1"/>
      <p:bldP spid="181280" grpId="0" animBg="1"/>
      <p:bldP spid="181281" grpId="0" animBg="1"/>
      <p:bldP spid="181282" grpId="0" animBg="1"/>
      <p:bldP spid="46" grpId="0"/>
      <p:bldP spid="47" grpId="0"/>
      <p:bldP spid="48" grpId="0"/>
      <p:bldP spid="52" grpId="0"/>
      <p:bldP spid="53" grpId="0"/>
      <p:bldP spid="54" grpId="0"/>
      <p:bldP spid="5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4"/>
          <p:cNvSpPr>
            <a:spLocks noChangeArrowheads="1"/>
          </p:cNvSpPr>
          <p:nvPr/>
        </p:nvSpPr>
        <p:spPr bwMode="auto">
          <a:xfrm>
            <a:off x="601396" y="1752026"/>
            <a:ext cx="82073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温度变化时，速率分布及其各种速率的变化。</a:t>
            </a:r>
          </a:p>
        </p:txBody>
      </p:sp>
      <p:pic>
        <p:nvPicPr>
          <p:cNvPr id="82950" name="Picture 6" descr="f(H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4552" y="2470867"/>
            <a:ext cx="6081062" cy="4223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7"/>
          <p:cNvGrpSpPr>
            <a:grpSpLocks/>
          </p:cNvGrpSpPr>
          <p:nvPr/>
        </p:nvGrpSpPr>
        <p:grpSpPr bwMode="auto">
          <a:xfrm>
            <a:off x="528371" y="502305"/>
            <a:ext cx="1963737" cy="1054100"/>
            <a:chOff x="204" y="119"/>
            <a:chExt cx="1237" cy="664"/>
          </a:xfrm>
        </p:grpSpPr>
        <p:sp>
          <p:nvSpPr>
            <p:cNvPr id="56327" name="laptop"/>
            <p:cNvSpPr>
              <a:spLocks noEditPoints="1" noChangeArrowheads="1"/>
            </p:cNvSpPr>
            <p:nvPr/>
          </p:nvSpPr>
          <p:spPr bwMode="auto">
            <a:xfrm>
              <a:off x="204" y="119"/>
              <a:ext cx="1237" cy="6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53 w 21600"/>
                <a:gd name="T25" fmla="*/ 1854 h 21600"/>
                <a:gd name="T26" fmla="*/ 17304 w 21600"/>
                <a:gd name="T27" fmla="*/ 123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tx2"/>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328" name="Text Box 19"/>
            <p:cNvSpPr txBox="1">
              <a:spLocks noChangeArrowheads="1"/>
            </p:cNvSpPr>
            <p:nvPr/>
          </p:nvSpPr>
          <p:spPr bwMode="auto">
            <a:xfrm>
              <a:off x="527" y="178"/>
              <a:ext cx="602" cy="33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讨论</a:t>
              </a:r>
            </a:p>
          </p:txBody>
        </p:sp>
      </p:grpSp>
      <mc:AlternateContent xmlns:mc="http://schemas.openxmlformats.org/markup-compatibility/2006" xmlns:a14="http://schemas.microsoft.com/office/drawing/2010/main">
        <mc:Choice Requires="a14">
          <p:sp>
            <p:nvSpPr>
              <p:cNvPr id="8" name="矩形 7"/>
              <p:cNvSpPr/>
              <p:nvPr/>
            </p:nvSpPr>
            <p:spPr>
              <a:xfrm>
                <a:off x="2976020" y="400357"/>
                <a:ext cx="5832751" cy="10688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𝑒</m:t>
                          </m:r>
                        </m:e>
                        <m:sup>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2976020" y="400357"/>
                <a:ext cx="5832751" cy="106888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7425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2948"/>
                                        </p:tgtEl>
                                        <p:attrNameLst>
                                          <p:attrName>style.visibility</p:attrName>
                                        </p:attrNameLst>
                                      </p:cBhvr>
                                      <p:to>
                                        <p:strVal val="visible"/>
                                      </p:to>
                                    </p:set>
                                    <p:animEffect transition="in" filter="wipe(left)">
                                      <p:cBhvr>
                                        <p:cTn id="17" dur="500"/>
                                        <p:tgtEl>
                                          <p:spTgt spid="829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2950"/>
                                        </p:tgtEl>
                                        <p:attrNameLst>
                                          <p:attrName>style.visibility</p:attrName>
                                        </p:attrNameLst>
                                      </p:cBhvr>
                                      <p:to>
                                        <p:strVal val="visible"/>
                                      </p:to>
                                    </p:set>
                                    <p:animEffect transition="in" filter="wipe(left)">
                                      <p:cBhvr>
                                        <p:cTn id="22" dur="500"/>
                                        <p:tgtEl>
                                          <p:spTgt spid="82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8" grpId="0"/>
      <p:bldP spid="8"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4"/>
          <p:cNvSpPr>
            <a:spLocks noChangeArrowheads="1"/>
          </p:cNvSpPr>
          <p:nvPr/>
        </p:nvSpPr>
        <p:spPr bwMode="auto">
          <a:xfrm>
            <a:off x="2415237" y="1691025"/>
            <a:ext cx="62071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同一温度下不同种气体速率分布比较</a:t>
            </a:r>
          </a:p>
        </p:txBody>
      </p:sp>
      <p:sp>
        <p:nvSpPr>
          <p:cNvPr id="65561" name="Rectangle 25"/>
          <p:cNvSpPr>
            <a:spLocks noChangeArrowheads="1"/>
          </p:cNvSpPr>
          <p:nvPr/>
        </p:nvSpPr>
        <p:spPr bwMode="auto">
          <a:xfrm>
            <a:off x="2415237" y="5987987"/>
            <a:ext cx="64519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分子质量越小，速率大的分子数越多。</a:t>
            </a:r>
          </a:p>
        </p:txBody>
      </p:sp>
      <p:grpSp>
        <p:nvGrpSpPr>
          <p:cNvPr id="25" name="Group 17"/>
          <p:cNvGrpSpPr>
            <a:grpSpLocks/>
          </p:cNvGrpSpPr>
          <p:nvPr/>
        </p:nvGrpSpPr>
        <p:grpSpPr bwMode="auto">
          <a:xfrm>
            <a:off x="528371" y="502305"/>
            <a:ext cx="1963737" cy="1054100"/>
            <a:chOff x="204" y="119"/>
            <a:chExt cx="1237" cy="664"/>
          </a:xfrm>
        </p:grpSpPr>
        <p:sp>
          <p:nvSpPr>
            <p:cNvPr id="26" name="laptop"/>
            <p:cNvSpPr>
              <a:spLocks noEditPoints="1" noChangeArrowheads="1"/>
            </p:cNvSpPr>
            <p:nvPr/>
          </p:nvSpPr>
          <p:spPr bwMode="auto">
            <a:xfrm>
              <a:off x="204" y="119"/>
              <a:ext cx="1237" cy="6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4453 w 21600"/>
                <a:gd name="T25" fmla="*/ 1854 h 21600"/>
                <a:gd name="T26" fmla="*/ 17304 w 21600"/>
                <a:gd name="T27" fmla="*/ 123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chemeClr val="tx2"/>
            </a:solidFill>
            <a:ln w="9525">
              <a:solidFill>
                <a:srgbClr val="000000"/>
              </a:solidFill>
              <a:miter lim="800000"/>
              <a:headEnd/>
              <a:tailEnd/>
            </a:ln>
          </p:spPr>
          <p:txBody>
            <a:bodyP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Text Box 19"/>
            <p:cNvSpPr txBox="1">
              <a:spLocks noChangeArrowheads="1"/>
            </p:cNvSpPr>
            <p:nvPr/>
          </p:nvSpPr>
          <p:spPr bwMode="auto">
            <a:xfrm>
              <a:off x="527" y="178"/>
              <a:ext cx="602" cy="33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讨论</a:t>
              </a:r>
            </a:p>
          </p:txBody>
        </p:sp>
      </p:grpSp>
      <mc:AlternateContent xmlns:mc="http://schemas.openxmlformats.org/markup-compatibility/2006" xmlns:a14="http://schemas.microsoft.com/office/drawing/2010/main">
        <mc:Choice Requires="a14">
          <p:sp>
            <p:nvSpPr>
              <p:cNvPr id="28" name="矩形 27"/>
              <p:cNvSpPr/>
              <p:nvPr/>
            </p:nvSpPr>
            <p:spPr>
              <a:xfrm>
                <a:off x="3098064" y="396419"/>
                <a:ext cx="5832751" cy="10688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𝑒</m:t>
                          </m:r>
                        </m:e>
                        <m:sup>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3098064" y="396419"/>
                <a:ext cx="5832751" cy="1068882"/>
              </a:xfrm>
              <a:prstGeom prst="rect">
                <a:avLst/>
              </a:prstGeom>
              <a:blipFill>
                <a:blip r:embed="rId3"/>
                <a:stretch>
                  <a:fillRect/>
                </a:stretch>
              </a:blipFill>
            </p:spPr>
            <p:txBody>
              <a:bodyPr/>
              <a:lstStyle/>
              <a:p>
                <a:r>
                  <a:rPr lang="zh-CN" altLang="en-US">
                    <a:noFill/>
                  </a:rPr>
                  <a:t> </a:t>
                </a:r>
              </a:p>
            </p:txBody>
          </p:sp>
        </mc:Fallback>
      </mc:AlternateContent>
      <p:grpSp>
        <p:nvGrpSpPr>
          <p:cNvPr id="3" name="组合 2"/>
          <p:cNvGrpSpPr/>
          <p:nvPr/>
        </p:nvGrpSpPr>
        <p:grpSpPr>
          <a:xfrm>
            <a:off x="2415237" y="2258604"/>
            <a:ext cx="6264275" cy="3551487"/>
            <a:chOff x="2415237" y="2258604"/>
            <a:chExt cx="6264275" cy="3551487"/>
          </a:xfrm>
        </p:grpSpPr>
        <p:grpSp>
          <p:nvGrpSpPr>
            <p:cNvPr id="2" name="Group 37"/>
            <p:cNvGrpSpPr>
              <a:grpSpLocks/>
            </p:cNvGrpSpPr>
            <p:nvPr/>
          </p:nvGrpSpPr>
          <p:grpSpPr bwMode="auto">
            <a:xfrm>
              <a:off x="2415237" y="2281078"/>
              <a:ext cx="6264275" cy="3529013"/>
              <a:chOff x="839" y="799"/>
              <a:chExt cx="4037" cy="2722"/>
            </a:xfrm>
          </p:grpSpPr>
          <p:sp>
            <p:nvSpPr>
              <p:cNvPr id="58377" name="AutoShape 22"/>
              <p:cNvSpPr>
                <a:spLocks noChangeArrowheads="1"/>
              </p:cNvSpPr>
              <p:nvPr/>
            </p:nvSpPr>
            <p:spPr bwMode="auto">
              <a:xfrm>
                <a:off x="839" y="799"/>
                <a:ext cx="4037" cy="2722"/>
              </a:xfrm>
              <a:prstGeom prst="roundRect">
                <a:avLst>
                  <a:gd name="adj" fmla="val 16667"/>
                </a:avLst>
              </a:prstGeom>
              <a:solidFill>
                <a:schemeClr val="accent5">
                  <a:lumMod val="20000"/>
                  <a:lumOff val="80000"/>
                </a:schemeClr>
              </a:solidFill>
              <a:ln>
                <a:noFill/>
              </a:ln>
              <a:effectLst>
                <a:outerShdw dist="107763" dir="18900000" algn="ctr" rotWithShape="0">
                  <a:schemeClr val="bg2">
                    <a:alpha val="50000"/>
                  </a:schemeClr>
                </a:outer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400">
                  <a:solidFill>
                    <a:srgbClr val="0000FF"/>
                  </a:solidFill>
                </a:endParaRPr>
              </a:p>
            </p:txBody>
          </p:sp>
          <p:sp>
            <p:nvSpPr>
              <p:cNvPr id="58378" name="Line 6"/>
              <p:cNvSpPr>
                <a:spLocks noChangeShapeType="1"/>
              </p:cNvSpPr>
              <p:nvPr/>
            </p:nvSpPr>
            <p:spPr bwMode="auto">
              <a:xfrm flipV="1">
                <a:off x="1460" y="1137"/>
                <a:ext cx="0" cy="208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79" name="Line 7"/>
              <p:cNvSpPr>
                <a:spLocks noChangeShapeType="1"/>
              </p:cNvSpPr>
              <p:nvPr/>
            </p:nvSpPr>
            <p:spPr bwMode="auto">
              <a:xfrm>
                <a:off x="1474" y="3203"/>
                <a:ext cx="284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6" name="Line 14"/>
              <p:cNvSpPr>
                <a:spLocks noChangeShapeType="1"/>
              </p:cNvSpPr>
              <p:nvPr/>
            </p:nvSpPr>
            <p:spPr bwMode="auto">
              <a:xfrm>
                <a:off x="1921" y="1455"/>
                <a:ext cx="0" cy="1765"/>
              </a:xfrm>
              <a:prstGeom prst="line">
                <a:avLst/>
              </a:prstGeom>
              <a:noFill/>
              <a:ln w="9525">
                <a:solidFill>
                  <a:srgbClr val="0099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7" name="Line 15"/>
              <p:cNvSpPr>
                <a:spLocks noChangeShapeType="1"/>
              </p:cNvSpPr>
              <p:nvPr/>
            </p:nvSpPr>
            <p:spPr bwMode="auto">
              <a:xfrm>
                <a:off x="2266" y="1737"/>
                <a:ext cx="0" cy="1483"/>
              </a:xfrm>
              <a:prstGeom prst="line">
                <a:avLst/>
              </a:prstGeom>
              <a:noFill/>
              <a:ln w="9525">
                <a:solidFill>
                  <a:srgbClr val="0099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8" name="Line 16"/>
              <p:cNvSpPr>
                <a:spLocks noChangeShapeType="1"/>
              </p:cNvSpPr>
              <p:nvPr/>
            </p:nvSpPr>
            <p:spPr bwMode="auto">
              <a:xfrm>
                <a:off x="2705" y="2196"/>
                <a:ext cx="0" cy="1059"/>
              </a:xfrm>
              <a:prstGeom prst="line">
                <a:avLst/>
              </a:prstGeom>
              <a:noFill/>
              <a:ln w="9525">
                <a:solidFill>
                  <a:srgbClr val="0099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89" name="Freeform 17"/>
              <p:cNvSpPr>
                <a:spLocks/>
              </p:cNvSpPr>
              <p:nvPr/>
            </p:nvSpPr>
            <p:spPr bwMode="auto">
              <a:xfrm>
                <a:off x="1460" y="1349"/>
                <a:ext cx="1795" cy="1836"/>
              </a:xfrm>
              <a:custGeom>
                <a:avLst/>
                <a:gdLst>
                  <a:gd name="T0" fmla="*/ 0 w 1968"/>
                  <a:gd name="T1" fmla="*/ 10 h 2496"/>
                  <a:gd name="T2" fmla="*/ 91 w 1968"/>
                  <a:gd name="T3" fmla="*/ 1 h 2496"/>
                  <a:gd name="T4" fmla="*/ 212 w 1968"/>
                  <a:gd name="T5" fmla="*/ 7 h 2496"/>
                  <a:gd name="T6" fmla="*/ 375 w 1968"/>
                  <a:gd name="T7" fmla="*/ 10 h 2496"/>
                  <a:gd name="T8" fmla="*/ 0 60000 65536"/>
                  <a:gd name="T9" fmla="*/ 0 60000 65536"/>
                  <a:gd name="T10" fmla="*/ 0 60000 65536"/>
                  <a:gd name="T11" fmla="*/ 0 60000 65536"/>
                  <a:gd name="T12" fmla="*/ 0 w 1968"/>
                  <a:gd name="T13" fmla="*/ 0 h 2496"/>
                  <a:gd name="T14" fmla="*/ 1968 w 1968"/>
                  <a:gd name="T15" fmla="*/ 2496 h 2496"/>
                </a:gdLst>
                <a:ahLst/>
                <a:cxnLst>
                  <a:cxn ang="T8">
                    <a:pos x="T0" y="T1"/>
                  </a:cxn>
                  <a:cxn ang="T9">
                    <a:pos x="T2" y="T3"/>
                  </a:cxn>
                  <a:cxn ang="T10">
                    <a:pos x="T4" y="T5"/>
                  </a:cxn>
                  <a:cxn ang="T11">
                    <a:pos x="T6" y="T7"/>
                  </a:cxn>
                </a:cxnLst>
                <a:rect l="T12" t="T13" r="T14" b="T15"/>
                <a:pathLst>
                  <a:path w="1968" h="2496">
                    <a:moveTo>
                      <a:pt x="0" y="2496"/>
                    </a:moveTo>
                    <a:cubicBezTo>
                      <a:pt x="148" y="1392"/>
                      <a:pt x="296" y="288"/>
                      <a:pt x="480" y="144"/>
                    </a:cubicBezTo>
                    <a:cubicBezTo>
                      <a:pt x="664" y="0"/>
                      <a:pt x="856" y="1240"/>
                      <a:pt x="1104" y="1632"/>
                    </a:cubicBezTo>
                    <a:cubicBezTo>
                      <a:pt x="1352" y="2024"/>
                      <a:pt x="1660" y="2260"/>
                      <a:pt x="1968" y="2496"/>
                    </a:cubicBezTo>
                  </a:path>
                </a:pathLst>
              </a:custGeom>
              <a:noFill/>
              <a:ln w="28575" cap="flat" cmpd="sng">
                <a:solidFill>
                  <a:srgbClr val="FF0000"/>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390" name="Freeform 18"/>
              <p:cNvSpPr>
                <a:spLocks/>
              </p:cNvSpPr>
              <p:nvPr/>
            </p:nvSpPr>
            <p:spPr bwMode="auto">
              <a:xfrm>
                <a:off x="1460" y="1620"/>
                <a:ext cx="1926" cy="1565"/>
              </a:xfrm>
              <a:custGeom>
                <a:avLst/>
                <a:gdLst>
                  <a:gd name="T0" fmla="*/ 0 w 2112"/>
                  <a:gd name="T1" fmla="*/ 8 h 2128"/>
                  <a:gd name="T2" fmla="*/ 155 w 2112"/>
                  <a:gd name="T3" fmla="*/ 1 h 2128"/>
                  <a:gd name="T4" fmla="*/ 274 w 2112"/>
                  <a:gd name="T5" fmla="*/ 4 h 2128"/>
                  <a:gd name="T6" fmla="*/ 401 w 2112"/>
                  <a:gd name="T7" fmla="*/ 7 h 2128"/>
                  <a:gd name="T8" fmla="*/ 0 60000 65536"/>
                  <a:gd name="T9" fmla="*/ 0 60000 65536"/>
                  <a:gd name="T10" fmla="*/ 0 60000 65536"/>
                  <a:gd name="T11" fmla="*/ 0 60000 65536"/>
                  <a:gd name="T12" fmla="*/ 0 w 2112"/>
                  <a:gd name="T13" fmla="*/ 0 h 2128"/>
                  <a:gd name="T14" fmla="*/ 2112 w 2112"/>
                  <a:gd name="T15" fmla="*/ 2128 h 2128"/>
                </a:gdLst>
                <a:ahLst/>
                <a:cxnLst>
                  <a:cxn ang="T8">
                    <a:pos x="T0" y="T1"/>
                  </a:cxn>
                  <a:cxn ang="T9">
                    <a:pos x="T2" y="T3"/>
                  </a:cxn>
                  <a:cxn ang="T10">
                    <a:pos x="T4" y="T5"/>
                  </a:cxn>
                  <a:cxn ang="T11">
                    <a:pos x="T6" y="T7"/>
                  </a:cxn>
                </a:cxnLst>
                <a:rect l="T12" t="T13" r="T14" b="T15"/>
                <a:pathLst>
                  <a:path w="2112" h="2128">
                    <a:moveTo>
                      <a:pt x="0" y="2128"/>
                    </a:moveTo>
                    <a:cubicBezTo>
                      <a:pt x="288" y="1224"/>
                      <a:pt x="576" y="320"/>
                      <a:pt x="816" y="160"/>
                    </a:cubicBezTo>
                    <a:cubicBezTo>
                      <a:pt x="1056" y="0"/>
                      <a:pt x="1224" y="872"/>
                      <a:pt x="1440" y="1168"/>
                    </a:cubicBezTo>
                    <a:cubicBezTo>
                      <a:pt x="1656" y="1464"/>
                      <a:pt x="1884" y="1700"/>
                      <a:pt x="2112" y="1936"/>
                    </a:cubicBezTo>
                  </a:path>
                </a:pathLst>
              </a:custGeom>
              <a:noFill/>
              <a:ln w="28575" cap="flat" cmpd="sng">
                <a:solidFill>
                  <a:schemeClr val="folHlink"/>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8391" name="Freeform 19"/>
              <p:cNvSpPr>
                <a:spLocks/>
              </p:cNvSpPr>
              <p:nvPr/>
            </p:nvSpPr>
            <p:spPr bwMode="auto">
              <a:xfrm>
                <a:off x="1460" y="2114"/>
                <a:ext cx="2233" cy="1035"/>
              </a:xfrm>
              <a:custGeom>
                <a:avLst/>
                <a:gdLst>
                  <a:gd name="T0" fmla="*/ 0 w 2592"/>
                  <a:gd name="T1" fmla="*/ 5 h 1408"/>
                  <a:gd name="T2" fmla="*/ 89 w 2592"/>
                  <a:gd name="T3" fmla="*/ 1 h 1408"/>
                  <a:gd name="T4" fmla="*/ 144 w 2592"/>
                  <a:gd name="T5" fmla="*/ 3 h 1408"/>
                  <a:gd name="T6" fmla="*/ 177 w 2592"/>
                  <a:gd name="T7" fmla="*/ 4 h 1408"/>
                  <a:gd name="T8" fmla="*/ 0 60000 65536"/>
                  <a:gd name="T9" fmla="*/ 0 60000 65536"/>
                  <a:gd name="T10" fmla="*/ 0 60000 65536"/>
                  <a:gd name="T11" fmla="*/ 0 60000 65536"/>
                  <a:gd name="T12" fmla="*/ 0 w 2592"/>
                  <a:gd name="T13" fmla="*/ 0 h 1408"/>
                  <a:gd name="T14" fmla="*/ 2592 w 2592"/>
                  <a:gd name="T15" fmla="*/ 1408 h 1408"/>
                </a:gdLst>
                <a:ahLst/>
                <a:cxnLst>
                  <a:cxn ang="T8">
                    <a:pos x="T0" y="T1"/>
                  </a:cxn>
                  <a:cxn ang="T9">
                    <a:pos x="T2" y="T3"/>
                  </a:cxn>
                  <a:cxn ang="T10">
                    <a:pos x="T4" y="T5"/>
                  </a:cxn>
                  <a:cxn ang="T11">
                    <a:pos x="T6" y="T7"/>
                  </a:cxn>
                </a:cxnLst>
                <a:rect l="T12" t="T13" r="T14" b="T15"/>
                <a:pathLst>
                  <a:path w="2592" h="1408">
                    <a:moveTo>
                      <a:pt x="0" y="1408"/>
                    </a:moveTo>
                    <a:cubicBezTo>
                      <a:pt x="472" y="816"/>
                      <a:pt x="944" y="224"/>
                      <a:pt x="1296" y="112"/>
                    </a:cubicBezTo>
                    <a:cubicBezTo>
                      <a:pt x="1648" y="0"/>
                      <a:pt x="1896" y="560"/>
                      <a:pt x="2112" y="736"/>
                    </a:cubicBezTo>
                    <a:cubicBezTo>
                      <a:pt x="2328" y="912"/>
                      <a:pt x="2512" y="1096"/>
                      <a:pt x="2592" y="1168"/>
                    </a:cubicBezTo>
                  </a:path>
                </a:pathLst>
              </a:custGeom>
              <a:noFill/>
              <a:ln w="28575" cap="flat" cmpd="sng">
                <a:solidFill>
                  <a:srgbClr val="25854A"/>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29" name="矩形 28"/>
                <p:cNvSpPr/>
                <p:nvPr/>
              </p:nvSpPr>
              <p:spPr>
                <a:xfrm>
                  <a:off x="2925216" y="2258604"/>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2925216" y="2258604"/>
                  <a:ext cx="99585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7463278" y="5242386"/>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30" name="矩形 29"/>
                <p:cNvSpPr>
                  <a:spLocks noRot="1" noChangeAspect="1" noMove="1" noResize="1" noEditPoints="1" noAdjustHandles="1" noChangeArrowheads="1" noChangeShapeType="1" noTextEdit="1"/>
                </p:cNvSpPr>
                <p:nvPr/>
              </p:nvSpPr>
              <p:spPr>
                <a:xfrm>
                  <a:off x="7463278" y="5242386"/>
                  <a:ext cx="49013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847943" y="5238976"/>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31" name="矩形 30"/>
                <p:cNvSpPr>
                  <a:spLocks noRot="1" noChangeAspect="1" noMove="1" noResize="1" noEditPoints="1" noAdjustHandles="1" noChangeArrowheads="1" noChangeShapeType="1" noTextEdit="1"/>
                </p:cNvSpPr>
                <p:nvPr/>
              </p:nvSpPr>
              <p:spPr>
                <a:xfrm>
                  <a:off x="2847943" y="5238976"/>
                  <a:ext cx="53489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flipH="1">
                  <a:off x="4284093" y="3001924"/>
                  <a:ext cx="77785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32" name="矩形 31"/>
                <p:cNvSpPr>
                  <a:spLocks noRot="1" noChangeAspect="1" noMove="1" noResize="1" noEditPoints="1" noAdjustHandles="1" noChangeArrowheads="1" noChangeShapeType="1" noTextEdit="1"/>
                </p:cNvSpPr>
                <p:nvPr/>
              </p:nvSpPr>
              <p:spPr>
                <a:xfrm flipH="1">
                  <a:off x="4284093" y="3001924"/>
                  <a:ext cx="77785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flipH="1">
                  <a:off x="3779853" y="2663818"/>
                  <a:ext cx="68300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33" name="矩形 32"/>
                <p:cNvSpPr>
                  <a:spLocks noRot="1" noChangeAspect="1" noMove="1" noResize="1" noEditPoints="1" noAdjustHandles="1" noChangeArrowheads="1" noChangeShapeType="1" noTextEdit="1"/>
                </p:cNvSpPr>
                <p:nvPr/>
              </p:nvSpPr>
              <p:spPr>
                <a:xfrm flipH="1">
                  <a:off x="3779853" y="2663818"/>
                  <a:ext cx="68300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flipH="1">
                  <a:off x="5012050" y="3619921"/>
                  <a:ext cx="77785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i="1" dirty="0"/>
                </a:p>
              </p:txBody>
            </p:sp>
          </mc:Choice>
          <mc:Fallback xmlns="">
            <p:sp>
              <p:nvSpPr>
                <p:cNvPr id="34" name="矩形 33"/>
                <p:cNvSpPr>
                  <a:spLocks noRot="1" noChangeAspect="1" noMove="1" noResize="1" noEditPoints="1" noAdjustHandles="1" noChangeArrowheads="1" noChangeShapeType="1" noTextEdit="1"/>
                </p:cNvSpPr>
                <p:nvPr/>
              </p:nvSpPr>
              <p:spPr>
                <a:xfrm flipH="1">
                  <a:off x="5012050" y="3619921"/>
                  <a:ext cx="77785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flipH="1">
                  <a:off x="5696673" y="2639253"/>
                  <a:ext cx="261111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𝑚</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𝑚</m:t>
                            </m:r>
                          </m:e>
                          <m:sub>
                            <m:r>
                              <a:rPr lang="en-US" altLang="zh-CN" sz="2800" i="1">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i="1" dirty="0"/>
                </a:p>
              </p:txBody>
            </p:sp>
          </mc:Choice>
          <mc:Fallback xmlns="">
            <p:sp>
              <p:nvSpPr>
                <p:cNvPr id="35" name="矩形 34"/>
                <p:cNvSpPr>
                  <a:spLocks noRot="1" noChangeAspect="1" noMove="1" noResize="1" noEditPoints="1" noAdjustHandles="1" noChangeArrowheads="1" noChangeShapeType="1" noTextEdit="1"/>
                </p:cNvSpPr>
                <p:nvPr/>
              </p:nvSpPr>
              <p:spPr>
                <a:xfrm flipH="1">
                  <a:off x="5696673" y="2639253"/>
                  <a:ext cx="2611114" cy="523220"/>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9857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5540"/>
                                        </p:tgtEl>
                                        <p:attrNameLst>
                                          <p:attrName>style.visibility</p:attrName>
                                        </p:attrNameLst>
                                      </p:cBhvr>
                                      <p:to>
                                        <p:strVal val="visible"/>
                                      </p:to>
                                    </p:set>
                                    <p:animEffect transition="in" filter="wipe(left)">
                                      <p:cBhvr>
                                        <p:cTn id="17" dur="500"/>
                                        <p:tgtEl>
                                          <p:spTgt spid="655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5561"/>
                                        </p:tgtEl>
                                        <p:attrNameLst>
                                          <p:attrName>style.visibility</p:attrName>
                                        </p:attrNameLst>
                                      </p:cBhvr>
                                      <p:to>
                                        <p:strVal val="visible"/>
                                      </p:to>
                                    </p:set>
                                    <p:animEffect transition="in" filter="wipe(left)">
                                      <p:cBhvr>
                                        <p:cTn id="27" dur="500"/>
                                        <p:tgtEl>
                                          <p:spTgt spid="655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40" grpId="0"/>
      <p:bldP spid="65561" grpId="0"/>
      <p:bldP spid="2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3" name="Text Box 5"/>
          <p:cNvSpPr txBox="1">
            <a:spLocks noChangeArrowheads="1"/>
          </p:cNvSpPr>
          <p:nvPr/>
        </p:nvSpPr>
        <p:spPr bwMode="auto">
          <a:xfrm>
            <a:off x="711626" y="521494"/>
            <a:ext cx="62642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氢气与氧气的速率分布</a:t>
            </a:r>
          </a:p>
        </p:txBody>
      </p:sp>
      <p:grpSp>
        <p:nvGrpSpPr>
          <p:cNvPr id="2" name="组合 1"/>
          <p:cNvGrpSpPr/>
          <p:nvPr/>
        </p:nvGrpSpPr>
        <p:grpSpPr>
          <a:xfrm>
            <a:off x="1559799" y="1348480"/>
            <a:ext cx="6974133" cy="5232624"/>
            <a:chOff x="1559799" y="1348480"/>
            <a:chExt cx="6974133" cy="5232624"/>
          </a:xfrm>
        </p:grpSpPr>
        <p:pic>
          <p:nvPicPr>
            <p:cNvPr id="83972" name="Picture 4" descr="f(H&amp;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799" y="1348480"/>
              <a:ext cx="6974133" cy="5232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a:xfrm>
              <a:off x="2884867" y="2369713"/>
              <a:ext cx="0" cy="36576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4159877" y="5087156"/>
              <a:ext cx="0" cy="940157"/>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8" name="矩形 7"/>
              <p:cNvSpPr/>
              <p:nvPr/>
            </p:nvSpPr>
            <p:spPr>
              <a:xfrm>
                <a:off x="4566646" y="220953"/>
                <a:ext cx="5832751" cy="10688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num>
                                <m:den>
                                  <m:r>
                                    <a:rPr lang="en-US" altLang="zh-CN" sz="2800" b="0" i="1" smtClean="0">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𝑘𝑇</m:t>
                                  </m:r>
                                </m:den>
                              </m:f>
                            </m:e>
                          </m:d>
                        </m:e>
                        <m:sup>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3</m:t>
                              </m:r>
                            </m:num>
                            <m:den>
                              <m:r>
                                <a:rPr lang="en-US" altLang="zh-CN" sz="2800" b="0" i="1" smtClean="0">
                                  <a:solidFill>
                                    <a:srgbClr val="0000FF"/>
                                  </a:solidFill>
                                  <a:latin typeface="Cambria Math" panose="02040503050406030204" pitchFamily="18" charset="0"/>
                                </a:rPr>
                                <m:t>2</m:t>
                              </m:r>
                            </m:den>
                          </m:f>
                        </m:sup>
                      </m:sSup>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𝑒</m:t>
                          </m:r>
                        </m:e>
                        <m:sup>
                          <m:r>
                            <a:rPr lang="en-US" altLang="zh-CN" sz="2800" b="0" i="1" smtClean="0">
                              <a:solidFill>
                                <a:srgbClr val="0000FF"/>
                              </a:solidFill>
                              <a:latin typeface="Cambria Math" panose="02040503050406030204" pitchFamily="18" charset="0"/>
                            </a:rPr>
                            <m:t>−</m:t>
                          </m:r>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𝑘𝑇</m:t>
                              </m:r>
                            </m:den>
                          </m:f>
                        </m:sup>
                      </m:sSup>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4566646" y="220953"/>
                <a:ext cx="5832751" cy="106888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419873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3973"/>
                                        </p:tgtEl>
                                        <p:attrNameLst>
                                          <p:attrName>style.visibility</p:attrName>
                                        </p:attrNameLst>
                                      </p:cBhvr>
                                      <p:to>
                                        <p:strVal val="visible"/>
                                      </p:to>
                                    </p:set>
                                    <p:animEffect transition="in" filter="blinds(horizontal)">
                                      <p:cBhvr>
                                        <p:cTn id="7" dur="500"/>
                                        <p:tgtEl>
                                          <p:spTgt spid="8397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p:bldP spid="8"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082" name="Group 2"/>
          <p:cNvGrpSpPr>
            <a:grpSpLocks/>
          </p:cNvGrpSpPr>
          <p:nvPr/>
        </p:nvGrpSpPr>
        <p:grpSpPr bwMode="auto">
          <a:xfrm>
            <a:off x="821544" y="666393"/>
            <a:ext cx="2422525" cy="936625"/>
            <a:chOff x="0" y="0"/>
            <a:chExt cx="1526" cy="590"/>
          </a:xfrm>
        </p:grpSpPr>
        <p:sp>
          <p:nvSpPr>
            <p:cNvPr id="46083" name="AutoShape 3"/>
            <p:cNvSpPr>
              <a:spLocks noChangeArrowheads="1"/>
            </p:cNvSpPr>
            <p:nvPr/>
          </p:nvSpPr>
          <p:spPr bwMode="auto">
            <a:xfrm>
              <a:off x="0" y="0"/>
              <a:ext cx="1526" cy="590"/>
            </a:xfrm>
            <a:prstGeom prst="ellipseRibbon">
              <a:avLst>
                <a:gd name="adj1" fmla="val 25000"/>
                <a:gd name="adj2" fmla="val 50000"/>
                <a:gd name="adj3" fmla="val 12500"/>
              </a:avLst>
            </a:prstGeom>
            <a:solidFill>
              <a:srgbClr val="FF9900"/>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6084" name="Text Box 4"/>
            <p:cNvSpPr txBox="1">
              <a:spLocks noChangeArrowheads="1"/>
            </p:cNvSpPr>
            <p:nvPr/>
          </p:nvSpPr>
          <p:spPr bwMode="auto">
            <a:xfrm>
              <a:off x="499" y="194"/>
              <a:ext cx="58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结论</a:t>
              </a:r>
            </a:p>
          </p:txBody>
        </p:sp>
      </p:grpSp>
      <p:sp>
        <p:nvSpPr>
          <p:cNvPr id="46085" name="Text Box 5"/>
          <p:cNvSpPr txBox="1">
            <a:spLocks noChangeArrowheads="1"/>
          </p:cNvSpPr>
          <p:nvPr/>
        </p:nvSpPr>
        <p:spPr bwMode="auto">
          <a:xfrm>
            <a:off x="1253342" y="1890356"/>
            <a:ext cx="8186871"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5000"/>
              </a:lnSpc>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从统计概念来看，若说速率恰好等于某一值的分子数有多少，是没有意义的。</a:t>
            </a:r>
          </a:p>
        </p:txBody>
      </p:sp>
      <p:sp>
        <p:nvSpPr>
          <p:cNvPr id="46086" name="Text Box 6"/>
          <p:cNvSpPr txBox="1">
            <a:spLocks noChangeArrowheads="1"/>
          </p:cNvSpPr>
          <p:nvPr/>
        </p:nvSpPr>
        <p:spPr bwMode="auto">
          <a:xfrm>
            <a:off x="1253344" y="3294500"/>
            <a:ext cx="818686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25000"/>
              </a:lnSpc>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麦克斯韦速率分布定律对处于平衡态下的混合气体的各组分分别适用。</a:t>
            </a:r>
          </a:p>
        </p:txBody>
      </p:sp>
      <p:sp>
        <p:nvSpPr>
          <p:cNvPr id="46087" name="Text Box 7"/>
          <p:cNvSpPr txBox="1">
            <a:spLocks noChangeArrowheads="1"/>
          </p:cNvSpPr>
          <p:nvPr/>
        </p:nvSpPr>
        <p:spPr bwMode="auto">
          <a:xfrm>
            <a:off x="1253344" y="4698643"/>
            <a:ext cx="818686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在通常情况下实际气体分子的速率分布和麦克斯韦速率分布能很好的符合。</a:t>
            </a:r>
          </a:p>
        </p:txBody>
      </p:sp>
    </p:spTree>
    <p:extLst>
      <p:ext uri="{BB962C8B-B14F-4D97-AF65-F5344CB8AC3E}">
        <p14:creationId xmlns:p14="http://schemas.microsoft.com/office/powerpoint/2010/main" val="8665728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46082"/>
                                        </p:tgtEl>
                                        <p:attrNameLst>
                                          <p:attrName>style.visibility</p:attrName>
                                        </p:attrNameLst>
                                      </p:cBhvr>
                                      <p:to>
                                        <p:strVal val="visible"/>
                                      </p:to>
                                    </p:set>
                                    <p:animEffect transition="in" filter="wipe(left)">
                                      <p:cBhvr>
                                        <p:cTn id="7" dur="500"/>
                                        <p:tgtEl>
                                          <p:spTgt spid="46082"/>
                                        </p:tgtEl>
                                      </p:cBhvr>
                                    </p:animEffect>
                                  </p:childTnLst>
                                </p:cTn>
                              </p:par>
                            </p:childTnLst>
                          </p:cTn>
                        </p:par>
                      </p:childTnLst>
                    </p:cTn>
                  </p:par>
                  <p:par>
                    <p:cTn id="8" fill="hold">
                      <p:stCondLst>
                        <p:cond delay="indefinite"/>
                      </p:stCondLst>
                      <p:childTnLst>
                        <p:par>
                          <p:cTn id="9" fill="hold">
                            <p:stCondLst>
                              <p:cond delay="0"/>
                            </p:stCondLst>
                            <p:childTnLst>
                              <p:par>
                                <p:cTn id="10" presetID="54" presetClass="entr" presetSubtype="0" accel="100000" fill="hold" grpId="0" nodeType="clickEffect">
                                  <p:stCondLst>
                                    <p:cond delay="0"/>
                                  </p:stCondLst>
                                  <p:childTnLst>
                                    <p:set>
                                      <p:cBhvr>
                                        <p:cTn id="11" dur="1" fill="hold">
                                          <p:stCondLst>
                                            <p:cond delay="0"/>
                                          </p:stCondLst>
                                        </p:cTn>
                                        <p:tgtEl>
                                          <p:spTgt spid="46085"/>
                                        </p:tgtEl>
                                        <p:attrNameLst>
                                          <p:attrName>style.visibility</p:attrName>
                                        </p:attrNameLst>
                                      </p:cBhvr>
                                      <p:to>
                                        <p:strVal val="visible"/>
                                      </p:to>
                                    </p:set>
                                    <p:anim calcmode="lin" valueType="num">
                                      <p:cBhvr>
                                        <p:cTn id="12" dur="500" fill="hold"/>
                                        <p:tgtEl>
                                          <p:spTgt spid="46085"/>
                                        </p:tgtEl>
                                        <p:attrNameLst>
                                          <p:attrName>ppt_w</p:attrName>
                                        </p:attrNameLst>
                                      </p:cBhvr>
                                      <p:tavLst>
                                        <p:tav tm="0">
                                          <p:val>
                                            <p:strVal val="#ppt_w*0.05"/>
                                          </p:val>
                                        </p:tav>
                                        <p:tav tm="100000">
                                          <p:val>
                                            <p:strVal val="#ppt_w"/>
                                          </p:val>
                                        </p:tav>
                                      </p:tavLst>
                                    </p:anim>
                                    <p:anim calcmode="lin" valueType="num">
                                      <p:cBhvr>
                                        <p:cTn id="13" dur="500" fill="hold"/>
                                        <p:tgtEl>
                                          <p:spTgt spid="46085"/>
                                        </p:tgtEl>
                                        <p:attrNameLst>
                                          <p:attrName>ppt_h</p:attrName>
                                        </p:attrNameLst>
                                      </p:cBhvr>
                                      <p:tavLst>
                                        <p:tav tm="0">
                                          <p:val>
                                            <p:strVal val="#ppt_h"/>
                                          </p:val>
                                        </p:tav>
                                        <p:tav tm="100000">
                                          <p:val>
                                            <p:strVal val="#ppt_h"/>
                                          </p:val>
                                        </p:tav>
                                      </p:tavLst>
                                    </p:anim>
                                    <p:anim calcmode="lin" valueType="num">
                                      <p:cBhvr>
                                        <p:cTn id="14" dur="500" fill="hold"/>
                                        <p:tgtEl>
                                          <p:spTgt spid="46085"/>
                                        </p:tgtEl>
                                        <p:attrNameLst>
                                          <p:attrName>ppt_x</p:attrName>
                                        </p:attrNameLst>
                                      </p:cBhvr>
                                      <p:tavLst>
                                        <p:tav tm="0">
                                          <p:val>
                                            <p:strVal val="#ppt_x-.2"/>
                                          </p:val>
                                        </p:tav>
                                        <p:tav tm="100000">
                                          <p:val>
                                            <p:strVal val="#ppt_x"/>
                                          </p:val>
                                        </p:tav>
                                      </p:tavLst>
                                    </p:anim>
                                    <p:anim calcmode="lin" valueType="num">
                                      <p:cBhvr>
                                        <p:cTn id="15" dur="500" fill="hold"/>
                                        <p:tgtEl>
                                          <p:spTgt spid="46085"/>
                                        </p:tgtEl>
                                        <p:attrNameLst>
                                          <p:attrName>ppt_y</p:attrName>
                                        </p:attrNameLst>
                                      </p:cBhvr>
                                      <p:tavLst>
                                        <p:tav tm="0">
                                          <p:val>
                                            <p:strVal val="#ppt_y"/>
                                          </p:val>
                                        </p:tav>
                                        <p:tav tm="100000">
                                          <p:val>
                                            <p:strVal val="#ppt_y"/>
                                          </p:val>
                                        </p:tav>
                                      </p:tavLst>
                                    </p:anim>
                                    <p:animEffect transition="in" filter="fade">
                                      <p:cBhvr>
                                        <p:cTn id="16" dur="500"/>
                                        <p:tgtEl>
                                          <p:spTgt spid="4608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4" presetClass="entr" presetSubtype="0" accel="100000" fill="hold" grpId="0" nodeType="clickEffect">
                                  <p:stCondLst>
                                    <p:cond delay="0"/>
                                  </p:stCondLst>
                                  <p:childTnLst>
                                    <p:set>
                                      <p:cBhvr>
                                        <p:cTn id="20" dur="1" fill="hold">
                                          <p:stCondLst>
                                            <p:cond delay="0"/>
                                          </p:stCondLst>
                                        </p:cTn>
                                        <p:tgtEl>
                                          <p:spTgt spid="46086"/>
                                        </p:tgtEl>
                                        <p:attrNameLst>
                                          <p:attrName>style.visibility</p:attrName>
                                        </p:attrNameLst>
                                      </p:cBhvr>
                                      <p:to>
                                        <p:strVal val="visible"/>
                                      </p:to>
                                    </p:set>
                                    <p:anim calcmode="lin" valueType="num">
                                      <p:cBhvr>
                                        <p:cTn id="21" dur="500" fill="hold"/>
                                        <p:tgtEl>
                                          <p:spTgt spid="46086"/>
                                        </p:tgtEl>
                                        <p:attrNameLst>
                                          <p:attrName>ppt_w</p:attrName>
                                        </p:attrNameLst>
                                      </p:cBhvr>
                                      <p:tavLst>
                                        <p:tav tm="0">
                                          <p:val>
                                            <p:strVal val="#ppt_w*0.05"/>
                                          </p:val>
                                        </p:tav>
                                        <p:tav tm="100000">
                                          <p:val>
                                            <p:strVal val="#ppt_w"/>
                                          </p:val>
                                        </p:tav>
                                      </p:tavLst>
                                    </p:anim>
                                    <p:anim calcmode="lin" valueType="num">
                                      <p:cBhvr>
                                        <p:cTn id="22" dur="500" fill="hold"/>
                                        <p:tgtEl>
                                          <p:spTgt spid="46086"/>
                                        </p:tgtEl>
                                        <p:attrNameLst>
                                          <p:attrName>ppt_h</p:attrName>
                                        </p:attrNameLst>
                                      </p:cBhvr>
                                      <p:tavLst>
                                        <p:tav tm="0">
                                          <p:val>
                                            <p:strVal val="#ppt_h"/>
                                          </p:val>
                                        </p:tav>
                                        <p:tav tm="100000">
                                          <p:val>
                                            <p:strVal val="#ppt_h"/>
                                          </p:val>
                                        </p:tav>
                                      </p:tavLst>
                                    </p:anim>
                                    <p:anim calcmode="lin" valueType="num">
                                      <p:cBhvr>
                                        <p:cTn id="23" dur="500" fill="hold"/>
                                        <p:tgtEl>
                                          <p:spTgt spid="46086"/>
                                        </p:tgtEl>
                                        <p:attrNameLst>
                                          <p:attrName>ppt_x</p:attrName>
                                        </p:attrNameLst>
                                      </p:cBhvr>
                                      <p:tavLst>
                                        <p:tav tm="0">
                                          <p:val>
                                            <p:strVal val="#ppt_x-.2"/>
                                          </p:val>
                                        </p:tav>
                                        <p:tav tm="100000">
                                          <p:val>
                                            <p:strVal val="#ppt_x"/>
                                          </p:val>
                                        </p:tav>
                                      </p:tavLst>
                                    </p:anim>
                                    <p:anim calcmode="lin" valueType="num">
                                      <p:cBhvr>
                                        <p:cTn id="24" dur="500" fill="hold"/>
                                        <p:tgtEl>
                                          <p:spTgt spid="46086"/>
                                        </p:tgtEl>
                                        <p:attrNameLst>
                                          <p:attrName>ppt_y</p:attrName>
                                        </p:attrNameLst>
                                      </p:cBhvr>
                                      <p:tavLst>
                                        <p:tav tm="0">
                                          <p:val>
                                            <p:strVal val="#ppt_y"/>
                                          </p:val>
                                        </p:tav>
                                        <p:tav tm="100000">
                                          <p:val>
                                            <p:strVal val="#ppt_y"/>
                                          </p:val>
                                        </p:tav>
                                      </p:tavLst>
                                    </p:anim>
                                    <p:animEffect transition="in" filter="fade">
                                      <p:cBhvr>
                                        <p:cTn id="25" dur="500"/>
                                        <p:tgtEl>
                                          <p:spTgt spid="46086"/>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54" presetClass="entr" presetSubtype="0" accel="100000" fill="hold" grpId="0" nodeType="clickEffect">
                                  <p:stCondLst>
                                    <p:cond delay="0"/>
                                  </p:stCondLst>
                                  <p:childTnLst>
                                    <p:set>
                                      <p:cBhvr>
                                        <p:cTn id="29" dur="1" fill="hold">
                                          <p:stCondLst>
                                            <p:cond delay="0"/>
                                          </p:stCondLst>
                                        </p:cTn>
                                        <p:tgtEl>
                                          <p:spTgt spid="46087"/>
                                        </p:tgtEl>
                                        <p:attrNameLst>
                                          <p:attrName>style.visibility</p:attrName>
                                        </p:attrNameLst>
                                      </p:cBhvr>
                                      <p:to>
                                        <p:strVal val="visible"/>
                                      </p:to>
                                    </p:set>
                                    <p:anim calcmode="lin" valueType="num">
                                      <p:cBhvr>
                                        <p:cTn id="30" dur="500" fill="hold"/>
                                        <p:tgtEl>
                                          <p:spTgt spid="46087"/>
                                        </p:tgtEl>
                                        <p:attrNameLst>
                                          <p:attrName>ppt_w</p:attrName>
                                        </p:attrNameLst>
                                      </p:cBhvr>
                                      <p:tavLst>
                                        <p:tav tm="0">
                                          <p:val>
                                            <p:strVal val="#ppt_w*0.05"/>
                                          </p:val>
                                        </p:tav>
                                        <p:tav tm="100000">
                                          <p:val>
                                            <p:strVal val="#ppt_w"/>
                                          </p:val>
                                        </p:tav>
                                      </p:tavLst>
                                    </p:anim>
                                    <p:anim calcmode="lin" valueType="num">
                                      <p:cBhvr>
                                        <p:cTn id="31" dur="500" fill="hold"/>
                                        <p:tgtEl>
                                          <p:spTgt spid="46087"/>
                                        </p:tgtEl>
                                        <p:attrNameLst>
                                          <p:attrName>ppt_h</p:attrName>
                                        </p:attrNameLst>
                                      </p:cBhvr>
                                      <p:tavLst>
                                        <p:tav tm="0">
                                          <p:val>
                                            <p:strVal val="#ppt_h"/>
                                          </p:val>
                                        </p:tav>
                                        <p:tav tm="100000">
                                          <p:val>
                                            <p:strVal val="#ppt_h"/>
                                          </p:val>
                                        </p:tav>
                                      </p:tavLst>
                                    </p:anim>
                                    <p:anim calcmode="lin" valueType="num">
                                      <p:cBhvr>
                                        <p:cTn id="32" dur="500" fill="hold"/>
                                        <p:tgtEl>
                                          <p:spTgt spid="46087"/>
                                        </p:tgtEl>
                                        <p:attrNameLst>
                                          <p:attrName>ppt_x</p:attrName>
                                        </p:attrNameLst>
                                      </p:cBhvr>
                                      <p:tavLst>
                                        <p:tav tm="0">
                                          <p:val>
                                            <p:strVal val="#ppt_x-.2"/>
                                          </p:val>
                                        </p:tav>
                                        <p:tav tm="100000">
                                          <p:val>
                                            <p:strVal val="#ppt_x"/>
                                          </p:val>
                                        </p:tav>
                                      </p:tavLst>
                                    </p:anim>
                                    <p:anim calcmode="lin" valueType="num">
                                      <p:cBhvr>
                                        <p:cTn id="33" dur="500" fill="hold"/>
                                        <p:tgtEl>
                                          <p:spTgt spid="46087"/>
                                        </p:tgtEl>
                                        <p:attrNameLst>
                                          <p:attrName>ppt_y</p:attrName>
                                        </p:attrNameLst>
                                      </p:cBhvr>
                                      <p:tavLst>
                                        <p:tav tm="0">
                                          <p:val>
                                            <p:strVal val="#ppt_y"/>
                                          </p:val>
                                        </p:tav>
                                        <p:tav tm="100000">
                                          <p:val>
                                            <p:strVal val="#ppt_y"/>
                                          </p:val>
                                        </p:tav>
                                      </p:tavLst>
                                    </p:anim>
                                    <p:animEffect transition="in" filter="fade">
                                      <p:cBhvr>
                                        <p:cTn id="34" dur="500"/>
                                        <p:tgtEl>
                                          <p:spTgt spid="46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5" grpId="0" autoUpdateAnimBg="0"/>
      <p:bldP spid="46086" grpId="0" autoUpdateAnimBg="0"/>
      <p:bldP spid="46087" grpId="0"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682750" y="1901170"/>
            <a:ext cx="9753599" cy="954088"/>
            <a:chOff x="839" y="1570"/>
            <a:chExt cx="5776" cy="601"/>
          </a:xfrm>
        </p:grpSpPr>
        <p:sp>
          <p:nvSpPr>
            <p:cNvPr id="21518" name="Rectangle 4"/>
            <p:cNvSpPr>
              <a:spLocks noChangeArrowheads="1"/>
            </p:cNvSpPr>
            <p:nvPr/>
          </p:nvSpPr>
          <p:spPr bwMode="auto">
            <a:xfrm>
              <a:off x="1094" y="1570"/>
              <a:ext cx="5521"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所研究的物体或物体组称为</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热力学系统</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，简称</a:t>
              </a:r>
              <a:r>
                <a:rPr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(system)</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，其</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由大量微观粒子所组成。</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1519" name="Picture 5"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 y="1616"/>
              <a:ext cx="217"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Group 6"/>
          <p:cNvGrpSpPr>
            <a:grpSpLocks/>
          </p:cNvGrpSpPr>
          <p:nvPr/>
        </p:nvGrpSpPr>
        <p:grpSpPr bwMode="auto">
          <a:xfrm>
            <a:off x="1682750" y="3079750"/>
            <a:ext cx="9753601" cy="954087"/>
            <a:chOff x="839" y="2341"/>
            <a:chExt cx="6144" cy="601"/>
          </a:xfrm>
        </p:grpSpPr>
        <p:sp>
          <p:nvSpPr>
            <p:cNvPr id="21516" name="Rectangle 7"/>
            <p:cNvSpPr>
              <a:spLocks noChangeArrowheads="1"/>
            </p:cNvSpPr>
            <p:nvPr/>
          </p:nvSpPr>
          <p:spPr bwMode="auto">
            <a:xfrm>
              <a:off x="1111" y="2341"/>
              <a:ext cx="5872"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能够与热力学系统发生相互作用的其它物体称</a:t>
              </a:r>
              <a:r>
                <a:rPr kumimoji="1" lang="zh-CN" altLang="en-US"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系统的外界</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简称外界</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pic>
          <p:nvPicPr>
            <p:cNvPr id="21517" name="Picture 8"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 y="2341"/>
              <a:ext cx="237"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9"/>
          <p:cNvGrpSpPr>
            <a:grpSpLocks/>
          </p:cNvGrpSpPr>
          <p:nvPr/>
        </p:nvGrpSpPr>
        <p:grpSpPr bwMode="auto">
          <a:xfrm>
            <a:off x="7123684" y="4940740"/>
            <a:ext cx="838200" cy="1600200"/>
            <a:chOff x="1392" y="3024"/>
            <a:chExt cx="528" cy="1008"/>
          </a:xfrm>
        </p:grpSpPr>
        <p:sp>
          <p:nvSpPr>
            <p:cNvPr id="10250" name="Rectangle 10"/>
            <p:cNvSpPr>
              <a:spLocks noChangeArrowheads="1"/>
            </p:cNvSpPr>
            <p:nvPr/>
          </p:nvSpPr>
          <p:spPr bwMode="auto">
            <a:xfrm>
              <a:off x="1392" y="3456"/>
              <a:ext cx="528" cy="576"/>
            </a:xfrm>
            <a:prstGeom prst="rect">
              <a:avLst/>
            </a:prstGeom>
            <a:gradFill rotWithShape="0">
              <a:gsLst>
                <a:gs pos="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pPr>
                <a:defRPr/>
              </a:pPr>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512" name="Line 11"/>
            <p:cNvSpPr>
              <a:spLocks noChangeShapeType="1"/>
            </p:cNvSpPr>
            <p:nvPr/>
          </p:nvSpPr>
          <p:spPr bwMode="auto">
            <a:xfrm flipV="1">
              <a:off x="1392" y="3168"/>
              <a:ext cx="0"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513" name="Line 12"/>
            <p:cNvSpPr>
              <a:spLocks noChangeShapeType="1"/>
            </p:cNvSpPr>
            <p:nvPr/>
          </p:nvSpPr>
          <p:spPr bwMode="auto">
            <a:xfrm flipV="1">
              <a:off x="1920" y="3120"/>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514" name="Rectangle 13"/>
            <p:cNvSpPr>
              <a:spLocks noChangeArrowheads="1"/>
            </p:cNvSpPr>
            <p:nvPr/>
          </p:nvSpPr>
          <p:spPr bwMode="auto">
            <a:xfrm>
              <a:off x="1392" y="3360"/>
              <a:ext cx="528" cy="96"/>
            </a:xfrm>
            <a:prstGeom prst="rect">
              <a:avLst/>
            </a:prstGeom>
            <a:solidFill>
              <a:schemeClr val="bg2"/>
            </a:solidFill>
            <a:ln w="9525">
              <a:solidFill>
                <a:schemeClr val="tx1"/>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515" name="Rectangle 14"/>
            <p:cNvSpPr>
              <a:spLocks noChangeArrowheads="1"/>
            </p:cNvSpPr>
            <p:nvPr/>
          </p:nvSpPr>
          <p:spPr bwMode="auto">
            <a:xfrm>
              <a:off x="1632" y="3024"/>
              <a:ext cx="48" cy="336"/>
            </a:xfrm>
            <a:prstGeom prst="rect">
              <a:avLst/>
            </a:prstGeom>
            <a:solidFill>
              <a:schemeClr val="bg2"/>
            </a:solidFill>
            <a:ln w="9525">
              <a:solidFill>
                <a:schemeClr val="tx1"/>
              </a:solidFill>
              <a:miter lim="800000"/>
              <a:headEnd/>
              <a:tailEnd/>
            </a:ln>
          </p:spPr>
          <p:txBody>
            <a:bodyPr wrap="none" anchor="ct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4582" name="Rectangle 15"/>
          <p:cNvSpPr>
            <a:spLocks noChangeArrowheads="1"/>
          </p:cNvSpPr>
          <p:nvPr/>
        </p:nvSpPr>
        <p:spPr bwMode="auto">
          <a:xfrm>
            <a:off x="2113353" y="4258329"/>
            <a:ext cx="92023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eaLnBrk="1" hangingPunct="1"/>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例：若汽缸内气体为系统，汽缸外的环境为外界</a:t>
            </a:r>
          </a:p>
        </p:txBody>
      </p:sp>
      <p:sp>
        <p:nvSpPr>
          <p:cNvPr id="16" name="Text Box 3"/>
          <p:cNvSpPr txBox="1">
            <a:spLocks noChangeArrowheads="1"/>
          </p:cNvSpPr>
          <p:nvPr/>
        </p:nvSpPr>
        <p:spPr bwMode="auto">
          <a:xfrm>
            <a:off x="1682750" y="493714"/>
            <a:ext cx="7632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Garamond" panose="02020404030301010803" pitchFamily="18" charset="0"/>
                <a:ea typeface="仿宋_GB2312" pitchFamily="49" charset="-122"/>
              </a:defRPr>
            </a:lvl1pPr>
            <a:lvl2pPr marL="742950" indent="-285750" eaLnBrk="0" hangingPunct="0">
              <a:defRPr>
                <a:solidFill>
                  <a:schemeClr val="tx1"/>
                </a:solidFill>
                <a:latin typeface="Garamond" panose="02020404030301010803" pitchFamily="18" charset="0"/>
                <a:ea typeface="仿宋_GB2312" pitchFamily="49" charset="-122"/>
              </a:defRPr>
            </a:lvl2pPr>
            <a:lvl3pPr marL="1143000" indent="-228600" eaLnBrk="0" hangingPunct="0">
              <a:defRPr>
                <a:solidFill>
                  <a:schemeClr val="tx1"/>
                </a:solidFill>
                <a:latin typeface="Garamond" panose="02020404030301010803" pitchFamily="18" charset="0"/>
                <a:ea typeface="仿宋_GB2312" pitchFamily="49" charset="-122"/>
              </a:defRPr>
            </a:lvl3pPr>
            <a:lvl4pPr marL="1600200" indent="-228600" eaLnBrk="0" hangingPunct="0">
              <a:defRPr>
                <a:solidFill>
                  <a:schemeClr val="tx1"/>
                </a:solidFill>
                <a:latin typeface="Garamond" panose="02020404030301010803" pitchFamily="18" charset="0"/>
                <a:ea typeface="仿宋_GB2312" pitchFamily="49" charset="-122"/>
              </a:defRPr>
            </a:lvl4pPr>
            <a:lvl5pPr marL="2057400" indent="-228600" eaLnBrk="0" hangingPunct="0">
              <a:defRPr>
                <a:solidFill>
                  <a:schemeClr val="tx1"/>
                </a:solidFill>
                <a:latin typeface="Garamond" panose="02020404030301010803" pitchFamily="18" charset="0"/>
                <a:ea typeface="仿宋_GB2312" pitchFamily="49"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仿宋_GB2312" pitchFamily="49" charset="-122"/>
              </a:defRPr>
            </a:lvl9pPr>
          </a:lstStyle>
          <a:p>
            <a:pPr algn="just" eaLnBrk="1" hangingPunct="1">
              <a:spcBef>
                <a:spcPct val="50000"/>
              </a:spcBef>
            </a:pPr>
            <a:r>
              <a:rPr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二、平衡状态</a:t>
            </a:r>
            <a:r>
              <a:rPr kumimoji="1" lang="zh-CN" altLang="en-US"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6600CC"/>
                </a:solidFill>
                <a:latin typeface="Times New Roman" panose="02020603050405020304" pitchFamily="18" charset="0"/>
                <a:ea typeface="微软雅黑" panose="020B0503020204020204" pitchFamily="34" charset="-122"/>
                <a:cs typeface="Times New Roman" panose="02020603050405020304" pitchFamily="18" charset="0"/>
              </a:rPr>
              <a:t>equilibrium state)</a:t>
            </a:r>
          </a:p>
        </p:txBody>
      </p:sp>
      <p:sp>
        <p:nvSpPr>
          <p:cNvPr id="5" name="矩形 4"/>
          <p:cNvSpPr/>
          <p:nvPr/>
        </p:nvSpPr>
        <p:spPr>
          <a:xfrm>
            <a:off x="1682750" y="1228006"/>
            <a:ext cx="27254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p>
            <a:pPr algn="just">
              <a:spcBef>
                <a:spcPct val="50000"/>
              </a:spcBef>
            </a:pPr>
            <a:r>
              <a:rPr lang="en-US" altLang="zh-CN" sz="2800" dirty="0">
                <a:solidFill>
                  <a:srgbClr val="0000FF"/>
                </a:solidFill>
                <a:latin typeface="+mn-ea"/>
                <a:ea typeface="+mn-ea"/>
                <a:cs typeface="Times New Roman" panose="02020603050405020304" pitchFamily="18" charset="0"/>
              </a:rPr>
              <a:t>1</a:t>
            </a:r>
            <a:r>
              <a:rPr lang="zh-CN" altLang="en-US" sz="2800" dirty="0">
                <a:solidFill>
                  <a:srgbClr val="0000FF"/>
                </a:solidFill>
                <a:latin typeface="+mn-ea"/>
                <a:ea typeface="+mn-ea"/>
                <a:cs typeface="Times New Roman" panose="02020603050405020304" pitchFamily="18" charset="0"/>
              </a:rPr>
              <a:t>、平衡态</a:t>
            </a:r>
          </a:p>
        </p:txBody>
      </p:sp>
    </p:spTree>
    <p:extLst>
      <p:ext uri="{BB962C8B-B14F-4D97-AF65-F5344CB8AC3E}">
        <p14:creationId xmlns:p14="http://schemas.microsoft.com/office/powerpoint/2010/main" val="1980751034"/>
      </p:ext>
    </p:extLst>
  </p:cSld>
  <p:clrMapOvr>
    <a:masterClrMapping/>
  </p:clrMapOvr>
  <p:transition advClick="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582"/>
                                        </p:tgtEl>
                                        <p:attrNameLst>
                                          <p:attrName>style.visibility</p:attrName>
                                        </p:attrNameLst>
                                      </p:cBhvr>
                                      <p:to>
                                        <p:strVal val="visible"/>
                                      </p:to>
                                    </p:set>
                                    <p:animEffect transition="in" filter="wipe(left)">
                                      <p:cBhvr>
                                        <p:cTn id="22" dur="500"/>
                                        <p:tgtEl>
                                          <p:spTgt spid="245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2"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6804" name="Text Box 4"/>
              <p:cNvSpPr txBox="1">
                <a:spLocks noChangeArrowheads="1"/>
              </p:cNvSpPr>
              <p:nvPr/>
            </p:nvSpPr>
            <p:spPr bwMode="auto">
              <a:xfrm>
                <a:off x="701632" y="636634"/>
                <a:ext cx="9021763" cy="35401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FF0000"/>
                    </a:solidFill>
                    <a:ea typeface="微软雅黑" panose="020B0503020204020204" pitchFamily="34" charset="-122"/>
                    <a:cs typeface="Times New Roman" panose="02020603050405020304" pitchFamily="18" charset="0"/>
                  </a:rPr>
                  <a:t>0004</a:t>
                </a:r>
                <a:r>
                  <a:rPr lang="zh-CN" altLang="en-US" sz="2800" dirty="0">
                    <a:solidFill>
                      <a:srgbClr val="0000FF"/>
                    </a:solidFill>
                    <a:ea typeface="微软雅黑" panose="020B0503020204020204" pitchFamily="34" charset="-122"/>
                    <a:cs typeface="Times New Roman" panose="02020603050405020304" pitchFamily="18" charset="0"/>
                  </a:rPr>
                  <a:t>例：速率分布函数</a:t>
                </a:r>
                <a14:m>
                  <m:oMath xmlns:m="http://schemas.openxmlformats.org/officeDocument/2006/math">
                    <m:r>
                      <a:rPr lang="en-US" altLang="zh-CN" sz="2800" i="1" dirty="0">
                        <a:solidFill>
                          <a:srgbClr val="0000FF"/>
                        </a:solidFill>
                        <a:latin typeface="Cambria Math" panose="02040503050406030204" pitchFamily="18" charset="0"/>
                        <a:ea typeface="Cambria Math" panose="02040503050406030204" pitchFamily="18" charset="0"/>
                      </a:rPr>
                      <m:t>𝑓</m:t>
                    </m:r>
                    <m:d>
                      <m:dPr>
                        <m:ctrlPr>
                          <a:rPr lang="en-US" altLang="zh-CN" sz="2800" i="1" dirty="0"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lang="zh-CN" altLang="en-US" sz="2800" dirty="0">
                    <a:solidFill>
                      <a:srgbClr val="0000FF"/>
                    </a:solidFill>
                    <a:ea typeface="微软雅黑" panose="020B0503020204020204" pitchFamily="34" charset="-122"/>
                    <a:cs typeface="Times New Roman" panose="02020603050405020304" pitchFamily="18" charset="0"/>
                  </a:rPr>
                  <a:t>的物理意义为：</a:t>
                </a:r>
              </a:p>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(A)</a:t>
                </a:r>
                <a:r>
                  <a:rPr lang="zh-CN" altLang="en-US" sz="2800" dirty="0">
                    <a:solidFill>
                      <a:srgbClr val="0000FF"/>
                    </a:solidFill>
                    <a:ea typeface="微软雅黑" panose="020B0503020204020204" pitchFamily="34" charset="-122"/>
                    <a:cs typeface="Times New Roman" panose="02020603050405020304" pitchFamily="18" charset="0"/>
                  </a:rPr>
                  <a:t>具有速率</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oMath>
                </a14:m>
                <a:r>
                  <a:rPr lang="zh-CN" altLang="en-US" sz="2800" dirty="0">
                    <a:solidFill>
                      <a:srgbClr val="0000FF"/>
                    </a:solidFill>
                    <a:ea typeface="微软雅黑" panose="020B0503020204020204" pitchFamily="34" charset="-122"/>
                    <a:cs typeface="Times New Roman" panose="02020603050405020304" pitchFamily="18" charset="0"/>
                  </a:rPr>
                  <a:t>的分子占总分子数的百分比。</a:t>
                </a:r>
              </a:p>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(B)</a:t>
                </a:r>
                <a:r>
                  <a:rPr lang="zh-CN" altLang="en-US" sz="2800" dirty="0">
                    <a:solidFill>
                      <a:srgbClr val="0000FF"/>
                    </a:solidFill>
                    <a:ea typeface="微软雅黑" panose="020B0503020204020204" pitchFamily="34" charset="-122"/>
                    <a:cs typeface="Times New Roman" panose="02020603050405020304" pitchFamily="18" charset="0"/>
                  </a:rPr>
                  <a:t>速率分布在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oMath>
                </a14:m>
                <a:r>
                  <a:rPr lang="zh-CN" altLang="en-US" sz="2800" dirty="0">
                    <a:solidFill>
                      <a:srgbClr val="0000FF"/>
                    </a:solidFill>
                    <a:ea typeface="微软雅黑" panose="020B0503020204020204" pitchFamily="34" charset="-122"/>
                    <a:cs typeface="Times New Roman" panose="02020603050405020304" pitchFamily="18" charset="0"/>
                  </a:rPr>
                  <a:t>附近的单位速率间隔中的分子数占总分子数的百分比。</a:t>
                </a:r>
              </a:p>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(C)</a:t>
                </a:r>
                <a:r>
                  <a:rPr lang="zh-CN" altLang="en-US" sz="2800" dirty="0">
                    <a:solidFill>
                      <a:srgbClr val="0000FF"/>
                    </a:solidFill>
                    <a:ea typeface="微软雅黑" panose="020B0503020204020204" pitchFamily="34" charset="-122"/>
                    <a:cs typeface="Times New Roman" panose="02020603050405020304" pitchFamily="18" charset="0"/>
                  </a:rPr>
                  <a:t>具有速率</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oMath>
                </a14:m>
                <a:r>
                  <a:rPr lang="zh-CN" altLang="en-US" sz="2800" dirty="0">
                    <a:solidFill>
                      <a:srgbClr val="0000FF"/>
                    </a:solidFill>
                    <a:ea typeface="微软雅黑" panose="020B0503020204020204" pitchFamily="34" charset="-122"/>
                    <a:cs typeface="Times New Roman" panose="02020603050405020304" pitchFamily="18" charset="0"/>
                  </a:rPr>
                  <a:t>的分子数。</a:t>
                </a:r>
              </a:p>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(D)</a:t>
                </a:r>
                <a:r>
                  <a:rPr lang="zh-CN" altLang="en-US" sz="2800" dirty="0">
                    <a:solidFill>
                      <a:srgbClr val="0000FF"/>
                    </a:solidFill>
                    <a:ea typeface="微软雅黑" panose="020B0503020204020204" pitchFamily="34" charset="-122"/>
                    <a:cs typeface="Times New Roman" panose="02020603050405020304" pitchFamily="18" charset="0"/>
                  </a:rPr>
                  <a:t>速率分布在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oMath>
                </a14:m>
                <a:r>
                  <a:rPr lang="zh-CN" altLang="en-US" sz="2800" dirty="0">
                    <a:solidFill>
                      <a:srgbClr val="0000FF"/>
                    </a:solidFill>
                    <a:ea typeface="微软雅黑" panose="020B0503020204020204" pitchFamily="34" charset="-122"/>
                    <a:cs typeface="Times New Roman" panose="02020603050405020304" pitchFamily="18" charset="0"/>
                  </a:rPr>
                  <a:t>附近的单位速率间隔中的分子数。 </a:t>
                </a:r>
              </a:p>
            </p:txBody>
          </p:sp>
        </mc:Choice>
        <mc:Fallback xmlns="">
          <p:sp>
            <p:nvSpPr>
              <p:cNvPr id="76804" name="Text Box 4"/>
              <p:cNvSpPr txBox="1">
                <a:spLocks noRot="1" noChangeAspect="1" noMove="1" noResize="1" noEditPoints="1" noAdjustHandles="1" noChangeArrowheads="1" noChangeShapeType="1" noTextEdit="1"/>
              </p:cNvSpPr>
              <p:nvPr/>
            </p:nvSpPr>
            <p:spPr bwMode="auto">
              <a:xfrm>
                <a:off x="701632" y="636634"/>
                <a:ext cx="9021763" cy="3540125"/>
              </a:xfrm>
              <a:prstGeom prst="rect">
                <a:avLst/>
              </a:prstGeom>
              <a:blipFill>
                <a:blip r:embed="rId3"/>
                <a:stretch>
                  <a:fillRect l="-1351" t="-1721" b="-3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7356" name="Text Box 12"/>
          <p:cNvSpPr txBox="1">
            <a:spLocks noChangeArrowheads="1"/>
          </p:cNvSpPr>
          <p:nvPr/>
        </p:nvSpPr>
        <p:spPr bwMode="auto">
          <a:xfrm>
            <a:off x="4378282" y="4552772"/>
            <a:ext cx="22320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(B)</a:t>
            </a:r>
            <a:r>
              <a:rPr lang="zh-CN" altLang="en-US" sz="2800" dirty="0">
                <a:solidFill>
                  <a:srgbClr val="0000FF"/>
                </a:solidFill>
                <a:ea typeface="微软雅黑" panose="020B0503020204020204" pitchFamily="34" charset="-122"/>
                <a:cs typeface="Times New Roman" panose="02020603050405020304" pitchFamily="18" charset="0"/>
              </a:rPr>
              <a:t> </a:t>
            </a:r>
          </a:p>
        </p:txBody>
      </p:sp>
    </p:spTree>
    <p:extLst>
      <p:ext uri="{BB962C8B-B14F-4D97-AF65-F5344CB8AC3E}">
        <p14:creationId xmlns:p14="http://schemas.microsoft.com/office/powerpoint/2010/main" val="266608556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6804"/>
                                        </p:tgtEl>
                                        <p:attrNameLst>
                                          <p:attrName>style.visibility</p:attrName>
                                        </p:attrNameLst>
                                      </p:cBhvr>
                                      <p:to>
                                        <p:strVal val="visible"/>
                                      </p:to>
                                    </p:set>
                                    <p:animEffect transition="in" filter="wipe(left)">
                                      <p:cBhvr>
                                        <p:cTn id="7" dur="500"/>
                                        <p:tgtEl>
                                          <p:spTgt spid="768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356"/>
                                        </p:tgtEl>
                                        <p:attrNameLst>
                                          <p:attrName>style.visibility</p:attrName>
                                        </p:attrNameLst>
                                      </p:cBhvr>
                                      <p:to>
                                        <p:strVal val="visible"/>
                                      </p:to>
                                    </p:set>
                                    <p:animEffect transition="in" filter="wipe(left)">
                                      <p:cBhvr>
                                        <p:cTn id="12" dur="500"/>
                                        <p:tgtEl>
                                          <p:spTgt spid="57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4" grpId="0"/>
      <p:bldP spid="5735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8860" name="Text Box 4"/>
              <p:cNvSpPr txBox="1">
                <a:spLocks noChangeArrowheads="1"/>
              </p:cNvSpPr>
              <p:nvPr/>
            </p:nvSpPr>
            <p:spPr bwMode="auto">
              <a:xfrm>
                <a:off x="633100" y="541518"/>
                <a:ext cx="9155112" cy="9540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ea typeface="微软雅黑" panose="020B0503020204020204" pitchFamily="34" charset="-122"/>
                    <a:cs typeface="Times New Roman" panose="02020603050405020304" pitchFamily="18" charset="0"/>
                  </a:rPr>
                  <a:t>0005</a:t>
                </a:r>
                <a:r>
                  <a:rPr lang="zh-CN" altLang="en-US" sz="2800" dirty="0">
                    <a:solidFill>
                      <a:srgbClr val="0000FF"/>
                    </a:solidFill>
                    <a:ea typeface="微软雅黑" panose="020B0503020204020204" pitchFamily="34" charset="-122"/>
                    <a:cs typeface="Times New Roman" panose="02020603050405020304" pitchFamily="18" charset="0"/>
                  </a:rPr>
                  <a:t>例：已知分子总数为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ea typeface="微软雅黑" panose="020B0503020204020204" pitchFamily="34" charset="-122"/>
                    <a:cs typeface="Times New Roman" panose="02020603050405020304" pitchFamily="18" charset="0"/>
                  </a:rPr>
                  <a:t>，它们的速率分布函数为</a:t>
                </a:r>
                <a14:m>
                  <m:oMath xmlns:m="http://schemas.openxmlformats.org/officeDocument/2006/math">
                    <m:r>
                      <a:rPr lang="en-US" altLang="zh-CN" sz="2800" i="1" dirty="0">
                        <a:solidFill>
                          <a:srgbClr val="0000FF"/>
                        </a:solidFill>
                        <a:latin typeface="Cambria Math" panose="02040503050406030204" pitchFamily="18" charset="0"/>
                        <a:ea typeface="Cambria Math" panose="02040503050406030204" pitchFamily="18" charset="0"/>
                      </a:rPr>
                      <m:t>𝑓</m:t>
                    </m:r>
                    <m:d>
                      <m:dPr>
                        <m:ctrlPr>
                          <a:rPr lang="en-US" altLang="zh-CN" sz="2800" i="1" dirty="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lang="zh-CN" altLang="en-US" sz="2800" dirty="0">
                    <a:solidFill>
                      <a:srgbClr val="0000FF"/>
                    </a:solidFill>
                    <a:ea typeface="微软雅黑" panose="020B0503020204020204" pitchFamily="34" charset="-122"/>
                    <a:cs typeface="Times New Roman" panose="02020603050405020304" pitchFamily="18" charset="0"/>
                  </a:rPr>
                  <a:t>，则速率分布在区间</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ea typeface="微软雅黑" panose="020B0503020204020204" pitchFamily="34" charset="-122"/>
                    <a:cs typeface="Times New Roman" panose="02020603050405020304" pitchFamily="18" charset="0"/>
                  </a:rPr>
                  <a:t>内的分子的平均速率为 </a:t>
                </a:r>
              </a:p>
            </p:txBody>
          </p:sp>
        </mc:Choice>
        <mc:Fallback xmlns="">
          <p:sp>
            <p:nvSpPr>
              <p:cNvPr id="78860" name="Text Box 4"/>
              <p:cNvSpPr txBox="1">
                <a:spLocks noRot="1" noChangeAspect="1" noMove="1" noResize="1" noEditPoints="1" noAdjustHandles="1" noChangeArrowheads="1" noChangeShapeType="1" noTextEdit="1"/>
              </p:cNvSpPr>
              <p:nvPr/>
            </p:nvSpPr>
            <p:spPr bwMode="auto">
              <a:xfrm>
                <a:off x="633100" y="541518"/>
                <a:ext cx="9155112" cy="954087"/>
              </a:xfrm>
              <a:prstGeom prst="rect">
                <a:avLst/>
              </a:prstGeom>
              <a:blipFill>
                <a:blip r:embed="rId3"/>
                <a:stretch>
                  <a:fillRect l="-1398" t="-7051" r="-5193"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8389" name="Text Box 21"/>
          <p:cNvSpPr txBox="1">
            <a:spLocks noChangeArrowheads="1"/>
          </p:cNvSpPr>
          <p:nvPr/>
        </p:nvSpPr>
        <p:spPr bwMode="auto">
          <a:xfrm>
            <a:off x="4047812" y="5463560"/>
            <a:ext cx="15033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(B)</a:t>
            </a:r>
            <a:endParaRPr lang="zh-CN" altLang="en-US" sz="2800" dirty="0">
              <a:solidFill>
                <a:srgbClr val="0000FF"/>
              </a:solidFill>
              <a:ea typeface="微软雅黑" panose="020B0503020204020204" pitchFamily="34" charset="-122"/>
              <a:cs typeface="Times New Roman" panose="02020603050405020304" pitchFamily="18" charset="0"/>
            </a:endParaRPr>
          </a:p>
        </p:txBody>
      </p:sp>
      <p:grpSp>
        <p:nvGrpSpPr>
          <p:cNvPr id="2" name="组合 1"/>
          <p:cNvGrpSpPr/>
          <p:nvPr/>
        </p:nvGrpSpPr>
        <p:grpSpPr>
          <a:xfrm>
            <a:off x="1330807" y="1990826"/>
            <a:ext cx="6249648" cy="2944289"/>
            <a:chOff x="1330807" y="1990826"/>
            <a:chExt cx="6249648" cy="2944289"/>
          </a:xfrm>
        </p:grpSpPr>
        <p:sp>
          <p:nvSpPr>
            <p:cNvPr id="58385" name="Text Box 17"/>
            <p:cNvSpPr txBox="1">
              <a:spLocks noChangeArrowheads="1"/>
            </p:cNvSpPr>
            <p:nvPr/>
          </p:nvSpPr>
          <p:spPr bwMode="auto">
            <a:xfrm>
              <a:off x="1330807" y="2360794"/>
              <a:ext cx="106602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(A)</a:t>
              </a:r>
              <a:r>
                <a:rPr lang="zh-CN" altLang="en-US" sz="2800" dirty="0">
                  <a:solidFill>
                    <a:srgbClr val="0000FF"/>
                  </a:solidFill>
                  <a:ea typeface="微软雅黑" panose="020B0503020204020204" pitchFamily="34" charset="-122"/>
                  <a:cs typeface="Times New Roman" panose="02020603050405020304" pitchFamily="18" charset="0"/>
                </a:rPr>
                <a:t> </a:t>
              </a:r>
            </a:p>
          </p:txBody>
        </p:sp>
        <p:sp>
          <p:nvSpPr>
            <p:cNvPr id="58386" name="Text Box 18"/>
            <p:cNvSpPr txBox="1">
              <a:spLocks noChangeArrowheads="1"/>
            </p:cNvSpPr>
            <p:nvPr/>
          </p:nvSpPr>
          <p:spPr bwMode="auto">
            <a:xfrm>
              <a:off x="1330807" y="4041955"/>
              <a:ext cx="15033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(C)</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58387" name="Text Box 19"/>
            <p:cNvSpPr txBox="1">
              <a:spLocks noChangeArrowheads="1"/>
            </p:cNvSpPr>
            <p:nvPr/>
          </p:nvSpPr>
          <p:spPr bwMode="auto">
            <a:xfrm>
              <a:off x="4710594" y="2360794"/>
              <a:ext cx="102050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(B)</a:t>
              </a:r>
              <a:endParaRPr lang="zh-CN" altLang="en-US" sz="2800" dirty="0">
                <a:solidFill>
                  <a:srgbClr val="0000FF"/>
                </a:solidFill>
                <a:ea typeface="微软雅黑" panose="020B0503020204020204" pitchFamily="34" charset="-122"/>
                <a:cs typeface="Times New Roman" panose="02020603050405020304" pitchFamily="18" charset="0"/>
              </a:endParaRPr>
            </a:p>
          </p:txBody>
        </p:sp>
        <p:sp>
          <p:nvSpPr>
            <p:cNvPr id="58388" name="Text Box 20"/>
            <p:cNvSpPr txBox="1">
              <a:spLocks noChangeArrowheads="1"/>
            </p:cNvSpPr>
            <p:nvPr/>
          </p:nvSpPr>
          <p:spPr bwMode="auto">
            <a:xfrm>
              <a:off x="4710594" y="4041956"/>
              <a:ext cx="102050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(D)</a:t>
              </a:r>
              <a:endParaRPr lang="zh-CN" altLang="en-US" sz="2800" dirty="0">
                <a:solidFill>
                  <a:srgbClr val="0000FF"/>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矩形 15"/>
                <p:cNvSpPr/>
                <p:nvPr/>
              </p:nvSpPr>
              <p:spPr>
                <a:xfrm>
                  <a:off x="1955405" y="2130383"/>
                  <a:ext cx="2173928" cy="10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1955405" y="2130383"/>
                  <a:ext cx="2173928" cy="10767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425763" y="1990826"/>
                  <a:ext cx="2154692" cy="13558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num>
                          <m:den>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den>
                        </m:f>
                      </m:oMath>
                    </m:oMathPara>
                  </a14:m>
                  <a:endParaRPr lang="zh-CN"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5425763" y="1990826"/>
                  <a:ext cx="2154692" cy="135588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425763" y="3841931"/>
                  <a:ext cx="2154692" cy="10931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num>
                          <m:den>
                            <m:r>
                              <a:rPr lang="en-US" altLang="zh-CN" sz="2800" b="0" i="1" smtClean="0">
                                <a:solidFill>
                                  <a:srgbClr val="0000FF"/>
                                </a:solidFill>
                                <a:latin typeface="Cambria Math" panose="02040503050406030204" pitchFamily="18" charset="0"/>
                                <a:ea typeface="Cambria Math" panose="02040503050406030204" pitchFamily="18" charset="0"/>
                              </a:rPr>
                              <m:t>𝑁</m:t>
                            </m:r>
                          </m:den>
                        </m:f>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5425763" y="3841931"/>
                  <a:ext cx="2154692" cy="109318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916188" y="3836328"/>
                  <a:ext cx="2436821" cy="10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𝑁𝑣</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1916188" y="3836328"/>
                  <a:ext cx="2436821" cy="1076770"/>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1010908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8860"/>
                                        </p:tgtEl>
                                        <p:attrNameLst>
                                          <p:attrName>style.visibility</p:attrName>
                                        </p:attrNameLst>
                                      </p:cBhvr>
                                      <p:to>
                                        <p:strVal val="visible"/>
                                      </p:to>
                                    </p:set>
                                    <p:animEffect transition="in" filter="wipe(left)">
                                      <p:cBhvr>
                                        <p:cTn id="7" dur="500"/>
                                        <p:tgtEl>
                                          <p:spTgt spid="788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8389"/>
                                        </p:tgtEl>
                                        <p:attrNameLst>
                                          <p:attrName>style.visibility</p:attrName>
                                        </p:attrNameLst>
                                      </p:cBhvr>
                                      <p:to>
                                        <p:strVal val="visible"/>
                                      </p:to>
                                    </p:set>
                                    <p:animEffect transition="in" filter="wipe(left)">
                                      <p:cBhvr>
                                        <p:cTn id="17" dur="500"/>
                                        <p:tgtEl>
                                          <p:spTgt spid="583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60" grpId="0"/>
      <p:bldP spid="58389"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0909" name="Text Box 4"/>
              <p:cNvSpPr txBox="1">
                <a:spLocks noChangeArrowheads="1"/>
              </p:cNvSpPr>
              <p:nvPr/>
            </p:nvSpPr>
            <p:spPr bwMode="auto">
              <a:xfrm>
                <a:off x="692085" y="484881"/>
                <a:ext cx="8186737" cy="13731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例：在平衡状态下，已知理想气体分子的麦克斯韦速率分布函数为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lang="zh-CN" altLang="en-US" sz="2800" dirty="0">
                    <a:solidFill>
                      <a:srgbClr val="0000FF"/>
                    </a:solidFill>
                    <a:ea typeface="微软雅黑" panose="020B0503020204020204" pitchFamily="34" charset="-122"/>
                    <a:cs typeface="Times New Roman" panose="02020603050405020304" pitchFamily="18" charset="0"/>
                  </a:rPr>
                  <a:t>、分子质量为</a:t>
                </a:r>
                <a14:m>
                  <m:oMath xmlns:m="http://schemas.openxmlformats.org/officeDocument/2006/math">
                    <m:r>
                      <a:rPr lang="en-US" altLang="zh-CN" sz="2800" i="1">
                        <a:solidFill>
                          <a:srgbClr val="0000FF"/>
                        </a:solidFill>
                        <a:latin typeface="Cambria Math" panose="02040503050406030204" pitchFamily="18" charset="0"/>
                      </a:rPr>
                      <m:t>𝑚</m:t>
                    </m:r>
                  </m:oMath>
                </a14:m>
                <a:r>
                  <a:rPr lang="zh-CN" altLang="en-US" sz="2800" dirty="0">
                    <a:solidFill>
                      <a:srgbClr val="0000FF"/>
                    </a:solidFill>
                    <a:ea typeface="微软雅黑" panose="020B0503020204020204" pitchFamily="34" charset="-122"/>
                    <a:cs typeface="Times New Roman" panose="02020603050405020304" pitchFamily="18" charset="0"/>
                  </a:rPr>
                  <a:t>、最可几速率为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a14:m>
                <a:r>
                  <a:rPr lang="zh-CN" altLang="en-US" sz="2800" dirty="0">
                    <a:solidFill>
                      <a:srgbClr val="0000FF"/>
                    </a:solidFill>
                    <a:ea typeface="微软雅黑" panose="020B0503020204020204" pitchFamily="34" charset="-122"/>
                    <a:cs typeface="Times New Roman" panose="02020603050405020304" pitchFamily="18" charset="0"/>
                  </a:rPr>
                  <a:t>，试说明下列各式的物理意义：</a:t>
                </a:r>
              </a:p>
            </p:txBody>
          </p:sp>
        </mc:Choice>
        <mc:Fallback xmlns="">
          <p:sp>
            <p:nvSpPr>
              <p:cNvPr id="80909" name="Text Box 4"/>
              <p:cNvSpPr txBox="1">
                <a:spLocks noRot="1" noChangeAspect="1" noMove="1" noResize="1" noEditPoints="1" noAdjustHandles="1" noChangeArrowheads="1" noChangeShapeType="1" noTextEdit="1"/>
              </p:cNvSpPr>
              <p:nvPr/>
            </p:nvSpPr>
            <p:spPr bwMode="auto">
              <a:xfrm>
                <a:off x="692085" y="484881"/>
                <a:ext cx="8186737" cy="1373188"/>
              </a:xfrm>
              <a:prstGeom prst="rect">
                <a:avLst/>
              </a:prstGeom>
              <a:blipFill>
                <a:blip r:embed="rId3"/>
                <a:stretch>
                  <a:fillRect l="-1565" t="-4889" b="-124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907" name="Text Box 8"/>
              <p:cNvSpPr txBox="1">
                <a:spLocks noChangeArrowheads="1"/>
              </p:cNvSpPr>
              <p:nvPr/>
            </p:nvSpPr>
            <p:spPr bwMode="auto">
              <a:xfrm>
                <a:off x="692085" y="2269236"/>
                <a:ext cx="7991475" cy="692151"/>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（１）</a:t>
                </a:r>
                <a14:m>
                  <m:oMath xmlns:m="http://schemas.openxmlformats.org/officeDocument/2006/math">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sub>
                      <m:sup>
                        <m:r>
                          <a:rPr lang="en-US" altLang="zh-CN" sz="2800" i="1">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a14:m>
                <a:r>
                  <a:rPr lang="zh-CN" altLang="en-US" sz="2800" dirty="0">
                    <a:solidFill>
                      <a:srgbClr val="0000FF"/>
                    </a:solidFill>
                    <a:ea typeface="微软雅黑" panose="020B0503020204020204" pitchFamily="34" charset="-122"/>
                    <a:cs typeface="Times New Roman" panose="02020603050405020304" pitchFamily="18" charset="0"/>
                  </a:rPr>
                  <a:t>表示</a:t>
                </a:r>
                <a:r>
                  <a:rPr lang="en-US" altLang="zh-CN" sz="2800" dirty="0">
                    <a:solidFill>
                      <a:srgbClr val="0000FF"/>
                    </a:solidFill>
                    <a:ea typeface="微软雅黑" panose="020B0503020204020204" pitchFamily="34" charset="-122"/>
                    <a:cs typeface="Times New Roman" panose="02020603050405020304" pitchFamily="18" charset="0"/>
                  </a:rPr>
                  <a:t>________________</a:t>
                </a:r>
                <a:r>
                  <a:rPr lang="zh-CN" altLang="en-US"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80907" name="Text Box 8"/>
              <p:cNvSpPr txBox="1">
                <a:spLocks noRot="1" noChangeAspect="1" noMove="1" noResize="1" noEditPoints="1" noAdjustHandles="1" noChangeArrowheads="1" noChangeShapeType="1" noTextEdit="1"/>
              </p:cNvSpPr>
              <p:nvPr/>
            </p:nvSpPr>
            <p:spPr bwMode="auto">
              <a:xfrm>
                <a:off x="692085" y="2269236"/>
                <a:ext cx="7991475" cy="692151"/>
              </a:xfrm>
              <a:prstGeom prst="rect">
                <a:avLst/>
              </a:prstGeom>
              <a:blipFill>
                <a:blip r:embed="rId4"/>
                <a:stretch>
                  <a:fillRect l="-1603" t="-877" b="-701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905" name="Text Box 9"/>
              <p:cNvSpPr txBox="1">
                <a:spLocks noChangeArrowheads="1"/>
              </p:cNvSpPr>
              <p:nvPr/>
            </p:nvSpPr>
            <p:spPr bwMode="auto">
              <a:xfrm>
                <a:off x="692085" y="3401119"/>
                <a:ext cx="7704137" cy="700705"/>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（２）</a:t>
                </a:r>
                <a14:m>
                  <m:oMath xmlns:m="http://schemas.openxmlformats.org/officeDocument/2006/math">
                    <m:nary>
                      <m:naryPr>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r>
                          <a:rPr lang="en-US" altLang="zh-CN" sz="2800" i="1">
                            <a:solidFill>
                              <a:srgbClr val="0000FF"/>
                            </a:solidFill>
                            <a:latin typeface="Cambria Math" panose="02040503050406030204" pitchFamily="18" charset="0"/>
                            <a:ea typeface="Cambria Math" panose="02040503050406030204" pitchFamily="18" charset="0"/>
                          </a:rPr>
                          <m:t>∞</m:t>
                        </m:r>
                      </m:sup>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a14:m>
                <a:r>
                  <a:rPr lang="zh-CN" altLang="en-US" sz="2800" dirty="0">
                    <a:solidFill>
                      <a:srgbClr val="0000FF"/>
                    </a:solidFill>
                    <a:ea typeface="微软雅黑" panose="020B0503020204020204" pitchFamily="34" charset="-122"/>
                    <a:cs typeface="Times New Roman" panose="02020603050405020304" pitchFamily="18" charset="0"/>
                  </a:rPr>
                  <a:t>表示</a:t>
                </a:r>
                <a:r>
                  <a:rPr lang="en-US" altLang="zh-CN" sz="2800" dirty="0">
                    <a:solidFill>
                      <a:srgbClr val="0000FF"/>
                    </a:solidFill>
                    <a:ea typeface="微软雅黑" panose="020B0503020204020204" pitchFamily="34" charset="-122"/>
                    <a:cs typeface="Times New Roman" panose="02020603050405020304" pitchFamily="18" charset="0"/>
                  </a:rPr>
                  <a:t>______________</a:t>
                </a:r>
                <a:r>
                  <a:rPr lang="zh-CN" altLang="en-US" sz="2800" dirty="0">
                    <a:solidFill>
                      <a:srgbClr val="0000FF"/>
                    </a:solidFill>
                    <a:ea typeface="微软雅黑" panose="020B0503020204020204" pitchFamily="34" charset="-122"/>
                    <a:cs typeface="Times New Roman" panose="02020603050405020304" pitchFamily="18" charset="0"/>
                  </a:rPr>
                  <a:t>。 </a:t>
                </a:r>
              </a:p>
            </p:txBody>
          </p:sp>
        </mc:Choice>
        <mc:Fallback xmlns="">
          <p:sp>
            <p:nvSpPr>
              <p:cNvPr id="80905" name="Text Box 9"/>
              <p:cNvSpPr txBox="1">
                <a:spLocks noRot="1" noChangeAspect="1" noMove="1" noResize="1" noEditPoints="1" noAdjustHandles="1" noChangeArrowheads="1" noChangeShapeType="1" noTextEdit="1"/>
              </p:cNvSpPr>
              <p:nvPr/>
            </p:nvSpPr>
            <p:spPr bwMode="auto">
              <a:xfrm>
                <a:off x="692085" y="3401119"/>
                <a:ext cx="7704137" cy="700705"/>
              </a:xfrm>
              <a:prstGeom prst="rect">
                <a:avLst/>
              </a:prstGeom>
              <a:blipFill>
                <a:blip r:embed="rId5"/>
                <a:stretch>
                  <a:fillRect l="-1663" b="-104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59408" name="Text Box 16"/>
          <p:cNvSpPr txBox="1">
            <a:spLocks noChangeArrowheads="1"/>
          </p:cNvSpPr>
          <p:nvPr/>
        </p:nvSpPr>
        <p:spPr bwMode="auto">
          <a:xfrm>
            <a:off x="692085" y="5607743"/>
            <a:ext cx="53292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a:solidFill>
                  <a:srgbClr val="0000FF"/>
                </a:solidFill>
                <a:ea typeface="微软雅黑" panose="020B0503020204020204" pitchFamily="34" charset="-122"/>
                <a:cs typeface="Times New Roman" panose="02020603050405020304" pitchFamily="18" charset="0"/>
              </a:rPr>
              <a:t>分子平动动能的平均值 </a:t>
            </a:r>
          </a:p>
        </p:txBody>
      </p:sp>
      <mc:AlternateContent xmlns:mc="http://schemas.openxmlformats.org/markup-compatibility/2006" xmlns:a14="http://schemas.microsoft.com/office/drawing/2010/main">
        <mc:Choice Requires="a14">
          <p:sp>
            <p:nvSpPr>
              <p:cNvPr id="80903" name="Text Box 15"/>
              <p:cNvSpPr txBox="1">
                <a:spLocks noChangeArrowheads="1"/>
              </p:cNvSpPr>
              <p:nvPr/>
            </p:nvSpPr>
            <p:spPr bwMode="auto">
              <a:xfrm>
                <a:off x="692084" y="4405887"/>
                <a:ext cx="8280400" cy="954188"/>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分布在速率区间</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ea typeface="微软雅黑" panose="020B0503020204020204" pitchFamily="34" charset="-122"/>
                    <a:cs typeface="Times New Roman" panose="02020603050405020304" pitchFamily="18" charset="0"/>
                  </a:rPr>
                  <a:t>的分子数在总分子数中占的百分率 </a:t>
                </a:r>
              </a:p>
            </p:txBody>
          </p:sp>
        </mc:Choice>
        <mc:Fallback xmlns="">
          <p:sp>
            <p:nvSpPr>
              <p:cNvPr id="80903" name="Text Box 15"/>
              <p:cNvSpPr txBox="1">
                <a:spLocks noRot="1" noChangeAspect="1" noMove="1" noResize="1" noEditPoints="1" noAdjustHandles="1" noChangeArrowheads="1" noChangeShapeType="1" noTextEdit="1"/>
              </p:cNvSpPr>
              <p:nvPr/>
            </p:nvSpPr>
            <p:spPr bwMode="auto">
              <a:xfrm>
                <a:off x="692084" y="4405887"/>
                <a:ext cx="8280400" cy="954188"/>
              </a:xfrm>
              <a:prstGeom prst="rect">
                <a:avLst/>
              </a:prstGeom>
              <a:blipFill>
                <a:blip r:embed="rId6"/>
                <a:stretch>
                  <a:fillRect l="-1546" t="-7051"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40909154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0909"/>
                                        </p:tgtEl>
                                        <p:attrNameLst>
                                          <p:attrName>style.visibility</p:attrName>
                                        </p:attrNameLst>
                                      </p:cBhvr>
                                      <p:to>
                                        <p:strVal val="visible"/>
                                      </p:to>
                                    </p:set>
                                    <p:animEffect transition="in" filter="wipe(left)">
                                      <p:cBhvr>
                                        <p:cTn id="7" dur="500"/>
                                        <p:tgtEl>
                                          <p:spTgt spid="809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0907"/>
                                        </p:tgtEl>
                                        <p:attrNameLst>
                                          <p:attrName>style.visibility</p:attrName>
                                        </p:attrNameLst>
                                      </p:cBhvr>
                                      <p:to>
                                        <p:strVal val="visible"/>
                                      </p:to>
                                    </p:set>
                                    <p:animEffect transition="in" filter="wipe(left)">
                                      <p:cBhvr>
                                        <p:cTn id="12" dur="500"/>
                                        <p:tgtEl>
                                          <p:spTgt spid="809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0905"/>
                                        </p:tgtEl>
                                        <p:attrNameLst>
                                          <p:attrName>style.visibility</p:attrName>
                                        </p:attrNameLst>
                                      </p:cBhvr>
                                      <p:to>
                                        <p:strVal val="visible"/>
                                      </p:to>
                                    </p:set>
                                    <p:animEffect transition="in" filter="wipe(left)">
                                      <p:cBhvr>
                                        <p:cTn id="17" dur="500"/>
                                        <p:tgtEl>
                                          <p:spTgt spid="8090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0903"/>
                                        </p:tgtEl>
                                        <p:attrNameLst>
                                          <p:attrName>style.visibility</p:attrName>
                                        </p:attrNameLst>
                                      </p:cBhvr>
                                      <p:to>
                                        <p:strVal val="visible"/>
                                      </p:to>
                                    </p:set>
                                    <p:animEffect transition="in" filter="wipe(left)">
                                      <p:cBhvr>
                                        <p:cTn id="22" dur="500"/>
                                        <p:tgtEl>
                                          <p:spTgt spid="8090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9408"/>
                                        </p:tgtEl>
                                        <p:attrNameLst>
                                          <p:attrName>style.visibility</p:attrName>
                                        </p:attrNameLst>
                                      </p:cBhvr>
                                      <p:to>
                                        <p:strVal val="visible"/>
                                      </p:to>
                                    </p:set>
                                    <p:animEffect transition="in" filter="wipe(left)">
                                      <p:cBhvr>
                                        <p:cTn id="27" dur="500"/>
                                        <p:tgtEl>
                                          <p:spTgt spid="594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09" grpId="0"/>
      <p:bldP spid="80907" grpId="0"/>
      <p:bldP spid="80905" grpId="0"/>
      <p:bldP spid="59408" grpId="0"/>
      <p:bldP spid="8090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2"/>
          <p:cNvSpPr>
            <a:spLocks noChangeArrowheads="1"/>
          </p:cNvSpPr>
          <p:nvPr/>
        </p:nvSpPr>
        <p:spPr bwMode="auto">
          <a:xfrm>
            <a:off x="517933" y="4460151"/>
            <a:ext cx="457200" cy="457200"/>
          </a:xfrm>
          <a:prstGeom prst="star5">
            <a:avLst/>
          </a:prstGeom>
          <a:solidFill>
            <a:srgbClr val="FF0000"/>
          </a:solidFill>
          <a:ln w="9525">
            <a:solidFill>
              <a:schemeClr val="tx1"/>
            </a:solidFill>
            <a:miter lim="800000"/>
            <a:headEnd/>
            <a:tailEnd/>
          </a:ln>
          <a:effectLst/>
        </p:spPr>
        <p:txBody>
          <a:bodyPr wrap="none" anchor="ctr"/>
          <a:lstStyle/>
          <a:p>
            <a:pPr eaLnBrk="1" hangingPunct="1">
              <a:spcBef>
                <a:spcPct val="50000"/>
              </a:spcBef>
              <a:defRPr/>
            </a:pPr>
            <a:endParaRPr lang="zh-CN" altLang="en-US" sz="2800">
              <a:solidFill>
                <a:srgbClr val="3333CC"/>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82947" name="Group 3"/>
          <p:cNvGrpSpPr>
            <a:grpSpLocks/>
          </p:cNvGrpSpPr>
          <p:nvPr/>
        </p:nvGrpSpPr>
        <p:grpSpPr bwMode="auto">
          <a:xfrm>
            <a:off x="1279933" y="666025"/>
            <a:ext cx="1447800" cy="685800"/>
            <a:chOff x="384" y="528"/>
            <a:chExt cx="912" cy="432"/>
          </a:xfrm>
        </p:grpSpPr>
        <p:sp>
          <p:nvSpPr>
            <p:cNvPr id="82954" name="AutoShape 4"/>
            <p:cNvSpPr>
              <a:spLocks noChangeArrowheads="1"/>
            </p:cNvSpPr>
            <p:nvPr/>
          </p:nvSpPr>
          <p:spPr bwMode="auto">
            <a:xfrm>
              <a:off x="384" y="528"/>
              <a:ext cx="816" cy="432"/>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rgbClr val="669900"/>
              </a:outerShdw>
            </a:effec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a typeface="微软雅黑" panose="020B0503020204020204" pitchFamily="34" charset="-122"/>
                <a:cs typeface="Times New Roman" panose="02020603050405020304" pitchFamily="18" charset="0"/>
              </a:endParaRPr>
            </a:p>
          </p:txBody>
        </p:sp>
        <p:sp>
          <p:nvSpPr>
            <p:cNvPr id="82955" name="Text Box 5"/>
            <p:cNvSpPr txBox="1">
              <a:spLocks noChangeArrowheads="1"/>
            </p:cNvSpPr>
            <p:nvPr/>
          </p:nvSpPr>
          <p:spPr bwMode="auto">
            <a:xfrm>
              <a:off x="528" y="576"/>
              <a:ext cx="7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CC0000"/>
                  </a:solidFill>
                  <a:ea typeface="微软雅黑" panose="020B0503020204020204" pitchFamily="34" charset="-122"/>
                  <a:cs typeface="Times New Roman" panose="02020603050405020304" pitchFamily="18" charset="0"/>
                </a:rPr>
                <a:t>讨论</a:t>
              </a:r>
            </a:p>
          </p:txBody>
        </p:sp>
      </p:grpSp>
      <mc:AlternateContent xmlns:mc="http://schemas.openxmlformats.org/markup-compatibility/2006" xmlns:a14="http://schemas.microsoft.com/office/drawing/2010/main">
        <mc:Choice Requires="a14">
          <p:sp>
            <p:nvSpPr>
              <p:cNvPr id="82949" name="Text Box 7"/>
              <p:cNvSpPr txBox="1">
                <a:spLocks noChangeArrowheads="1"/>
              </p:cNvSpPr>
              <p:nvPr/>
            </p:nvSpPr>
            <p:spPr bwMode="auto">
              <a:xfrm>
                <a:off x="975133" y="1428025"/>
                <a:ext cx="9083677" cy="35401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FF0000"/>
                    </a:solidFill>
                    <a:ea typeface="微软雅黑" panose="020B0503020204020204" pitchFamily="34" charset="-122"/>
                    <a:cs typeface="Times New Roman" panose="02020603050405020304" pitchFamily="18" charset="0"/>
                  </a:rPr>
                  <a:t>0006</a:t>
                </a:r>
                <a:r>
                  <a:rPr kumimoji="0" lang="zh-CN" altLang="en-US" sz="2800" dirty="0">
                    <a:solidFill>
                      <a:srgbClr val="0000FF"/>
                    </a:solidFill>
                    <a:ea typeface="微软雅黑" panose="020B0503020204020204" pitchFamily="34" charset="-122"/>
                    <a:cs typeface="Times New Roman" panose="02020603050405020304" pitchFamily="18" charset="0"/>
                  </a:rPr>
                  <a:t>麦克斯韦速率分布中最概然速率</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a14:m>
                <a:r>
                  <a:rPr kumimoji="0" lang="zh-CN" altLang="en-US" sz="2800" dirty="0">
                    <a:solidFill>
                      <a:srgbClr val="0000FF"/>
                    </a:solidFill>
                    <a:ea typeface="微软雅黑" panose="020B0503020204020204" pitchFamily="34" charset="-122"/>
                    <a:cs typeface="Times New Roman" panose="02020603050405020304" pitchFamily="18" charset="0"/>
                  </a:rPr>
                  <a:t>的概念，下面哪种表述正确？</a:t>
                </a:r>
              </a:p>
              <a:p>
                <a:pPr algn="just"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(A)</a:t>
                </a:r>
                <a:r>
                  <a:rPr kumimoji="0" lang="zh-CN" altLang="en-US" sz="2800" dirty="0">
                    <a:solidFill>
                      <a:srgbClr val="0000FF"/>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a14:m>
                <a:r>
                  <a:rPr kumimoji="0" lang="zh-CN" altLang="en-US" sz="2800" dirty="0">
                    <a:solidFill>
                      <a:srgbClr val="0000FF"/>
                    </a:solidFill>
                    <a:ea typeface="微软雅黑" panose="020B0503020204020204" pitchFamily="34" charset="-122"/>
                    <a:cs typeface="Times New Roman" panose="02020603050405020304" pitchFamily="18" charset="0"/>
                  </a:rPr>
                  <a:t>是气体分子中大部分分子所具有的速率。</a:t>
                </a:r>
                <a:endParaRPr kumimoji="0" lang="en-US" altLang="zh-CN" sz="2800" dirty="0">
                  <a:solidFill>
                    <a:srgbClr val="0000FF"/>
                  </a:solidFill>
                  <a:ea typeface="微软雅黑" panose="020B0503020204020204" pitchFamily="34" charset="-122"/>
                  <a:cs typeface="Times New Roman" panose="02020603050405020304" pitchFamily="18" charset="0"/>
                </a:endParaRPr>
              </a:p>
              <a:p>
                <a:pPr algn="just"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(B)</a:t>
                </a:r>
                <a:r>
                  <a:rPr kumimoji="0" lang="zh-CN" altLang="en-US" sz="2800" dirty="0">
                    <a:solidFill>
                      <a:srgbClr val="0000FF"/>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a14:m>
                <a:r>
                  <a:rPr kumimoji="0" lang="zh-CN" altLang="en-US" sz="2800" dirty="0">
                    <a:solidFill>
                      <a:srgbClr val="0000FF"/>
                    </a:solidFill>
                    <a:ea typeface="微软雅黑" panose="020B0503020204020204" pitchFamily="34" charset="-122"/>
                    <a:cs typeface="Times New Roman" panose="02020603050405020304" pitchFamily="18" charset="0"/>
                  </a:rPr>
                  <a:t>是速率最大的速度值。</a:t>
                </a:r>
                <a:endParaRPr kumimoji="0" lang="en-US" altLang="zh-CN" sz="2800" dirty="0">
                  <a:solidFill>
                    <a:srgbClr val="0000FF"/>
                  </a:solidFill>
                  <a:ea typeface="微软雅黑" panose="020B0503020204020204" pitchFamily="34" charset="-122"/>
                  <a:cs typeface="Times New Roman" panose="02020603050405020304" pitchFamily="18" charset="0"/>
                </a:endParaRPr>
              </a:p>
              <a:p>
                <a:pPr algn="just"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(C)</a:t>
                </a:r>
                <a:r>
                  <a:rPr kumimoji="0" lang="zh-CN" altLang="en-US" sz="2800" dirty="0">
                    <a:solidFill>
                      <a:srgbClr val="0000FF"/>
                    </a:solidFill>
                    <a:ea typeface="微软雅黑" panose="020B0503020204020204" pitchFamily="34" charset="-122"/>
                    <a:cs typeface="Times New Roman" panose="02020603050405020304" pitchFamily="18" charset="0"/>
                  </a:rPr>
                  <a:t>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oMath>
                </a14:m>
                <a:r>
                  <a:rPr kumimoji="0" lang="zh-CN" altLang="en-US" sz="2800" dirty="0">
                    <a:solidFill>
                      <a:srgbClr val="0000FF"/>
                    </a:solidFill>
                    <a:ea typeface="微软雅黑" panose="020B0503020204020204" pitchFamily="34" charset="-122"/>
                    <a:cs typeface="Times New Roman" panose="02020603050405020304" pitchFamily="18" charset="0"/>
                  </a:rPr>
                  <a:t>是麦克斯韦速率分布函数的最大值。</a:t>
                </a:r>
                <a:endParaRPr kumimoji="0" lang="en-US" altLang="zh-CN" sz="2800" dirty="0">
                  <a:solidFill>
                    <a:srgbClr val="0000FF"/>
                  </a:solidFill>
                  <a:ea typeface="微软雅黑" panose="020B0503020204020204" pitchFamily="34" charset="-122"/>
                  <a:cs typeface="Times New Roman" panose="02020603050405020304" pitchFamily="18" charset="0"/>
                </a:endParaRPr>
              </a:p>
              <a:p>
                <a:pPr algn="just"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(D)</a:t>
                </a:r>
                <a:r>
                  <a:rPr kumimoji="0" lang="zh-CN" altLang="en-US" sz="2800" dirty="0">
                    <a:solidFill>
                      <a:srgbClr val="0000FF"/>
                    </a:solidFill>
                    <a:ea typeface="微软雅黑" panose="020B0503020204020204" pitchFamily="34" charset="-122"/>
                    <a:cs typeface="Times New Roman" panose="02020603050405020304" pitchFamily="18" charset="0"/>
                  </a:rPr>
                  <a:t>速率大小与最概然速率相近的气体分子的比率最大。</a:t>
                </a:r>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82949" name="Text Box 7"/>
              <p:cNvSpPr txBox="1">
                <a:spLocks noRot="1" noChangeAspect="1" noMove="1" noResize="1" noEditPoints="1" noAdjustHandles="1" noChangeArrowheads="1" noChangeShapeType="1" noTextEdit="1"/>
              </p:cNvSpPr>
              <p:nvPr/>
            </p:nvSpPr>
            <p:spPr bwMode="auto">
              <a:xfrm>
                <a:off x="975133" y="1428025"/>
                <a:ext cx="9083677" cy="3540125"/>
              </a:xfrm>
              <a:prstGeom prst="rect">
                <a:avLst/>
              </a:prstGeom>
              <a:blipFill>
                <a:blip r:embed="rId3"/>
                <a:stretch>
                  <a:fillRect l="-1409" t="-1721" r="-1342" b="-3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79205240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wipe(left)">
                                      <p:cBhvr>
                                        <p:cTn id="7" dur="500"/>
                                        <p:tgtEl>
                                          <p:spTgt spid="829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949"/>
                                        </p:tgtEl>
                                        <p:attrNameLst>
                                          <p:attrName>style.visibility</p:attrName>
                                        </p:attrNameLst>
                                      </p:cBhvr>
                                      <p:to>
                                        <p:strVal val="visible"/>
                                      </p:to>
                                    </p:set>
                                    <p:animEffect transition="in" filter="wipe(left)">
                                      <p:cBhvr>
                                        <p:cTn id="12" dur="500"/>
                                        <p:tgtEl>
                                          <p:spTgt spid="8294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62466"/>
                                        </p:tgtEl>
                                        <p:attrNameLst>
                                          <p:attrName>style.visibility</p:attrName>
                                        </p:attrNameLst>
                                      </p:cBhvr>
                                      <p:to>
                                        <p:strVal val="visible"/>
                                      </p:to>
                                    </p:set>
                                    <p:anim calcmode="lin" valueType="num">
                                      <p:cBhvr additive="base">
                                        <p:cTn id="17" dur="500" fill="hold"/>
                                        <p:tgtEl>
                                          <p:spTgt spid="62466"/>
                                        </p:tgtEl>
                                        <p:attrNameLst>
                                          <p:attrName>ppt_x</p:attrName>
                                        </p:attrNameLst>
                                      </p:cBhvr>
                                      <p:tavLst>
                                        <p:tav tm="0">
                                          <p:val>
                                            <p:strVal val="#ppt_x"/>
                                          </p:val>
                                        </p:tav>
                                        <p:tav tm="100000">
                                          <p:val>
                                            <p:strVal val="#ppt_x"/>
                                          </p:val>
                                        </p:tav>
                                      </p:tavLst>
                                    </p:anim>
                                    <p:anim calcmode="lin" valueType="num">
                                      <p:cBhvr additive="base">
                                        <p:cTn id="18" dur="500" fill="hold"/>
                                        <p:tgtEl>
                                          <p:spTgt spid="624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6" grpId="0" animBg="1"/>
      <p:bldP spid="82949"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Times New Roman" panose="02020603050405020304" pitchFamily="18" charset="0"/>
                <a:cs typeface="Times New Roman" panose="02020603050405020304" pitchFamily="18" charset="0"/>
              </a:endParaRPr>
            </a:p>
          </p:txBody>
        </p:sp>
        <p:sp>
          <p:nvSpPr>
            <p:cNvPr id="55365"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Times New Roman" panose="02020603050405020304" pitchFamily="18" charset="0"/>
                  <a:ea typeface="华文行楷" pitchFamily="2" charset="-122"/>
                  <a:cs typeface="Times New Roman" panose="02020603050405020304" pitchFamily="18" charset="0"/>
                </a:rPr>
                <a:t>题</a:t>
              </a:r>
            </a:p>
          </p:txBody>
        </p:sp>
      </p:grpSp>
      <p:grpSp>
        <p:nvGrpSpPr>
          <p:cNvPr id="10" name="组合 9"/>
          <p:cNvGrpSpPr>
            <a:grpSpLocks/>
          </p:cNvGrpSpPr>
          <p:nvPr/>
        </p:nvGrpSpPr>
        <p:grpSpPr bwMode="auto">
          <a:xfrm>
            <a:off x="10768013" y="2226130"/>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Times New Roman" panose="02020603050405020304" pitchFamily="18" charset="0"/>
                <a:cs typeface="Times New Roman" panose="02020603050405020304" pitchFamily="18" charset="0"/>
              </a:endParaRPr>
            </a:p>
          </p:txBody>
        </p:sp>
        <p:sp>
          <p:nvSpPr>
            <p:cNvPr id="5536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Times New Roman" panose="02020603050405020304" pitchFamily="18" charset="0"/>
                  <a:ea typeface="华文行楷" pitchFamily="2" charset="-122"/>
                  <a:cs typeface="Times New Roman" panose="02020603050405020304" pitchFamily="18" charset="0"/>
                </a:rPr>
                <a:t>解</a:t>
              </a:r>
            </a:p>
          </p:txBody>
        </p:sp>
      </p:grpSp>
      <mc:AlternateContent xmlns:mc="http://schemas.openxmlformats.org/markup-compatibility/2006" xmlns:a14="http://schemas.microsoft.com/office/drawing/2010/main">
        <mc:Choice Requires="a14">
          <p:sp>
            <p:nvSpPr>
              <p:cNvPr id="55361" name="Text Box 1029"/>
              <p:cNvSpPr txBox="1">
                <a:spLocks noChangeArrowheads="1"/>
              </p:cNvSpPr>
              <p:nvPr/>
            </p:nvSpPr>
            <p:spPr bwMode="auto">
              <a:xfrm>
                <a:off x="1802675" y="334963"/>
                <a:ext cx="8399416" cy="2031615"/>
              </a:xfrm>
              <a:prstGeom prst="rect">
                <a:avLst/>
              </a:prstGeom>
              <a:noFill/>
              <a:ln w="9525">
                <a:noFill/>
                <a:miter lim="800000"/>
                <a:headEnd/>
                <a:tailEnd/>
              </a:ln>
            </p:spPr>
            <p:txBody>
              <a:bodyPr wrap="square">
                <a:spAutoFit/>
              </a:bodyPr>
              <a:lstStyle/>
              <a:p>
                <a:pPr algn="just">
                  <a:lnSpc>
                    <a:spcPct val="150000"/>
                  </a:lnSpc>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已知分子数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，分子质量</a:t>
                </a:r>
                <a14:m>
                  <m:oMath xmlns:m="http://schemas.openxmlformats.org/officeDocument/2006/math">
                    <m:r>
                      <a:rPr lang="en-US" altLang="zh-CN" sz="2800" i="1">
                        <a:solidFill>
                          <a:srgbClr val="0000FF"/>
                        </a:solidFill>
                        <a:latin typeface="Cambria Math" panose="02040503050406030204" pitchFamily="18" charset="0"/>
                      </a:rPr>
                      <m:t>𝑚</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，分布函数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。求</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速率在</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r>
                      <a:rPr lang="en-US" altLang="zh-CN" sz="2800" i="1">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间的分子数；</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速率在</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r>
                      <a:rPr lang="en-US" altLang="zh-CN" sz="2800" i="1">
                        <a:solidFill>
                          <a:srgbClr val="0000FF"/>
                        </a:solidFill>
                        <a:latin typeface="Cambria Math" panose="02040503050406030204" pitchFamily="18" charset="0"/>
                        <a:ea typeface="Cambria Math" panose="02040503050406030204" pitchFamily="18" charset="0"/>
                      </a:rPr>
                      <m:t>→∞</m:t>
                    </m:r>
                  </m:oMath>
                </a14:m>
                <a:r>
                  <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间所有分子动能之和。</a:t>
                </a:r>
                <a:r>
                  <a:rPr kumimoji="1" lang="en-US"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 </a:t>
                </a:r>
              </a:p>
            </p:txBody>
          </p:sp>
        </mc:Choice>
        <mc:Fallback xmlns="">
          <p:sp>
            <p:nvSpPr>
              <p:cNvPr id="55361" name="Text Box 1029"/>
              <p:cNvSpPr txBox="1">
                <a:spLocks noRot="1" noChangeAspect="1" noMove="1" noResize="1" noEditPoints="1" noAdjustHandles="1" noChangeArrowheads="1" noChangeShapeType="1" noTextEdit="1"/>
              </p:cNvSpPr>
              <p:nvPr/>
            </p:nvSpPr>
            <p:spPr bwMode="auto">
              <a:xfrm>
                <a:off x="1802675" y="334963"/>
                <a:ext cx="8399416" cy="2031615"/>
              </a:xfrm>
              <a:prstGeom prst="rect">
                <a:avLst/>
              </a:prstGeom>
              <a:blipFill>
                <a:blip r:embed="rId2"/>
                <a:stretch>
                  <a:fillRect l="-1524" r="-1451" b="-3904"/>
                </a:stretch>
              </a:blipFill>
              <a:ln w="9525">
                <a:noFill/>
                <a:miter lim="800000"/>
                <a:headEnd/>
                <a:tailEnd/>
              </a:ln>
            </p:spPr>
            <p:txBody>
              <a:bodyPr/>
              <a:lstStyle/>
              <a:p>
                <a:r>
                  <a:rPr lang="zh-CN" altLang="en-US">
                    <a:noFill/>
                  </a:rPr>
                  <a:t> </a:t>
                </a:r>
              </a:p>
            </p:txBody>
          </p:sp>
        </mc:Fallback>
      </mc:AlternateContent>
      <p:sp>
        <p:nvSpPr>
          <p:cNvPr id="55360" name="Text Box 4"/>
          <p:cNvSpPr txBox="1">
            <a:spLocks noChangeArrowheads="1"/>
          </p:cNvSpPr>
          <p:nvPr/>
        </p:nvSpPr>
        <p:spPr bwMode="auto">
          <a:xfrm>
            <a:off x="3575368" y="3649254"/>
            <a:ext cx="765175" cy="523875"/>
          </a:xfrm>
          <a:prstGeom prst="rect">
            <a:avLst/>
          </a:prstGeom>
          <a:noFill/>
          <a:ln w="9525">
            <a:noFill/>
            <a:miter lim="800000"/>
            <a:headEnd/>
            <a:tailEnd/>
          </a:ln>
        </p:spPr>
        <p:txBody>
          <a:bodyPr wrap="square">
            <a:spAutoFit/>
          </a:bodyPr>
          <a:lstStyle/>
          <a:p>
            <a:pPr>
              <a:spcBef>
                <a:spcPct val="50000"/>
              </a:spcBef>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359" name="Text Box 7"/>
          <p:cNvSpPr txBox="1">
            <a:spLocks noChangeArrowheads="1"/>
          </p:cNvSpPr>
          <p:nvPr/>
        </p:nvSpPr>
        <p:spPr bwMode="auto">
          <a:xfrm>
            <a:off x="3575368" y="5044668"/>
            <a:ext cx="765175" cy="523875"/>
          </a:xfrm>
          <a:prstGeom prst="rect">
            <a:avLst/>
          </a:prstGeom>
          <a:noFill/>
          <a:ln w="9525">
            <a:noFill/>
            <a:miter lim="800000"/>
            <a:headEnd/>
            <a:tailEnd/>
          </a:ln>
        </p:spPr>
        <p:txBody>
          <a:bodyPr wrap="square">
            <a:spAutoFit/>
          </a:bodyPr>
          <a:lstStyle/>
          <a:p>
            <a:pPr>
              <a:spcBef>
                <a:spcPct val="50000"/>
              </a:spcBef>
            </a:pP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5358" name="Text Box 17"/>
              <p:cNvSpPr txBox="1">
                <a:spLocks noChangeArrowheads="1"/>
              </p:cNvSpPr>
              <p:nvPr/>
            </p:nvSpPr>
            <p:spPr bwMode="auto">
              <a:xfrm>
                <a:off x="1802675" y="2528548"/>
                <a:ext cx="5415543" cy="523875"/>
              </a:xfrm>
              <a:prstGeom prst="rect">
                <a:avLst/>
              </a:prstGeom>
              <a:noFill/>
              <a:ln w="9525">
                <a:noFill/>
                <a:miter lim="800000"/>
                <a:headEnd/>
                <a:tailEnd/>
              </a:ln>
            </p:spPr>
            <p:txBody>
              <a:bodyPr wrap="square">
                <a:spAutoFit/>
              </a:bodyPr>
              <a:lstStyle/>
              <a:p>
                <a:pPr>
                  <a:spcBef>
                    <a:spcPct val="50000"/>
                  </a:spcBef>
                </a:pP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速率在</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𝑑𝑣</m:t>
                    </m:r>
                  </m:oMath>
                </a14:m>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间的分子数</a:t>
                </a:r>
              </a:p>
            </p:txBody>
          </p:sp>
        </mc:Choice>
        <mc:Fallback xmlns="">
          <p:sp>
            <p:nvSpPr>
              <p:cNvPr id="55358" name="Text Box 17"/>
              <p:cNvSpPr txBox="1">
                <a:spLocks noRot="1" noChangeAspect="1" noMove="1" noResize="1" noEditPoints="1" noAdjustHandles="1" noChangeArrowheads="1" noChangeShapeType="1" noTextEdit="1"/>
              </p:cNvSpPr>
              <p:nvPr/>
            </p:nvSpPr>
            <p:spPr bwMode="auto">
              <a:xfrm>
                <a:off x="1802675" y="2528548"/>
                <a:ext cx="5415543" cy="523875"/>
              </a:xfrm>
              <a:prstGeom prst="rect">
                <a:avLst/>
              </a:prstGeom>
              <a:blipFill>
                <a:blip r:embed="rId3"/>
                <a:stretch>
                  <a:fillRect l="-2365" t="-12791" b="-31395"/>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473877" y="2524069"/>
                <a:ext cx="26205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𝑑𝑁</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𝑁𝑓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6473877" y="2524069"/>
                <a:ext cx="2620526"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223522" y="3341426"/>
                <a:ext cx="2144305"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sub>
                        <m:sup>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sup>
                        <m:e>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4223522" y="3341426"/>
                <a:ext cx="2144305" cy="11548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223522" y="4804057"/>
                <a:ext cx="3214598" cy="10753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i="1" smtClean="0">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sub>
                        <m:sup>
                          <m:r>
                            <a:rPr lang="en-US" altLang="zh-CN" sz="2800" i="1">
                              <a:solidFill>
                                <a:srgbClr val="0000FF"/>
                              </a:solidFill>
                              <a:latin typeface="Cambria Math" panose="02040503050406030204" pitchFamily="18" charset="0"/>
                              <a:ea typeface="Cambria Math" panose="02040503050406030204" pitchFamily="18" charset="0"/>
                            </a:rPr>
                            <m:t>∞</m:t>
                          </m:r>
                        </m:sup>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4223522" y="4804057"/>
                <a:ext cx="3214598" cy="1075359"/>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090054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55361"/>
                                        </p:tgtEl>
                                        <p:attrNameLst>
                                          <p:attrName>style.visibility</p:attrName>
                                        </p:attrNameLst>
                                      </p:cBhvr>
                                      <p:to>
                                        <p:strVal val="visible"/>
                                      </p:to>
                                    </p:set>
                                    <p:animEffect transition="in" filter="wipe(right)">
                                      <p:cBhvr>
                                        <p:cTn id="14" dur="500"/>
                                        <p:tgtEl>
                                          <p:spTgt spid="55361"/>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anim calcmode="lin" valueType="num">
                                      <p:cBhvr>
                                        <p:cTn id="20" dur="750" fill="hold"/>
                                        <p:tgtEl>
                                          <p:spTgt spid="10"/>
                                        </p:tgtEl>
                                        <p:attrNameLst>
                                          <p:attrName>ppt_x</p:attrName>
                                        </p:attrNameLst>
                                      </p:cBhvr>
                                      <p:tavLst>
                                        <p:tav tm="0">
                                          <p:val>
                                            <p:strVal val="#ppt_x"/>
                                          </p:val>
                                        </p:tav>
                                        <p:tav tm="100000">
                                          <p:val>
                                            <p:strVal val="#ppt_x"/>
                                          </p:val>
                                        </p:tav>
                                      </p:tavLst>
                                    </p:anim>
                                    <p:anim calcmode="lin" valueType="num">
                                      <p:cBhvr>
                                        <p:cTn id="21"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55358"/>
                                        </p:tgtEl>
                                        <p:attrNameLst>
                                          <p:attrName>style.visibility</p:attrName>
                                        </p:attrNameLst>
                                      </p:cBhvr>
                                      <p:to>
                                        <p:strVal val="visible"/>
                                      </p:to>
                                    </p:set>
                                    <p:animEffect transition="in" filter="wipe(left)">
                                      <p:cBhvr>
                                        <p:cTn id="26" dur="500"/>
                                        <p:tgtEl>
                                          <p:spTgt spid="5535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55360"/>
                                        </p:tgtEl>
                                        <p:attrNameLst>
                                          <p:attrName>style.visibility</p:attrName>
                                        </p:attrNameLst>
                                      </p:cBhvr>
                                      <p:to>
                                        <p:strVal val="visible"/>
                                      </p:to>
                                    </p:set>
                                    <p:animEffect transition="in" filter="wipe(left)">
                                      <p:cBhvr>
                                        <p:cTn id="36" dur="500"/>
                                        <p:tgtEl>
                                          <p:spTgt spid="5536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5359"/>
                                        </p:tgtEl>
                                        <p:attrNameLst>
                                          <p:attrName>style.visibility</p:attrName>
                                        </p:attrNameLst>
                                      </p:cBhvr>
                                      <p:to>
                                        <p:strVal val="visible"/>
                                      </p:to>
                                    </p:set>
                                    <p:animEffect transition="in" filter="wipe(left)">
                                      <p:cBhvr>
                                        <p:cTn id="46" dur="500"/>
                                        <p:tgtEl>
                                          <p:spTgt spid="55359"/>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left)">
                                      <p:cBhvr>
                                        <p:cTn id="5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61" grpId="0"/>
      <p:bldP spid="55360" grpId="0"/>
      <p:bldP spid="55359" grpId="0"/>
      <p:bldP spid="55358" grpId="0"/>
      <p:bldP spid="25" grpId="0"/>
      <p:bldP spid="3" grpId="0"/>
      <p:bldP spid="5"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415"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5" y="1555750"/>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413"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8" name="文本框 7"/>
          <p:cNvSpPr txBox="1">
            <a:spLocks noChangeArrowheads="1"/>
          </p:cNvSpPr>
          <p:nvPr/>
        </p:nvSpPr>
        <p:spPr bwMode="auto">
          <a:xfrm>
            <a:off x="2005013" y="388938"/>
            <a:ext cx="8542337" cy="1384300"/>
          </a:xfrm>
          <a:prstGeom prst="rect">
            <a:avLst/>
          </a:prstGeom>
          <a:noFill/>
          <a:ln w="9525">
            <a:noFill/>
            <a:miter lim="800000"/>
            <a:headEnd/>
            <a:tailEnd/>
          </a:ln>
        </p:spPr>
        <p:txBody>
          <a:bodyPr>
            <a:spAutoFit/>
          </a:bodyPr>
          <a:lstStyle/>
          <a:p>
            <a:pPr algn="just"/>
            <a:r>
              <a:rPr lang="zh-CN" altLang="en-US" sz="2800" dirty="0">
                <a:solidFill>
                  <a:srgbClr val="0000FF"/>
                </a:solidFill>
                <a:latin typeface="微软雅黑" panose="020B0503020204020204" pitchFamily="34" charset="-122"/>
                <a:ea typeface="微软雅黑" panose="020B0503020204020204" pitchFamily="34" charset="-122"/>
              </a:rPr>
              <a:t>如图示两条速率分布曲线分别表示氢气和氧气在同一温度下的麦克斯韦速率分布曲线，从图上数据求出氢气和氧气的最概然速率。</a:t>
            </a:r>
          </a:p>
        </p:txBody>
      </p:sp>
      <mc:AlternateContent xmlns:mc="http://schemas.openxmlformats.org/markup-compatibility/2006" xmlns:a14="http://schemas.microsoft.com/office/drawing/2010/main">
        <mc:Choice Requires="a14">
          <p:sp>
            <p:nvSpPr>
              <p:cNvPr id="27" name="文本框 26"/>
              <p:cNvSpPr txBox="1"/>
              <p:nvPr/>
            </p:nvSpPr>
            <p:spPr>
              <a:xfrm>
                <a:off x="7245057" y="3585921"/>
                <a:ext cx="31931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b="0" i="1" smtClean="0">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27" name="文本框 26"/>
              <p:cNvSpPr txBox="1">
                <a:spLocks noRot="1" noChangeAspect="1" noMove="1" noResize="1" noEditPoints="1" noAdjustHandles="1" noChangeArrowheads="1" noChangeShapeType="1" noTextEdit="1"/>
              </p:cNvSpPr>
              <p:nvPr/>
            </p:nvSpPr>
            <p:spPr>
              <a:xfrm>
                <a:off x="7245057" y="3585921"/>
                <a:ext cx="3193182"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7245057" y="2883615"/>
                <a:ext cx="306763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r>
                        <a:rPr lang="en-US" altLang="zh-CN" sz="2800" b="0" i="1" smtClean="0">
                          <a:solidFill>
                            <a:srgbClr val="0000FF"/>
                          </a:solidFill>
                          <a:latin typeface="Cambria Math" panose="02040503050406030204" pitchFamily="18" charset="0"/>
                        </a:rPr>
                        <m:t>𝑚</m:t>
                      </m:r>
                      <m:d>
                        <m:dPr>
                          <m:ctrlPr>
                            <a:rPr lang="en-US" altLang="zh-CN" sz="2800" b="0" i="1" smtClean="0">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i="1">
                          <a:solidFill>
                            <a:srgbClr val="0000FF"/>
                          </a:solidFill>
                          <a:latin typeface="Cambria Math" panose="02040503050406030204" pitchFamily="18" charset="0"/>
                          <a:ea typeface="Cambria Math" panose="02040503050406030204" pitchFamily="18" charset="0"/>
                        </a:rPr>
                        <m:t>&gt;</m:t>
                      </m:r>
                      <m:r>
                        <a:rPr lang="en-US" altLang="zh-CN" sz="2800" b="0" i="1" smtClean="0">
                          <a:solidFill>
                            <a:srgbClr val="0000FF"/>
                          </a:solidFill>
                          <a:latin typeface="Cambria Math" panose="02040503050406030204" pitchFamily="18" charset="0"/>
                          <a:ea typeface="Cambria Math" panose="02040503050406030204" pitchFamily="18" charset="0"/>
                        </a:rPr>
                        <m:t>𝑚</m:t>
                      </m:r>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28" name="文本框 27"/>
              <p:cNvSpPr txBox="1">
                <a:spLocks noRot="1" noChangeAspect="1" noMove="1" noResize="1" noEditPoints="1" noAdjustHandles="1" noChangeArrowheads="1" noChangeShapeType="1" noTextEdit="1"/>
              </p:cNvSpPr>
              <p:nvPr/>
            </p:nvSpPr>
            <p:spPr>
              <a:xfrm>
                <a:off x="7245057" y="2883615"/>
                <a:ext cx="3067635"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flipH="1">
                <a:off x="7675294" y="1321670"/>
                <a:ext cx="2054761"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𝑘𝑇</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e>
                      </m:rad>
                    </m:oMath>
                  </m:oMathPara>
                </a14:m>
                <a:endParaRPr lang="zh-CN" altLang="en-US" sz="2800" i="1" dirty="0"/>
              </a:p>
            </p:txBody>
          </p:sp>
        </mc:Choice>
        <mc:Fallback xmlns="">
          <p:sp>
            <p:nvSpPr>
              <p:cNvPr id="29" name="矩形 28"/>
              <p:cNvSpPr>
                <a:spLocks noRot="1" noChangeAspect="1" noMove="1" noResize="1" noEditPoints="1" noAdjustHandles="1" noChangeArrowheads="1" noChangeShapeType="1" noTextEdit="1"/>
              </p:cNvSpPr>
              <p:nvPr/>
            </p:nvSpPr>
            <p:spPr>
              <a:xfrm flipH="1">
                <a:off x="7675294" y="1321670"/>
                <a:ext cx="2054761" cy="140750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7245057" y="4275594"/>
                <a:ext cx="35685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b="0" i="1" smtClean="0">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Cambria Math" panose="02040503050406030204" pitchFamily="18" charset="0"/>
                        </a:rPr>
                        <m:t>=2000</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i="1" dirty="0"/>
              </a:p>
            </p:txBody>
          </p:sp>
        </mc:Choice>
        <mc:Fallback xmlns="">
          <p:sp>
            <p:nvSpPr>
              <p:cNvPr id="30" name="文本框 29"/>
              <p:cNvSpPr txBox="1">
                <a:spLocks noRot="1" noChangeAspect="1" noMove="1" noResize="1" noEditPoints="1" noAdjustHandles="1" noChangeArrowheads="1" noChangeShapeType="1" noTextEdit="1"/>
              </p:cNvSpPr>
              <p:nvPr/>
            </p:nvSpPr>
            <p:spPr>
              <a:xfrm>
                <a:off x="7245057" y="4275594"/>
                <a:ext cx="3568541"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7245057" y="5417800"/>
                <a:ext cx="319869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Cambria Math" panose="02040503050406030204" pitchFamily="18" charset="0"/>
                        </a:rPr>
                        <m:t>=500</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i="1" dirty="0"/>
              </a:p>
            </p:txBody>
          </p:sp>
        </mc:Choice>
        <mc:Fallback xmlns="">
          <p:sp>
            <p:nvSpPr>
              <p:cNvPr id="31" name="文本框 30"/>
              <p:cNvSpPr txBox="1">
                <a:spLocks noRot="1" noChangeAspect="1" noMove="1" noResize="1" noEditPoints="1" noAdjustHandles="1" noChangeArrowheads="1" noChangeShapeType="1" noTextEdit="1"/>
              </p:cNvSpPr>
              <p:nvPr/>
            </p:nvSpPr>
            <p:spPr>
              <a:xfrm>
                <a:off x="7245057" y="5417800"/>
                <a:ext cx="3198696"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2112242" y="4996722"/>
                <a:ext cx="2928622" cy="1273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i="1">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den>
                      </m:f>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𝑚</m:t>
                              </m:r>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r>
                                <a:rPr lang="en-US" altLang="zh-CN" sz="2800" i="1">
                                  <a:solidFill>
                                    <a:srgbClr val="0000FF"/>
                                  </a:solidFill>
                                  <a:latin typeface="Cambria Math" panose="02040503050406030204" pitchFamily="18" charset="0"/>
                                </a:rPr>
                                <m:t>𝑚</m:t>
                              </m:r>
                              <m:d>
                                <m:dPr>
                                  <m:ctrlPr>
                                    <a:rPr lang="en-US" altLang="zh-CN" sz="2800" i="1">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e>
                              </m:d>
                            </m:den>
                          </m:f>
                        </m:e>
                      </m:rad>
                    </m:oMath>
                  </m:oMathPara>
                </a14:m>
                <a:endParaRPr lang="zh-CN" altLang="en-US" sz="2800" i="1" dirty="0"/>
              </a:p>
            </p:txBody>
          </p:sp>
        </mc:Choice>
        <mc:Fallback xmlns="">
          <p:sp>
            <p:nvSpPr>
              <p:cNvPr id="32" name="文本框 31"/>
              <p:cNvSpPr txBox="1">
                <a:spLocks noRot="1" noChangeAspect="1" noMove="1" noResize="1" noEditPoints="1" noAdjustHandles="1" noChangeArrowheads="1" noChangeShapeType="1" noTextEdit="1"/>
              </p:cNvSpPr>
              <p:nvPr/>
            </p:nvSpPr>
            <p:spPr>
              <a:xfrm>
                <a:off x="2112242" y="4996722"/>
                <a:ext cx="2928622" cy="127304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flipH="1">
                <a:off x="5040864" y="4929491"/>
                <a:ext cx="2054761"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32</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e>
                      </m:rad>
                      <m:r>
                        <a:rPr lang="en-US" altLang="zh-CN" sz="2800" b="0" i="1" smtClean="0">
                          <a:solidFill>
                            <a:srgbClr val="0000FF"/>
                          </a:solidFill>
                          <a:latin typeface="Cambria Math" panose="02040503050406030204" pitchFamily="18" charset="0"/>
                          <a:ea typeface="Cambria Math" panose="02040503050406030204" pitchFamily="18" charset="0"/>
                        </a:rPr>
                        <m:t>=4</m:t>
                      </m:r>
                    </m:oMath>
                  </m:oMathPara>
                </a14:m>
                <a:endParaRPr lang="zh-CN" altLang="en-US" sz="2800" i="1" dirty="0"/>
              </a:p>
            </p:txBody>
          </p:sp>
        </mc:Choice>
        <mc:Fallback xmlns="">
          <p:sp>
            <p:nvSpPr>
              <p:cNvPr id="33" name="矩形 32"/>
              <p:cNvSpPr>
                <a:spLocks noRot="1" noChangeAspect="1" noMove="1" noResize="1" noEditPoints="1" noAdjustHandles="1" noChangeArrowheads="1" noChangeShapeType="1" noTextEdit="1"/>
              </p:cNvSpPr>
              <p:nvPr/>
            </p:nvSpPr>
            <p:spPr>
              <a:xfrm flipH="1">
                <a:off x="5040864" y="4929491"/>
                <a:ext cx="2054761" cy="1407501"/>
              </a:xfrm>
              <a:prstGeom prst="rect">
                <a:avLst/>
              </a:prstGeom>
              <a:blipFill>
                <a:blip r:embed="rId8"/>
                <a:stretch>
                  <a:fillRect/>
                </a:stretch>
              </a:blipFill>
            </p:spPr>
            <p:txBody>
              <a:bodyPr/>
              <a:lstStyle/>
              <a:p>
                <a:r>
                  <a:rPr lang="zh-CN" altLang="en-US">
                    <a:noFill/>
                  </a:rPr>
                  <a:t> </a:t>
                </a:r>
              </a:p>
            </p:txBody>
          </p:sp>
        </mc:Fallback>
      </mc:AlternateContent>
      <p:grpSp>
        <p:nvGrpSpPr>
          <p:cNvPr id="4" name="组合 3"/>
          <p:cNvGrpSpPr/>
          <p:nvPr/>
        </p:nvGrpSpPr>
        <p:grpSpPr>
          <a:xfrm>
            <a:off x="1950292" y="2180120"/>
            <a:ext cx="5166331" cy="2463318"/>
            <a:chOff x="1950292" y="2180120"/>
            <a:chExt cx="5166331" cy="2463318"/>
          </a:xfrm>
        </p:grpSpPr>
        <p:grpSp>
          <p:nvGrpSpPr>
            <p:cNvPr id="65" name="Group 11"/>
            <p:cNvGrpSpPr>
              <a:grpSpLocks/>
            </p:cNvGrpSpPr>
            <p:nvPr/>
          </p:nvGrpSpPr>
          <p:grpSpPr bwMode="auto">
            <a:xfrm>
              <a:off x="2005013" y="2205038"/>
              <a:ext cx="4757186" cy="2438400"/>
              <a:chOff x="336" y="1680"/>
              <a:chExt cx="2736" cy="1536"/>
            </a:xfrm>
          </p:grpSpPr>
          <p:sp>
            <p:nvSpPr>
              <p:cNvPr id="57404" name="Rectangle 12"/>
              <p:cNvSpPr>
                <a:spLocks noChangeArrowheads="1"/>
              </p:cNvSpPr>
              <p:nvPr/>
            </p:nvSpPr>
            <p:spPr bwMode="auto">
              <a:xfrm>
                <a:off x="336" y="1680"/>
                <a:ext cx="2736" cy="1536"/>
              </a:xfrm>
              <a:prstGeom prst="rect">
                <a:avLst/>
              </a:prstGeom>
              <a:solidFill>
                <a:srgbClr val="FFFFFF"/>
              </a:solidFill>
              <a:ln w="9525">
                <a:solidFill>
                  <a:schemeClr val="tx1"/>
                </a:solidFill>
                <a:miter lim="800000"/>
                <a:headEnd/>
                <a:tailEnd/>
              </a:ln>
            </p:spPr>
            <p:txBody>
              <a:bodyPr wrap="none" anchor="ctr"/>
              <a:lstStyle/>
              <a:p>
                <a:endParaRPr lang="zh-CN" altLang="en-US">
                  <a:latin typeface="等线" pitchFamily="2" charset="-122"/>
                  <a:ea typeface="等线" pitchFamily="2" charset="-122"/>
                </a:endParaRPr>
              </a:p>
            </p:txBody>
          </p:sp>
          <p:sp>
            <p:nvSpPr>
              <p:cNvPr id="57405" name="Line 13"/>
              <p:cNvSpPr>
                <a:spLocks noChangeShapeType="1"/>
              </p:cNvSpPr>
              <p:nvPr/>
            </p:nvSpPr>
            <p:spPr bwMode="auto">
              <a:xfrm>
                <a:off x="480" y="2880"/>
                <a:ext cx="2544" cy="0"/>
              </a:xfrm>
              <a:prstGeom prst="line">
                <a:avLst/>
              </a:prstGeom>
              <a:noFill/>
              <a:ln w="19050">
                <a:solidFill>
                  <a:srgbClr val="000000"/>
                </a:solidFill>
                <a:round/>
                <a:headEnd/>
                <a:tailEnd type="triangle" w="sm" len="lg"/>
              </a:ln>
            </p:spPr>
            <p:txBody>
              <a:bodyPr wrap="none" anchor="ctr"/>
              <a:lstStyle/>
              <a:p>
                <a:endParaRPr lang="zh-CN" altLang="en-US"/>
              </a:p>
            </p:txBody>
          </p:sp>
          <p:sp>
            <p:nvSpPr>
              <p:cNvPr id="57406" name="Line 14"/>
              <p:cNvSpPr>
                <a:spLocks noChangeShapeType="1"/>
              </p:cNvSpPr>
              <p:nvPr/>
            </p:nvSpPr>
            <p:spPr bwMode="auto">
              <a:xfrm flipV="1">
                <a:off x="480" y="1776"/>
                <a:ext cx="0" cy="1087"/>
              </a:xfrm>
              <a:prstGeom prst="line">
                <a:avLst/>
              </a:prstGeom>
              <a:noFill/>
              <a:ln w="19050">
                <a:solidFill>
                  <a:srgbClr val="000000"/>
                </a:solidFill>
                <a:round/>
                <a:headEnd/>
                <a:tailEnd type="triangle" w="sm" len="lg"/>
              </a:ln>
            </p:spPr>
            <p:txBody>
              <a:bodyPr wrap="none" anchor="ctr"/>
              <a:lstStyle/>
              <a:p>
                <a:endParaRPr lang="zh-CN" altLang="en-US"/>
              </a:p>
            </p:txBody>
          </p:sp>
          <p:sp>
            <p:nvSpPr>
              <p:cNvPr id="57407" name="Freeform 15"/>
              <p:cNvSpPr>
                <a:spLocks/>
              </p:cNvSpPr>
              <p:nvPr/>
            </p:nvSpPr>
            <p:spPr bwMode="auto">
              <a:xfrm>
                <a:off x="470" y="2044"/>
                <a:ext cx="1639" cy="836"/>
              </a:xfrm>
              <a:custGeom>
                <a:avLst/>
                <a:gdLst>
                  <a:gd name="T0" fmla="*/ 0 w 1639"/>
                  <a:gd name="T1" fmla="*/ 836 h 836"/>
                  <a:gd name="T2" fmla="*/ 133 w 1639"/>
                  <a:gd name="T3" fmla="*/ 620 h 836"/>
                  <a:gd name="T4" fmla="*/ 243 w 1639"/>
                  <a:gd name="T5" fmla="*/ 339 h 836"/>
                  <a:gd name="T6" fmla="*/ 332 w 1639"/>
                  <a:gd name="T7" fmla="*/ 119 h 836"/>
                  <a:gd name="T8" fmla="*/ 449 w 1639"/>
                  <a:gd name="T9" fmla="*/ 3 h 836"/>
                  <a:gd name="T10" fmla="*/ 620 w 1639"/>
                  <a:gd name="T11" fmla="*/ 99 h 836"/>
                  <a:gd name="T12" fmla="*/ 805 w 1639"/>
                  <a:gd name="T13" fmla="*/ 318 h 836"/>
                  <a:gd name="T14" fmla="*/ 1032 w 1639"/>
                  <a:gd name="T15" fmla="*/ 530 h 836"/>
                  <a:gd name="T16" fmla="*/ 1285 w 1639"/>
                  <a:gd name="T17" fmla="*/ 702 h 836"/>
                  <a:gd name="T18" fmla="*/ 1639 w 1639"/>
                  <a:gd name="T19" fmla="*/ 791 h 8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9"/>
                  <a:gd name="T31" fmla="*/ 0 h 836"/>
                  <a:gd name="T32" fmla="*/ 1639 w 1639"/>
                  <a:gd name="T33" fmla="*/ 836 h 8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9" h="836">
                    <a:moveTo>
                      <a:pt x="0" y="836"/>
                    </a:moveTo>
                    <a:cubicBezTo>
                      <a:pt x="22" y="800"/>
                      <a:pt x="93" y="703"/>
                      <a:pt x="133" y="620"/>
                    </a:cubicBezTo>
                    <a:cubicBezTo>
                      <a:pt x="173" y="537"/>
                      <a:pt x="210" y="422"/>
                      <a:pt x="243" y="339"/>
                    </a:cubicBezTo>
                    <a:cubicBezTo>
                      <a:pt x="276" y="256"/>
                      <a:pt x="298" y="175"/>
                      <a:pt x="332" y="119"/>
                    </a:cubicBezTo>
                    <a:cubicBezTo>
                      <a:pt x="366" y="63"/>
                      <a:pt x="401" y="6"/>
                      <a:pt x="449" y="3"/>
                    </a:cubicBezTo>
                    <a:cubicBezTo>
                      <a:pt x="497" y="0"/>
                      <a:pt x="561" y="47"/>
                      <a:pt x="620" y="99"/>
                    </a:cubicBezTo>
                    <a:cubicBezTo>
                      <a:pt x="679" y="151"/>
                      <a:pt x="736" y="246"/>
                      <a:pt x="805" y="318"/>
                    </a:cubicBezTo>
                    <a:cubicBezTo>
                      <a:pt x="874" y="390"/>
                      <a:pt x="952" y="466"/>
                      <a:pt x="1032" y="530"/>
                    </a:cubicBezTo>
                    <a:cubicBezTo>
                      <a:pt x="1112" y="594"/>
                      <a:pt x="1184" y="659"/>
                      <a:pt x="1285" y="702"/>
                    </a:cubicBezTo>
                    <a:cubicBezTo>
                      <a:pt x="1386" y="746"/>
                      <a:pt x="1566" y="773"/>
                      <a:pt x="1639" y="791"/>
                    </a:cubicBezTo>
                  </a:path>
                </a:pathLst>
              </a:custGeom>
              <a:noFill/>
              <a:ln w="28575" cmpd="sng">
                <a:solidFill>
                  <a:srgbClr val="FF0000"/>
                </a:solidFill>
                <a:round/>
                <a:headEnd/>
                <a:tailEnd/>
              </a:ln>
            </p:spPr>
            <p:txBody>
              <a:bodyPr wrap="none" anchor="ctr"/>
              <a:lstStyle/>
              <a:p>
                <a:endParaRPr lang="zh-CN" altLang="en-US"/>
              </a:p>
            </p:txBody>
          </p:sp>
          <p:sp>
            <p:nvSpPr>
              <p:cNvPr id="57408" name="Freeform 16"/>
              <p:cNvSpPr>
                <a:spLocks/>
              </p:cNvSpPr>
              <p:nvPr/>
            </p:nvSpPr>
            <p:spPr bwMode="auto">
              <a:xfrm>
                <a:off x="480" y="2292"/>
                <a:ext cx="2496" cy="588"/>
              </a:xfrm>
              <a:custGeom>
                <a:avLst/>
                <a:gdLst>
                  <a:gd name="T0" fmla="*/ 0 w 2496"/>
                  <a:gd name="T1" fmla="*/ 588 h 588"/>
                  <a:gd name="T2" fmla="*/ 590 w 2496"/>
                  <a:gd name="T3" fmla="*/ 437 h 588"/>
                  <a:gd name="T4" fmla="*/ 1063 w 2496"/>
                  <a:gd name="T5" fmla="*/ 245 h 588"/>
                  <a:gd name="T6" fmla="*/ 1539 w 2496"/>
                  <a:gd name="T7" fmla="*/ 1 h 588"/>
                  <a:gd name="T8" fmla="*/ 1923 w 2496"/>
                  <a:gd name="T9" fmla="*/ 241 h 588"/>
                  <a:gd name="T10" fmla="*/ 2209 w 2496"/>
                  <a:gd name="T11" fmla="*/ 385 h 588"/>
                  <a:gd name="T12" fmla="*/ 2496 w 2496"/>
                  <a:gd name="T13" fmla="*/ 474 h 588"/>
                  <a:gd name="T14" fmla="*/ 0 60000 65536"/>
                  <a:gd name="T15" fmla="*/ 0 60000 65536"/>
                  <a:gd name="T16" fmla="*/ 0 60000 65536"/>
                  <a:gd name="T17" fmla="*/ 0 60000 65536"/>
                  <a:gd name="T18" fmla="*/ 0 60000 65536"/>
                  <a:gd name="T19" fmla="*/ 0 60000 65536"/>
                  <a:gd name="T20" fmla="*/ 0 60000 65536"/>
                  <a:gd name="T21" fmla="*/ 0 w 2496"/>
                  <a:gd name="T22" fmla="*/ 0 h 588"/>
                  <a:gd name="T23" fmla="*/ 2496 w 2496"/>
                  <a:gd name="T24" fmla="*/ 588 h 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6" h="588">
                    <a:moveTo>
                      <a:pt x="0" y="588"/>
                    </a:moveTo>
                    <a:cubicBezTo>
                      <a:pt x="98" y="563"/>
                      <a:pt x="413" y="494"/>
                      <a:pt x="590" y="437"/>
                    </a:cubicBezTo>
                    <a:cubicBezTo>
                      <a:pt x="767" y="380"/>
                      <a:pt x="905" y="318"/>
                      <a:pt x="1063" y="245"/>
                    </a:cubicBezTo>
                    <a:cubicBezTo>
                      <a:pt x="1221" y="172"/>
                      <a:pt x="1396" y="2"/>
                      <a:pt x="1539" y="1"/>
                    </a:cubicBezTo>
                    <a:cubicBezTo>
                      <a:pt x="1682" y="0"/>
                      <a:pt x="1811" y="177"/>
                      <a:pt x="1923" y="241"/>
                    </a:cubicBezTo>
                    <a:cubicBezTo>
                      <a:pt x="2034" y="305"/>
                      <a:pt x="2113" y="346"/>
                      <a:pt x="2209" y="385"/>
                    </a:cubicBezTo>
                    <a:cubicBezTo>
                      <a:pt x="2304" y="424"/>
                      <a:pt x="2437" y="455"/>
                      <a:pt x="2496" y="474"/>
                    </a:cubicBezTo>
                  </a:path>
                </a:pathLst>
              </a:custGeom>
              <a:noFill/>
              <a:ln w="28575" cmpd="sng">
                <a:solidFill>
                  <a:srgbClr val="0000FF"/>
                </a:solidFill>
                <a:round/>
                <a:headEnd/>
                <a:tailEnd/>
              </a:ln>
            </p:spPr>
            <p:txBody>
              <a:bodyPr wrap="none" anchor="ctr"/>
              <a:lstStyle/>
              <a:p>
                <a:endParaRPr lang="zh-CN" altLang="en-US"/>
              </a:p>
            </p:txBody>
          </p:sp>
          <p:sp>
            <p:nvSpPr>
              <p:cNvPr id="57409" name="Line 17"/>
              <p:cNvSpPr>
                <a:spLocks noChangeShapeType="1"/>
              </p:cNvSpPr>
              <p:nvPr/>
            </p:nvSpPr>
            <p:spPr bwMode="auto">
              <a:xfrm>
                <a:off x="2016" y="2304"/>
                <a:ext cx="0" cy="553"/>
              </a:xfrm>
              <a:prstGeom prst="line">
                <a:avLst/>
              </a:prstGeom>
              <a:noFill/>
              <a:ln w="19050">
                <a:solidFill>
                  <a:srgbClr val="000000"/>
                </a:solidFill>
                <a:prstDash val="dash"/>
                <a:round/>
                <a:headEnd/>
                <a:tailEnd/>
              </a:ln>
            </p:spPr>
            <p:txBody>
              <a:bodyPr wrap="none" anchor="ctr"/>
              <a:lstStyle/>
              <a:p>
                <a:endParaRPr lang="zh-CN" altLang="en-US"/>
              </a:p>
            </p:txBody>
          </p:sp>
          <p:sp>
            <p:nvSpPr>
              <p:cNvPr id="57410" name="Text Box 20"/>
              <p:cNvSpPr txBox="1">
                <a:spLocks noChangeArrowheads="1"/>
              </p:cNvSpPr>
              <p:nvPr/>
            </p:nvSpPr>
            <p:spPr bwMode="auto">
              <a:xfrm>
                <a:off x="1726" y="2830"/>
                <a:ext cx="569" cy="330"/>
              </a:xfrm>
              <a:prstGeom prst="rect">
                <a:avLst/>
              </a:prstGeom>
              <a:noFill/>
              <a:ln w="9525">
                <a:noFill/>
                <a:miter lim="800000"/>
                <a:headEnd/>
                <a:tailEnd/>
              </a:ln>
            </p:spPr>
            <p:txBody>
              <a:bodyPr wrap="none">
                <a:spAutoFit/>
              </a:bodyPr>
              <a:lstStyle/>
              <a:p>
                <a:pPr>
                  <a:spcBef>
                    <a:spcPct val="50000"/>
                  </a:spcBef>
                </a:pPr>
                <a:r>
                  <a:rPr lang="en-US" altLang="zh-CN" sz="2800" b="1" dirty="0">
                    <a:solidFill>
                      <a:srgbClr val="0000FF"/>
                    </a:solidFill>
                    <a:latin typeface="Times New Roman" panose="02020603050405020304" pitchFamily="18" charset="0"/>
                    <a:ea typeface="楷体" pitchFamily="49" charset="-122"/>
                    <a:cs typeface="Times New Roman" panose="02020603050405020304" pitchFamily="18" charset="0"/>
                  </a:rPr>
                  <a:t>2000</a:t>
                </a:r>
              </a:p>
            </p:txBody>
          </p:sp>
          <p:sp>
            <p:nvSpPr>
              <p:cNvPr id="57411" name="Line 21"/>
              <p:cNvSpPr>
                <a:spLocks noChangeShapeType="1"/>
              </p:cNvSpPr>
              <p:nvPr/>
            </p:nvSpPr>
            <p:spPr bwMode="auto">
              <a:xfrm flipH="1">
                <a:off x="912" y="2064"/>
                <a:ext cx="0" cy="807"/>
              </a:xfrm>
              <a:prstGeom prst="line">
                <a:avLst/>
              </a:prstGeom>
              <a:noFill/>
              <a:ln w="19050">
                <a:solidFill>
                  <a:srgbClr val="000000"/>
                </a:solidFill>
                <a:prstDash val="dash"/>
                <a:round/>
                <a:headEnd/>
                <a:tailEnd/>
              </a:ln>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34" name="矩形 33"/>
                <p:cNvSpPr/>
                <p:nvPr/>
              </p:nvSpPr>
              <p:spPr>
                <a:xfrm>
                  <a:off x="2217737" y="2180120"/>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2217737" y="2180120"/>
                  <a:ext cx="99585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5298718" y="4056236"/>
                  <a:ext cx="181790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𝑠</m:t>
                            </m:r>
                          </m:e>
                          <m:sup>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m:t>
                            </m:r>
                          </m:sup>
                        </m:sSup>
                      </m:oMath>
                    </m:oMathPara>
                  </a14:m>
                  <a:endParaRPr lang="zh-CN"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5298718" y="4056236"/>
                  <a:ext cx="181790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1950292" y="4096419"/>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1950292" y="4096419"/>
                  <a:ext cx="534890" cy="523220"/>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42403737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righ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left)">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750"/>
                                        <p:tgtEl>
                                          <p:spTgt spid="5"/>
                                        </p:tgtEl>
                                      </p:cBhvr>
                                    </p:animEffect>
                                    <p:anim calcmode="lin" valueType="num">
                                      <p:cBhvr>
                                        <p:cTn id="24" dur="750" fill="hold"/>
                                        <p:tgtEl>
                                          <p:spTgt spid="5"/>
                                        </p:tgtEl>
                                        <p:attrNameLst>
                                          <p:attrName>ppt_x</p:attrName>
                                        </p:attrNameLst>
                                      </p:cBhvr>
                                      <p:tavLst>
                                        <p:tav tm="0">
                                          <p:val>
                                            <p:strVal val="#ppt_x"/>
                                          </p:val>
                                        </p:tav>
                                        <p:tav tm="100000">
                                          <p:val>
                                            <p:strVal val="#ppt_x"/>
                                          </p:val>
                                        </p:tav>
                                      </p:tavLst>
                                    </p:anim>
                                    <p:anim calcmode="lin" valueType="num">
                                      <p:cBhvr>
                                        <p:cTn id="25"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500"/>
                                        <p:tgtEl>
                                          <p:spTgt spid="3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left)">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left)">
                                      <p:cBhvr>
                                        <p:cTn id="6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7" grpId="0"/>
      <p:bldP spid="28" grpId="0"/>
      <p:bldP spid="29" grpId="0"/>
      <p:bldP spid="30" grpId="0"/>
      <p:bldP spid="31" grpId="0"/>
      <p:bldP spid="32" grpId="0"/>
      <p:bldP spid="3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ne 9"/>
          <p:cNvSpPr>
            <a:spLocks noChangeShapeType="1"/>
          </p:cNvSpPr>
          <p:nvPr/>
        </p:nvSpPr>
        <p:spPr bwMode="auto">
          <a:xfrm flipV="1">
            <a:off x="7375522" y="3109279"/>
            <a:ext cx="0" cy="1524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4" name="Line 13"/>
          <p:cNvSpPr>
            <a:spLocks noChangeShapeType="1"/>
          </p:cNvSpPr>
          <p:nvPr/>
        </p:nvSpPr>
        <p:spPr bwMode="auto">
          <a:xfrm>
            <a:off x="7375522" y="3795079"/>
            <a:ext cx="1676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5" name="Line 14"/>
          <p:cNvSpPr>
            <a:spLocks noChangeShapeType="1"/>
          </p:cNvSpPr>
          <p:nvPr/>
        </p:nvSpPr>
        <p:spPr bwMode="auto">
          <a:xfrm>
            <a:off x="9051922" y="3795079"/>
            <a:ext cx="0" cy="83820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a:off x="7299322" y="3795079"/>
            <a:ext cx="76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19" name="Line 18"/>
          <p:cNvSpPr>
            <a:spLocks noChangeShapeType="1"/>
          </p:cNvSpPr>
          <p:nvPr/>
        </p:nvSpPr>
        <p:spPr bwMode="auto">
          <a:xfrm rot="16200000">
            <a:off x="9013822" y="4671379"/>
            <a:ext cx="76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20" name="Line 19"/>
          <p:cNvSpPr>
            <a:spLocks noChangeShapeType="1"/>
          </p:cNvSpPr>
          <p:nvPr/>
        </p:nvSpPr>
        <p:spPr bwMode="auto">
          <a:xfrm>
            <a:off x="7374689" y="4633279"/>
            <a:ext cx="286418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28" name="Text Box 27"/>
          <p:cNvSpPr txBox="1">
            <a:spLocks noChangeArrowheads="1"/>
          </p:cNvSpPr>
          <p:nvPr/>
        </p:nvSpPr>
        <p:spPr bwMode="auto">
          <a:xfrm>
            <a:off x="916781" y="5209385"/>
            <a:ext cx="647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p>
        </p:txBody>
      </p:sp>
      <p:sp>
        <p:nvSpPr>
          <p:cNvPr id="89119" name="Text Box 30"/>
          <p:cNvSpPr txBox="1">
            <a:spLocks noChangeArrowheads="1"/>
          </p:cNvSpPr>
          <p:nvPr/>
        </p:nvSpPr>
        <p:spPr bwMode="auto">
          <a:xfrm>
            <a:off x="916781" y="3368849"/>
            <a:ext cx="719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p>
        </p:txBody>
      </p:sp>
      <p:sp>
        <p:nvSpPr>
          <p:cNvPr id="32" name="Line 31"/>
          <p:cNvSpPr>
            <a:spLocks noChangeShapeType="1"/>
          </p:cNvSpPr>
          <p:nvPr/>
        </p:nvSpPr>
        <p:spPr bwMode="auto">
          <a:xfrm>
            <a:off x="9043985" y="4633279"/>
            <a:ext cx="721307"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grpSp>
        <p:nvGrpSpPr>
          <p:cNvPr id="2" name="组合 1"/>
          <p:cNvGrpSpPr/>
          <p:nvPr/>
        </p:nvGrpSpPr>
        <p:grpSpPr>
          <a:xfrm>
            <a:off x="553721" y="509907"/>
            <a:ext cx="8818879" cy="2742582"/>
            <a:chOff x="553721" y="509907"/>
            <a:chExt cx="8818879" cy="2742582"/>
          </a:xfrm>
        </p:grpSpPr>
        <mc:AlternateContent xmlns:mc="http://schemas.openxmlformats.org/markup-compatibility/2006" xmlns:a14="http://schemas.microsoft.com/office/drawing/2010/main">
          <mc:Choice Requires="a14">
            <p:sp>
              <p:nvSpPr>
                <p:cNvPr id="89090" name="Text Box 2"/>
                <p:cNvSpPr txBox="1">
                  <a:spLocks noChangeArrowheads="1"/>
                </p:cNvSpPr>
                <p:nvPr/>
              </p:nvSpPr>
              <p:spPr bwMode="auto">
                <a:xfrm>
                  <a:off x="553721" y="509907"/>
                  <a:ext cx="76327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例</a:t>
                  </a:r>
                  <a:r>
                    <a:rPr lang="en-US" altLang="zh-CN" sz="2800" dirty="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有</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latin typeface="微软雅黑" panose="020B0503020204020204" pitchFamily="34" charset="-122"/>
                      <a:ea typeface="微软雅黑" panose="020B0503020204020204" pitchFamily="34" charset="-122"/>
                    </a:rPr>
                    <a:t>个粒子，其速率分布函数为</a:t>
                  </a:r>
                </a:p>
              </p:txBody>
            </p:sp>
          </mc:Choice>
          <mc:Fallback xmlns="">
            <p:sp>
              <p:nvSpPr>
                <p:cNvPr id="89090" name="Text Box 2"/>
                <p:cNvSpPr txBox="1">
                  <a:spLocks noRot="1" noChangeAspect="1" noMove="1" noResize="1" noEditPoints="1" noAdjustHandles="1" noChangeArrowheads="1" noChangeShapeType="1" noTextEdit="1"/>
                </p:cNvSpPr>
                <p:nvPr/>
              </p:nvSpPr>
              <p:spPr bwMode="auto">
                <a:xfrm>
                  <a:off x="553721" y="509907"/>
                  <a:ext cx="7632700" cy="523875"/>
                </a:xfrm>
                <a:prstGeom prst="rect">
                  <a:avLst/>
                </a:prstGeom>
                <a:blipFill>
                  <a:blip r:embed="rId3"/>
                  <a:stretch>
                    <a:fillRect l="-1677"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9091" name="AutoShape 3"/>
            <p:cNvSpPr>
              <a:spLocks/>
            </p:cNvSpPr>
            <p:nvPr/>
          </p:nvSpPr>
          <p:spPr bwMode="auto">
            <a:xfrm>
              <a:off x="1568451" y="1297782"/>
              <a:ext cx="144463" cy="935037"/>
            </a:xfrm>
            <a:prstGeom prst="leftBrace">
              <a:avLst>
                <a:gd name="adj1" fmla="val 53938"/>
                <a:gd name="adj2" fmla="val 50000"/>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89094" name="Text Box 6"/>
                <p:cNvSpPr txBox="1">
                  <a:spLocks noChangeArrowheads="1"/>
                </p:cNvSpPr>
                <p:nvPr/>
              </p:nvSpPr>
              <p:spPr bwMode="auto">
                <a:xfrm>
                  <a:off x="553721" y="2298382"/>
                  <a:ext cx="8818879"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求</a:t>
                  </a: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速率分布曲线；</a:t>
                  </a: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由</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ea typeface="微软雅黑" panose="020B0503020204020204" pitchFamily="34" charset="-122"/>
                      <a:cs typeface="Times New Roman" panose="02020603050405020304" pitchFamily="18" charset="0"/>
                    </a:rPr>
                    <a:t>求常数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 </m:t>
                      </m:r>
                    </m:oMath>
                  </a14:m>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粒子的平均速率</a:t>
                  </a:r>
                </a:p>
              </p:txBody>
            </p:sp>
          </mc:Choice>
          <mc:Fallback xmlns="">
            <p:sp>
              <p:nvSpPr>
                <p:cNvPr id="89094" name="Text Box 6"/>
                <p:cNvSpPr txBox="1">
                  <a:spLocks noRot="1" noChangeAspect="1" noMove="1" noResize="1" noEditPoints="1" noAdjustHandles="1" noChangeArrowheads="1" noChangeShapeType="1" noTextEdit="1"/>
                </p:cNvSpPr>
                <p:nvPr/>
              </p:nvSpPr>
              <p:spPr bwMode="auto">
                <a:xfrm>
                  <a:off x="553721" y="2298382"/>
                  <a:ext cx="8818879" cy="954107"/>
                </a:xfrm>
                <a:prstGeom prst="rect">
                  <a:avLst/>
                </a:prstGeom>
                <a:blipFill>
                  <a:blip r:embed="rId4"/>
                  <a:stretch>
                    <a:fillRect l="-1451" t="-6369" r="-1313"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1685015" y="948564"/>
                  <a:ext cx="2838277"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p>
              </p:txBody>
            </p:sp>
          </mc:Choice>
          <mc:Fallback xmlns="">
            <p:sp>
              <p:nvSpPr>
                <p:cNvPr id="33" name="矩形 32"/>
                <p:cNvSpPr>
                  <a:spLocks noRot="1" noChangeAspect="1" noMove="1" noResize="1" noEditPoints="1" noAdjustHandles="1" noChangeArrowheads="1" noChangeShapeType="1" noTextEdit="1"/>
                </p:cNvSpPr>
                <p:nvPr/>
              </p:nvSpPr>
              <p:spPr>
                <a:xfrm>
                  <a:off x="1685015" y="948564"/>
                  <a:ext cx="2838277" cy="91057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1712914" y="1816723"/>
                  <a:ext cx="16618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1712914" y="1816723"/>
                  <a:ext cx="166186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899444" y="1191271"/>
                  <a:ext cx="22838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&gt;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&gt;0</m:t>
                            </m:r>
                          </m:e>
                        </m:d>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4899444" y="1191271"/>
                  <a:ext cx="228383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4909673" y="1728966"/>
                  <a:ext cx="1616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e>
                        </m:d>
                      </m:oMath>
                    </m:oMathPara>
                  </a14:m>
                  <a:endParaRPr lang="zh-CN"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4909673" y="1728966"/>
                  <a:ext cx="1616212" cy="523220"/>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6" name="矩形 35"/>
              <p:cNvSpPr/>
              <p:nvPr/>
            </p:nvSpPr>
            <p:spPr>
              <a:xfrm>
                <a:off x="1390848" y="3110905"/>
                <a:ext cx="2644378" cy="1026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1390848" y="3110905"/>
                <a:ext cx="2644378" cy="102605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3961859" y="3123734"/>
                <a:ext cx="2147383" cy="1026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3961859" y="3123734"/>
                <a:ext cx="2147383" cy="102605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7335836" y="2934049"/>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7335836" y="2934049"/>
                <a:ext cx="99585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9765292" y="4118053"/>
                <a:ext cx="71156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9765292" y="4118053"/>
                <a:ext cx="711567"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6968377" y="4528831"/>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6968377" y="4528831"/>
                <a:ext cx="53489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6907071" y="3533469"/>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6907071" y="3533469"/>
                <a:ext cx="514628"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783402" y="4542686"/>
                <a:ext cx="6432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8783402" y="4542686"/>
                <a:ext cx="643253"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1785538" y="4240866"/>
                <a:ext cx="15240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1785538" y="4240866"/>
                <a:ext cx="1524071"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4121134" y="4015002"/>
                <a:ext cx="1341073"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4121134" y="4015002"/>
                <a:ext cx="1341073" cy="97494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1392433" y="4979013"/>
                <a:ext cx="2810898"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1392433" y="4979013"/>
                <a:ext cx="2810898" cy="102463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3987666" y="4993615"/>
                <a:ext cx="2378792" cy="1026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𝑣</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3987666" y="4993615"/>
                <a:ext cx="2378792" cy="102605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6333055" y="4979013"/>
                <a:ext cx="1655004" cy="1036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zh-CN" altLang="en-US"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0</m:t>
                              </m:r>
                            </m:sub>
                            <m:sup>
                              <m:r>
                                <a:rPr lang="en-US" altLang="zh-CN" sz="2800" i="1">
                                  <a:solidFill>
                                    <a:srgbClr val="0000FF"/>
                                  </a:solidFill>
                                  <a:latin typeface="Cambria Math" panose="02040503050406030204" pitchFamily="18" charset="0"/>
                                </a:rPr>
                                <m:t>2</m:t>
                              </m:r>
                            </m:sup>
                          </m:sSubSup>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6333055" y="4979013"/>
                <a:ext cx="1655004" cy="103682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7955317" y="5041850"/>
                <a:ext cx="126932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7955317" y="5041850"/>
                <a:ext cx="1269322" cy="898964"/>
              </a:xfrm>
              <a:prstGeom prst="rect">
                <a:avLst/>
              </a:prstGeom>
              <a:blipFill>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214401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par>
                          <p:cTn id="13" fill="hold" nodeType="afterGroup">
                            <p:stCondLst>
                              <p:cond delay="500"/>
                            </p:stCondLst>
                            <p:childTnLst>
                              <p:par>
                                <p:cTn id="14" presetID="22" presetClass="entr" presetSubtype="8" fill="hold" nodeType="after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wipe(left)">
                                      <p:cBhvr>
                                        <p:cTn id="16" dur="500"/>
                                        <p:tgtEl>
                                          <p:spTgt spid="20"/>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499"/>
                                          </p:stCondLst>
                                        </p:cTn>
                                        <p:tgtEl>
                                          <p:spTgt spid="18"/>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499"/>
                                          </p:stCondLst>
                                        </p:cTn>
                                        <p:tgtEl>
                                          <p:spTgt spid="19"/>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left)">
                                      <p:cBhvr>
                                        <p:cTn id="29" dur="500"/>
                                        <p:tgtEl>
                                          <p:spTgt spid="4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wipe(left)">
                                      <p:cBhvr>
                                        <p:cTn id="39" dur="500"/>
                                        <p:tgtEl>
                                          <p:spTgt spid="3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childTnLst>
                          </p:cTn>
                        </p:par>
                        <p:par>
                          <p:cTn id="45" fill="hold" nodeType="afterGroup">
                            <p:stCondLst>
                              <p:cond delay="500"/>
                            </p:stCondLst>
                            <p:childTnLst>
                              <p:par>
                                <p:cTn id="46" presetID="22" presetClass="entr" presetSubtype="1" fill="hold" nodeType="after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up)">
                                      <p:cBhvr>
                                        <p:cTn id="48" dur="500"/>
                                        <p:tgtEl>
                                          <p:spTgt spid="15"/>
                                        </p:tgtEl>
                                      </p:cBhvr>
                                    </p:animEffect>
                                  </p:childTnLst>
                                </p:cTn>
                              </p:par>
                            </p:childTnLst>
                          </p:cTn>
                        </p:par>
                        <p:par>
                          <p:cTn id="49" fill="hold" nodeType="afterGroup">
                            <p:stCondLst>
                              <p:cond delay="1000"/>
                            </p:stCondLst>
                            <p:childTnLst>
                              <p:par>
                                <p:cTn id="50" presetID="22" presetClass="entr" presetSubtype="8" fill="hold"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left)">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left)">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wipe(left)">
                                      <p:cBhvr>
                                        <p:cTn id="62" dur="500"/>
                                        <p:tgtEl>
                                          <p:spTgt spid="4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9119"/>
                                        </p:tgtEl>
                                        <p:attrNameLst>
                                          <p:attrName>style.visibility</p:attrName>
                                        </p:attrNameLst>
                                      </p:cBhvr>
                                      <p:to>
                                        <p:strVal val="visible"/>
                                      </p:to>
                                    </p:set>
                                    <p:animEffect transition="in" filter="wipe(left)">
                                      <p:cBhvr>
                                        <p:cTn id="67" dur="500"/>
                                        <p:tgtEl>
                                          <p:spTgt spid="891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left)">
                                      <p:cBhvr>
                                        <p:cTn id="72" dur="500"/>
                                        <p:tgtEl>
                                          <p:spTgt spid="3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left)">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left)">
                                      <p:cBhvr>
                                        <p:cTn id="82" dur="500"/>
                                        <p:tgtEl>
                                          <p:spTgt spid="4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left)">
                                      <p:cBhvr>
                                        <p:cTn id="87" dur="500"/>
                                        <p:tgtEl>
                                          <p:spTgt spid="44"/>
                                        </p:tgtEl>
                                      </p:cBhvr>
                                    </p:animEffec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28"/>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5"/>
                                        </p:tgtEl>
                                        <p:attrNameLst>
                                          <p:attrName>style.visibility</p:attrName>
                                        </p:attrNameLst>
                                      </p:cBhvr>
                                      <p:to>
                                        <p:strVal val="visible"/>
                                      </p:to>
                                    </p:set>
                                    <p:animEffect transition="in" filter="wipe(left)">
                                      <p:cBhvr>
                                        <p:cTn id="96" dur="500"/>
                                        <p:tgtEl>
                                          <p:spTgt spid="4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46"/>
                                        </p:tgtEl>
                                        <p:attrNameLst>
                                          <p:attrName>style.visibility</p:attrName>
                                        </p:attrNameLst>
                                      </p:cBhvr>
                                      <p:to>
                                        <p:strVal val="visible"/>
                                      </p:to>
                                    </p:set>
                                    <p:animEffect transition="in" filter="wipe(left)">
                                      <p:cBhvr>
                                        <p:cTn id="101" dur="500"/>
                                        <p:tgtEl>
                                          <p:spTgt spid="4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47"/>
                                        </p:tgtEl>
                                        <p:attrNameLst>
                                          <p:attrName>style.visibility</p:attrName>
                                        </p:attrNameLst>
                                      </p:cBhvr>
                                      <p:to>
                                        <p:strVal val="visible"/>
                                      </p:to>
                                    </p:set>
                                    <p:animEffect transition="in" filter="wipe(left)">
                                      <p:cBhvr>
                                        <p:cTn id="106" dur="500"/>
                                        <p:tgtEl>
                                          <p:spTgt spid="47"/>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48"/>
                                        </p:tgtEl>
                                        <p:attrNameLst>
                                          <p:attrName>style.visibility</p:attrName>
                                        </p:attrNameLst>
                                      </p:cBhvr>
                                      <p:to>
                                        <p:strVal val="visible"/>
                                      </p:to>
                                    </p:set>
                                    <p:animEffect transition="in" filter="wipe(left)">
                                      <p:cBhvr>
                                        <p:cTn id="11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89119" grpId="0"/>
      <p:bldP spid="36" grpId="0"/>
      <p:bldP spid="37" grpId="0"/>
      <p:bldP spid="38" grpId="0"/>
      <p:bldP spid="39" grpId="0"/>
      <p:bldP spid="40" grpId="0"/>
      <p:bldP spid="41" grpId="0"/>
      <p:bldP spid="42" grpId="0"/>
      <p:bldP spid="43" grpId="0"/>
      <p:bldP spid="44" grpId="0"/>
      <p:bldP spid="45" grpId="0"/>
      <p:bldP spid="46" grpId="0"/>
      <p:bldP spid="47" grpId="0"/>
      <p:bldP spid="48"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84518" y="497523"/>
            <a:ext cx="9028112" cy="4522807"/>
            <a:chOff x="584518" y="497523"/>
            <a:chExt cx="9028112" cy="4522807"/>
          </a:xfrm>
        </p:grpSpPr>
        <mc:AlternateContent xmlns:mc="http://schemas.openxmlformats.org/markup-compatibility/2006" xmlns:a14="http://schemas.microsoft.com/office/drawing/2010/main">
          <mc:Choice Requires="a14">
            <p:sp>
              <p:nvSpPr>
                <p:cNvPr id="91143" name="Text Box 3"/>
                <p:cNvSpPr txBox="1">
                  <a:spLocks noChangeArrowheads="1"/>
                </p:cNvSpPr>
                <p:nvPr/>
              </p:nvSpPr>
              <p:spPr bwMode="auto">
                <a:xfrm>
                  <a:off x="584518" y="497523"/>
                  <a:ext cx="9028112"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例：导体中自由电子的运动可看作类似于气体分子的运动，故常把导体中的自由电子称“电子气”，设导体中共有</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r>
                    <a:rPr kumimoji="0" lang="zh-CN" altLang="en-US" sz="2800" dirty="0">
                      <a:solidFill>
                        <a:srgbClr val="0000FF"/>
                      </a:solidFill>
                      <a:ea typeface="微软雅黑" panose="020B0503020204020204" pitchFamily="34" charset="-122"/>
                      <a:cs typeface="Times New Roman" panose="02020603050405020304" pitchFamily="18" charset="0"/>
                    </a:rPr>
                    <a:t>个自由电子，其中电子的最大速度为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𝐹</m:t>
                          </m:r>
                        </m:sub>
                      </m:sSub>
                    </m:oMath>
                  </a14:m>
                  <a:r>
                    <a:rPr kumimoji="0" lang="zh-CN" altLang="en-US" sz="2800" dirty="0">
                      <a:solidFill>
                        <a:srgbClr val="0000FF"/>
                      </a:solidFill>
                      <a:ea typeface="微软雅黑" panose="020B0503020204020204" pitchFamily="34" charset="-122"/>
                      <a:cs typeface="Times New Roman" panose="02020603050405020304" pitchFamily="18" charset="0"/>
                    </a:rPr>
                    <a:t>。已知速率分布在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𝑑𝑣</m:t>
                      </m:r>
                    </m:oMath>
                  </a14:m>
                  <a:r>
                    <a:rPr kumimoji="0" lang="zh-CN" altLang="en-US" sz="2800" dirty="0">
                      <a:solidFill>
                        <a:srgbClr val="0000FF"/>
                      </a:solidFill>
                      <a:ea typeface="微软雅黑" panose="020B0503020204020204" pitchFamily="34" charset="-122"/>
                      <a:cs typeface="Times New Roman" panose="02020603050405020304" pitchFamily="18" charset="0"/>
                    </a:rPr>
                    <a:t>内的电子数与总电子数的比率为</a:t>
                  </a:r>
                  <a:endParaRPr kumimoji="0" lang="en-US" altLang="zh-CN"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91143" name="Text Box 3"/>
                <p:cNvSpPr txBox="1">
                  <a:spLocks noRot="1" noChangeAspect="1" noMove="1" noResize="1" noEditPoints="1" noAdjustHandles="1" noChangeArrowheads="1" noChangeShapeType="1" noTextEdit="1"/>
                </p:cNvSpPr>
                <p:nvPr/>
              </p:nvSpPr>
              <p:spPr bwMode="auto">
                <a:xfrm>
                  <a:off x="584518" y="497523"/>
                  <a:ext cx="9028112" cy="1815882"/>
                </a:xfrm>
                <a:prstGeom prst="rect">
                  <a:avLst/>
                </a:prstGeom>
                <a:blipFill>
                  <a:blip r:embed="rId3"/>
                  <a:stretch>
                    <a:fillRect l="-1418" t="-3704" r="-1350" b="-8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141" name="TextBox 26"/>
                <p:cNvSpPr txBox="1">
                  <a:spLocks noChangeArrowheads="1"/>
                </p:cNvSpPr>
                <p:nvPr/>
              </p:nvSpPr>
              <p:spPr bwMode="auto">
                <a:xfrm>
                  <a:off x="592454" y="4066223"/>
                  <a:ext cx="902017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(1)</a:t>
                  </a:r>
                  <a:r>
                    <a:rPr kumimoji="0" lang="zh-CN" altLang="en-US" sz="2800" dirty="0">
                      <a:solidFill>
                        <a:srgbClr val="0000FF"/>
                      </a:solidFill>
                      <a:ea typeface="微软雅黑" panose="020B0503020204020204" pitchFamily="34" charset="-122"/>
                      <a:cs typeface="Times New Roman" panose="02020603050405020304" pitchFamily="18" charset="0"/>
                    </a:rPr>
                    <a:t>画出速率分布的函数曲线；</a:t>
                  </a:r>
                  <a:r>
                    <a:rPr kumimoji="0" lang="en-US" altLang="zh-CN" sz="2800" dirty="0">
                      <a:solidFill>
                        <a:srgbClr val="0000FF"/>
                      </a:solidFill>
                      <a:ea typeface="微软雅黑" panose="020B0503020204020204" pitchFamily="34" charset="-122"/>
                      <a:cs typeface="Times New Roman" panose="02020603050405020304" pitchFamily="18" charset="0"/>
                    </a:rPr>
                    <a:t>(2)</a:t>
                  </a:r>
                  <a:r>
                    <a:rPr kumimoji="0" lang="zh-CN" altLang="en-US" sz="2800" dirty="0">
                      <a:solidFill>
                        <a:srgbClr val="0000FF"/>
                      </a:solidFill>
                      <a:ea typeface="微软雅黑" panose="020B0503020204020204" pitchFamily="34" charset="-122"/>
                      <a:cs typeface="Times New Roman" panose="02020603050405020304" pitchFamily="18" charset="0"/>
                    </a:rPr>
                    <a:t>确定常量</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kumimoji="0" lang="zh-CN" altLang="en-US" sz="2800" dirty="0">
                      <a:solidFill>
                        <a:srgbClr val="0000FF"/>
                      </a:solidFill>
                      <a:ea typeface="微软雅黑" panose="020B0503020204020204" pitchFamily="34" charset="-122"/>
                      <a:cs typeface="Times New Roman" panose="02020603050405020304" pitchFamily="18" charset="0"/>
                    </a:rPr>
                    <a:t>；</a:t>
                  </a:r>
                  <a:r>
                    <a:rPr kumimoji="0" lang="en-US" altLang="zh-CN" sz="2800" dirty="0">
                      <a:solidFill>
                        <a:srgbClr val="0000FF"/>
                      </a:solidFill>
                      <a:ea typeface="微软雅黑" panose="020B0503020204020204" pitchFamily="34" charset="-122"/>
                      <a:cs typeface="Times New Roman" panose="02020603050405020304" pitchFamily="18" charset="0"/>
                    </a:rPr>
                    <a:t>(3)</a:t>
                  </a:r>
                  <a:r>
                    <a:rPr kumimoji="0" lang="zh-CN" altLang="en-US" sz="2800" dirty="0">
                      <a:solidFill>
                        <a:srgbClr val="0000FF"/>
                      </a:solidFill>
                      <a:ea typeface="微软雅黑" panose="020B0503020204020204" pitchFamily="34" charset="-122"/>
                      <a:cs typeface="Times New Roman" panose="02020603050405020304" pitchFamily="18" charset="0"/>
                    </a:rPr>
                    <a:t>求出自由电子的最概然速率、平均速率和方均根速率。</a:t>
                  </a:r>
                </a:p>
              </p:txBody>
            </p:sp>
          </mc:Choice>
          <mc:Fallback xmlns="">
            <p:sp>
              <p:nvSpPr>
                <p:cNvPr id="91141" name="TextBox 26"/>
                <p:cNvSpPr txBox="1">
                  <a:spLocks noRot="1" noChangeAspect="1" noMove="1" noResize="1" noEditPoints="1" noAdjustHandles="1" noChangeArrowheads="1" noChangeShapeType="1" noTextEdit="1"/>
                </p:cNvSpPr>
                <p:nvPr/>
              </p:nvSpPr>
              <p:spPr bwMode="auto">
                <a:xfrm>
                  <a:off x="592454" y="4066223"/>
                  <a:ext cx="9020176" cy="954107"/>
                </a:xfrm>
                <a:prstGeom prst="rect">
                  <a:avLst/>
                </a:prstGeom>
                <a:blipFill>
                  <a:blip r:embed="rId4"/>
                  <a:stretch>
                    <a:fillRect l="-1351" t="-6369" r="-1351"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658621" y="2701219"/>
                  <a:ext cx="1131592"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m:t>
                            </m:r>
                          </m:den>
                        </m:f>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1658621" y="2701219"/>
                  <a:ext cx="1131592" cy="907556"/>
                </a:xfrm>
                <a:prstGeom prst="rect">
                  <a:avLst/>
                </a:prstGeom>
                <a:blipFill>
                  <a:blip r:embed="rId5"/>
                  <a:stretch>
                    <a:fillRect/>
                  </a:stretch>
                </a:blipFill>
              </p:spPr>
              <p:txBody>
                <a:bodyPr/>
                <a:lstStyle/>
                <a:p>
                  <a:r>
                    <a:rPr lang="zh-CN" altLang="en-US">
                      <a:noFill/>
                    </a:rPr>
                    <a:t> </a:t>
                  </a:r>
                </a:p>
              </p:txBody>
            </p:sp>
          </mc:Fallback>
        </mc:AlternateContent>
        <p:sp>
          <p:nvSpPr>
            <p:cNvPr id="6" name="左大括号 5"/>
            <p:cNvSpPr/>
            <p:nvPr/>
          </p:nvSpPr>
          <p:spPr>
            <a:xfrm>
              <a:off x="2896871" y="2770853"/>
              <a:ext cx="222943" cy="907556"/>
            </a:xfrm>
            <a:prstGeom prst="leftBrace">
              <a:avLst>
                <a:gd name="adj1" fmla="val 2619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矩形 15"/>
                <p:cNvSpPr/>
                <p:nvPr/>
              </p:nvSpPr>
              <p:spPr>
                <a:xfrm>
                  <a:off x="3278142" y="2509243"/>
                  <a:ext cx="13099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𝑑𝑣</m:t>
                        </m: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3278142" y="2509243"/>
                  <a:ext cx="130991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391098" y="2631777"/>
                  <a:ext cx="23039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𝐹</m:t>
                                </m:r>
                              </m:sub>
                            </m:sSub>
                            <m:r>
                              <a:rPr lang="en-US" altLang="zh-CN" sz="2800" i="1">
                                <a:solidFill>
                                  <a:srgbClr val="0000FF"/>
                                </a:solidFill>
                                <a:latin typeface="Cambria Math" panose="02040503050406030204" pitchFamily="18" charset="0"/>
                                <a:ea typeface="Cambria Math" panose="02040503050406030204" pitchFamily="18" charset="0"/>
                              </a:rPr>
                              <m:t>&gt;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&gt;0</m:t>
                            </m:r>
                          </m:e>
                        </m:d>
                      </m:oMath>
                    </m:oMathPara>
                  </a14:m>
                  <a:endParaRPr lang="zh-CN"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5391098" y="2631777"/>
                  <a:ext cx="230396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391098" y="3280952"/>
                  <a:ext cx="16363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𝐹</m:t>
                                </m:r>
                              </m:sub>
                            </m:sSub>
                          </m:e>
                        </m:d>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5391098" y="3280952"/>
                  <a:ext cx="163634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278142" y="3338720"/>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0</m:t>
                        </m:r>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3278142" y="3338720"/>
                  <a:ext cx="482824" cy="523220"/>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457504040"/>
      </p:ext>
    </p:extLst>
  </p:cSld>
  <p:clrMapOvr>
    <a:masterClrMapping/>
  </p:clrMapOvr>
  <p:transition>
    <p:blinds dir="vert"/>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11" name="TextBox 23"/>
          <p:cNvSpPr txBox="1">
            <a:spLocks noChangeArrowheads="1"/>
          </p:cNvSpPr>
          <p:nvPr/>
        </p:nvSpPr>
        <p:spPr bwMode="auto">
          <a:xfrm>
            <a:off x="5315902" y="2145031"/>
            <a:ext cx="45950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a:t>
            </a:r>
            <a:r>
              <a:rPr kumimoji="0" lang="en-US" altLang="zh-CN" sz="2800" dirty="0">
                <a:solidFill>
                  <a:srgbClr val="0000FF"/>
                </a:solidFill>
                <a:ea typeface="微软雅黑" panose="020B0503020204020204" pitchFamily="34" charset="-122"/>
                <a:cs typeface="Times New Roman" panose="02020603050405020304" pitchFamily="18" charset="0"/>
              </a:rPr>
              <a:t>2</a:t>
            </a:r>
            <a:r>
              <a:rPr kumimoji="0" lang="zh-CN" altLang="en-US" sz="2800" dirty="0">
                <a:solidFill>
                  <a:srgbClr val="0000FF"/>
                </a:solidFill>
                <a:ea typeface="微软雅黑" panose="020B0503020204020204" pitchFamily="34" charset="-122"/>
                <a:cs typeface="Times New Roman" panose="02020603050405020304" pitchFamily="18" charset="0"/>
              </a:rPr>
              <a:t>）由归一化条件可得</a:t>
            </a:r>
          </a:p>
        </p:txBody>
      </p:sp>
      <p:grpSp>
        <p:nvGrpSpPr>
          <p:cNvPr id="24" name="组合 22"/>
          <p:cNvGrpSpPr>
            <a:grpSpLocks/>
          </p:cNvGrpSpPr>
          <p:nvPr/>
        </p:nvGrpSpPr>
        <p:grpSpPr bwMode="auto">
          <a:xfrm>
            <a:off x="728663" y="2878137"/>
            <a:ext cx="4038599" cy="1741480"/>
            <a:chOff x="871510" y="2520943"/>
            <a:chExt cx="4038600" cy="1741488"/>
          </a:xfrm>
        </p:grpSpPr>
        <p:grpSp>
          <p:nvGrpSpPr>
            <p:cNvPr id="25" name="Group 11"/>
            <p:cNvGrpSpPr>
              <a:grpSpLocks/>
            </p:cNvGrpSpPr>
            <p:nvPr/>
          </p:nvGrpSpPr>
          <p:grpSpPr bwMode="auto">
            <a:xfrm>
              <a:off x="871510" y="2520943"/>
              <a:ext cx="4038600" cy="1741488"/>
              <a:chOff x="480" y="1783"/>
              <a:chExt cx="2544" cy="1097"/>
            </a:xfrm>
          </p:grpSpPr>
          <p:sp>
            <p:nvSpPr>
              <p:cNvPr id="28" name="Line 13"/>
              <p:cNvSpPr>
                <a:spLocks noChangeShapeType="1"/>
              </p:cNvSpPr>
              <p:nvPr/>
            </p:nvSpPr>
            <p:spPr bwMode="auto">
              <a:xfrm>
                <a:off x="480" y="2880"/>
                <a:ext cx="2544"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14"/>
              <p:cNvSpPr>
                <a:spLocks noChangeShapeType="1"/>
              </p:cNvSpPr>
              <p:nvPr/>
            </p:nvSpPr>
            <p:spPr bwMode="auto">
              <a:xfrm flipV="1">
                <a:off x="487" y="1783"/>
                <a:ext cx="0" cy="1087"/>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21"/>
              <p:cNvSpPr>
                <a:spLocks noChangeShapeType="1"/>
              </p:cNvSpPr>
              <p:nvPr/>
            </p:nvSpPr>
            <p:spPr bwMode="auto">
              <a:xfrm flipH="1">
                <a:off x="1596" y="1995"/>
                <a:ext cx="0" cy="864"/>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6" name="任意多边形 20"/>
            <p:cNvSpPr>
              <a:spLocks/>
            </p:cNvSpPr>
            <p:nvPr/>
          </p:nvSpPr>
          <p:spPr bwMode="auto">
            <a:xfrm>
              <a:off x="885371" y="2846066"/>
              <a:ext cx="1756229" cy="1407886"/>
            </a:xfrm>
            <a:custGeom>
              <a:avLst/>
              <a:gdLst>
                <a:gd name="T0" fmla="*/ 0 w 1756229"/>
                <a:gd name="T1" fmla="*/ 1407886 h 1407886"/>
                <a:gd name="T2" fmla="*/ 1175658 w 1756229"/>
                <a:gd name="T3" fmla="*/ 1016000 h 1407886"/>
                <a:gd name="T4" fmla="*/ 1756229 w 1756229"/>
                <a:gd name="T5" fmla="*/ 0 h 1407886"/>
                <a:gd name="T6" fmla="*/ 0 60000 65536"/>
                <a:gd name="T7" fmla="*/ 0 60000 65536"/>
                <a:gd name="T8" fmla="*/ 0 60000 65536"/>
                <a:gd name="T9" fmla="*/ 0 w 1756229"/>
                <a:gd name="T10" fmla="*/ 0 h 1407886"/>
                <a:gd name="T11" fmla="*/ 1756229 w 1756229"/>
                <a:gd name="T12" fmla="*/ 1407886 h 1407886"/>
              </a:gdLst>
              <a:ahLst/>
              <a:cxnLst>
                <a:cxn ang="T6">
                  <a:pos x="T0" y="T1"/>
                </a:cxn>
                <a:cxn ang="T7">
                  <a:pos x="T2" y="T3"/>
                </a:cxn>
                <a:cxn ang="T8">
                  <a:pos x="T4" y="T5"/>
                </a:cxn>
              </a:cxnLst>
              <a:rect l="T9" t="T10" r="T11" b="T12"/>
              <a:pathLst>
                <a:path w="1756229" h="1407886">
                  <a:moveTo>
                    <a:pt x="0" y="1407886"/>
                  </a:moveTo>
                  <a:cubicBezTo>
                    <a:pt x="441476" y="1329267"/>
                    <a:pt x="882953" y="1250648"/>
                    <a:pt x="1175658" y="1016000"/>
                  </a:cubicBezTo>
                  <a:cubicBezTo>
                    <a:pt x="1468363" y="781352"/>
                    <a:pt x="1612296" y="390676"/>
                    <a:pt x="1756229" y="0"/>
                  </a:cubicBezTo>
                </a:path>
              </a:pathLst>
            </a:custGeom>
            <a:noFill/>
            <a:ln w="28575" cap="flat" cmpd="sng" algn="ctr">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spAutoFit/>
            </a:bodyPr>
            <a:lstStyle/>
            <a:p>
              <a:endParaRPr lang="zh-CN" altLang="en-US" dirty="0"/>
            </a:p>
          </p:txBody>
        </p:sp>
      </p:grpSp>
      <p:grpSp>
        <p:nvGrpSpPr>
          <p:cNvPr id="3" name="组合 2"/>
          <p:cNvGrpSpPr/>
          <p:nvPr/>
        </p:nvGrpSpPr>
        <p:grpSpPr>
          <a:xfrm>
            <a:off x="672465" y="113571"/>
            <a:ext cx="8286750" cy="1894269"/>
            <a:chOff x="672465" y="84075"/>
            <a:chExt cx="8286750" cy="1894269"/>
          </a:xfrm>
        </p:grpSpPr>
        <mc:AlternateContent xmlns:mc="http://schemas.openxmlformats.org/markup-compatibility/2006" xmlns:a14="http://schemas.microsoft.com/office/drawing/2010/main">
          <mc:Choice Requires="a14">
            <p:sp>
              <p:nvSpPr>
                <p:cNvPr id="93206" name="TextBox 26"/>
                <p:cNvSpPr txBox="1">
                  <a:spLocks noChangeArrowheads="1"/>
                </p:cNvSpPr>
                <p:nvPr/>
              </p:nvSpPr>
              <p:spPr bwMode="auto">
                <a:xfrm>
                  <a:off x="672465" y="1454469"/>
                  <a:ext cx="828675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ea typeface="微软雅黑" panose="020B0503020204020204" pitchFamily="34" charset="-122"/>
                      <a:cs typeface="Times New Roman" panose="02020603050405020304" pitchFamily="18" charset="0"/>
                    </a:rPr>
                    <a:t>(1)</a:t>
                  </a:r>
                  <a:r>
                    <a:rPr kumimoji="0" lang="zh-CN" altLang="en-US" sz="2800" dirty="0">
                      <a:solidFill>
                        <a:srgbClr val="0000FF"/>
                      </a:solidFill>
                      <a:ea typeface="微软雅黑" panose="020B0503020204020204" pitchFamily="34" charset="-122"/>
                      <a:cs typeface="Times New Roman" panose="02020603050405020304" pitchFamily="18" charset="0"/>
                    </a:rPr>
                    <a:t>画出速率分布的函数曲线；</a:t>
                  </a:r>
                  <a:r>
                    <a:rPr kumimoji="0" lang="en-US" altLang="zh-CN" sz="2800" dirty="0">
                      <a:solidFill>
                        <a:srgbClr val="0000FF"/>
                      </a:solidFill>
                      <a:ea typeface="微软雅黑" panose="020B0503020204020204" pitchFamily="34" charset="-122"/>
                      <a:cs typeface="Times New Roman" panose="02020603050405020304" pitchFamily="18" charset="0"/>
                    </a:rPr>
                    <a:t>(2)</a:t>
                  </a:r>
                  <a:r>
                    <a:rPr kumimoji="0" lang="zh-CN" altLang="en-US" sz="2800" dirty="0">
                      <a:solidFill>
                        <a:srgbClr val="0000FF"/>
                      </a:solidFill>
                      <a:ea typeface="微软雅黑" panose="020B0503020204020204" pitchFamily="34" charset="-122"/>
                      <a:cs typeface="Times New Roman" panose="02020603050405020304" pitchFamily="18" charset="0"/>
                    </a:rPr>
                    <a:t>确定常量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kumimoji="0" lang="zh-CN" altLang="en-US" sz="2800" dirty="0">
                      <a:solidFill>
                        <a:srgbClr val="0000FF"/>
                      </a:solidFill>
                      <a:ea typeface="微软雅黑" panose="020B0503020204020204" pitchFamily="34" charset="-122"/>
                      <a:cs typeface="Times New Roman" panose="02020603050405020304" pitchFamily="18" charset="0"/>
                    </a:rPr>
                    <a:t>；</a:t>
                  </a:r>
                </a:p>
              </p:txBody>
            </p:sp>
          </mc:Choice>
          <mc:Fallback xmlns="">
            <p:sp>
              <p:nvSpPr>
                <p:cNvPr id="93206" name="TextBox 26"/>
                <p:cNvSpPr txBox="1">
                  <a:spLocks noRot="1" noChangeAspect="1" noMove="1" noResize="1" noEditPoints="1" noAdjustHandles="1" noChangeArrowheads="1" noChangeShapeType="1" noTextEdit="1"/>
                </p:cNvSpPr>
                <p:nvPr/>
              </p:nvSpPr>
              <p:spPr bwMode="auto">
                <a:xfrm>
                  <a:off x="672465" y="1454469"/>
                  <a:ext cx="8286750" cy="523875"/>
                </a:xfrm>
                <a:prstGeom prst="rect">
                  <a:avLst/>
                </a:prstGeom>
                <a:blipFill>
                  <a:blip r:embed="rId3"/>
                  <a:stretch>
                    <a:fillRect l="-1471"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1381125" y="84075"/>
              <a:ext cx="6036441" cy="1352697"/>
              <a:chOff x="1381125" y="84075"/>
              <a:chExt cx="6036441" cy="1352697"/>
            </a:xfrm>
          </p:grpSpPr>
          <mc:AlternateContent xmlns:mc="http://schemas.openxmlformats.org/markup-compatibility/2006" xmlns:a14="http://schemas.microsoft.com/office/drawing/2010/main">
            <mc:Choice Requires="a14">
              <p:sp>
                <p:nvSpPr>
                  <p:cNvPr id="34" name="矩形 33"/>
                  <p:cNvSpPr/>
                  <p:nvPr/>
                </p:nvSpPr>
                <p:spPr>
                  <a:xfrm>
                    <a:off x="1381125" y="276051"/>
                    <a:ext cx="1131592"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m:t>
                              </m:r>
                            </m:den>
                          </m:f>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1381125" y="276051"/>
                    <a:ext cx="1131592" cy="907556"/>
                  </a:xfrm>
                  <a:prstGeom prst="rect">
                    <a:avLst/>
                  </a:prstGeom>
                  <a:blipFill>
                    <a:blip r:embed="rId4"/>
                    <a:stretch>
                      <a:fillRect/>
                    </a:stretch>
                  </a:blipFill>
                </p:spPr>
                <p:txBody>
                  <a:bodyPr/>
                  <a:lstStyle/>
                  <a:p>
                    <a:r>
                      <a:rPr lang="zh-CN" altLang="en-US">
                        <a:noFill/>
                      </a:rPr>
                      <a:t> </a:t>
                    </a:r>
                  </a:p>
                </p:txBody>
              </p:sp>
            </mc:Fallback>
          </mc:AlternateContent>
          <p:sp>
            <p:nvSpPr>
              <p:cNvPr id="35" name="左大括号 34"/>
              <p:cNvSpPr/>
              <p:nvPr/>
            </p:nvSpPr>
            <p:spPr>
              <a:xfrm>
                <a:off x="2619375" y="345685"/>
                <a:ext cx="222943" cy="907556"/>
              </a:xfrm>
              <a:prstGeom prst="leftBrace">
                <a:avLst>
                  <a:gd name="adj1" fmla="val 2619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6" name="矩形 35"/>
                  <p:cNvSpPr/>
                  <p:nvPr/>
                </p:nvSpPr>
                <p:spPr>
                  <a:xfrm>
                    <a:off x="3000646" y="84075"/>
                    <a:ext cx="13099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𝑑𝑣</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3000646" y="84075"/>
                    <a:ext cx="130991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5113602" y="206609"/>
                    <a:ext cx="23039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𝐹</m:t>
                                  </m:r>
                                </m:sub>
                              </m:sSub>
                              <m:r>
                                <a:rPr lang="en-US" altLang="zh-CN" sz="2800" i="1">
                                  <a:solidFill>
                                    <a:srgbClr val="0000FF"/>
                                  </a:solidFill>
                                  <a:latin typeface="Cambria Math" panose="02040503050406030204" pitchFamily="18" charset="0"/>
                                  <a:ea typeface="Cambria Math" panose="02040503050406030204" pitchFamily="18" charset="0"/>
                                </a:rPr>
                                <m:t>&gt;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&gt;0</m:t>
                              </m:r>
                            </m:e>
                          </m:d>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5113602" y="206609"/>
                    <a:ext cx="230396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113602" y="855784"/>
                    <a:ext cx="16363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𝐹</m:t>
                                  </m:r>
                                </m:sub>
                              </m:sSub>
                            </m:e>
                          </m:d>
                        </m:oMath>
                      </m:oMathPara>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5113602" y="855784"/>
                    <a:ext cx="163634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3000646" y="913552"/>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0</m:t>
                          </m:r>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3000646" y="913552"/>
                    <a:ext cx="482824" cy="523220"/>
                  </a:xfrm>
                  <a:prstGeom prst="rect">
                    <a:avLst/>
                  </a:prstGeom>
                  <a:blipFill>
                    <a:blip r:embed="rId8"/>
                    <a:stretch>
                      <a:fillRect/>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40" name="矩形 39"/>
              <p:cNvSpPr/>
              <p:nvPr/>
            </p:nvSpPr>
            <p:spPr>
              <a:xfrm>
                <a:off x="728663" y="2684244"/>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728663" y="2684244"/>
                <a:ext cx="99585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3340842" y="4572004"/>
                <a:ext cx="183261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𝑠</m:t>
                          </m:r>
                        </m:e>
                        <m:sup>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m:t>
                          </m:r>
                        </m:sup>
                      </m:sSup>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3340842" y="4572004"/>
                <a:ext cx="183261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333583" y="445480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333583" y="4454808"/>
                <a:ext cx="53489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2204641" y="4572004"/>
                <a:ext cx="6633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𝐹</m:t>
                          </m:r>
                        </m:sub>
                      </m:sSub>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2204641" y="4572004"/>
                <a:ext cx="66338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5523888" y="2790404"/>
                <a:ext cx="2608022"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5523888" y="2790404"/>
                <a:ext cx="2608022" cy="102463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5523888" y="3941783"/>
                <a:ext cx="4698146" cy="1026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𝐹</m:t>
                              </m:r>
                            </m:sub>
                          </m:sSub>
                        </m:sup>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𝐴𝑣</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5523888" y="3941783"/>
                <a:ext cx="4698146" cy="102605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5523888" y="5095224"/>
                <a:ext cx="1624804" cy="9648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f>
                        <m:fPr>
                          <m:ctrlPr>
                            <a:rPr lang="en-US" altLang="zh-CN" sz="2800" i="1" smtClean="0">
                              <a:solidFill>
                                <a:srgbClr val="0000FF"/>
                              </a:solidFill>
                              <a:latin typeface="Cambria Math"/>
                              <a:ea typeface="Cambria Math" panose="02040503050406030204" pitchFamily="18" charset="0"/>
                            </a:rPr>
                          </m:ctrlPr>
                        </m:fPr>
                        <m:num>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𝐹</m:t>
                              </m:r>
                            </m:sub>
                            <m:sup>
                              <m:r>
                                <a:rPr lang="en-US" altLang="zh-CN" sz="2800" b="0" i="1" smtClean="0">
                                  <a:solidFill>
                                    <a:srgbClr val="0000FF"/>
                                  </a:solidFill>
                                  <a:latin typeface="Cambria Math" panose="02040503050406030204" pitchFamily="18" charset="0"/>
                                </a:rPr>
                                <m:t>3</m:t>
                              </m:r>
                            </m:sup>
                          </m:sSubSup>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5523888" y="5095224"/>
                <a:ext cx="1624804" cy="96488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7613408" y="5165114"/>
                <a:ext cx="1366207" cy="10086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num>
                        <m:den>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𝐹</m:t>
                              </m:r>
                            </m:sub>
                            <m:sup>
                              <m:r>
                                <a:rPr lang="en-US" altLang="zh-CN" sz="2800" i="1">
                                  <a:solidFill>
                                    <a:srgbClr val="0000FF"/>
                                  </a:solidFill>
                                  <a:latin typeface="Cambria Math" panose="02040503050406030204" pitchFamily="18" charset="0"/>
                                </a:rPr>
                                <m:t>3</m:t>
                              </m:r>
                            </m:sup>
                          </m:sSubSup>
                        </m:den>
                      </m:f>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7613408" y="5165114"/>
                <a:ext cx="1366207" cy="1008609"/>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92296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left)">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711"/>
                                        </p:tgtEl>
                                        <p:attrNameLst>
                                          <p:attrName>style.visibility</p:attrName>
                                        </p:attrNameLst>
                                      </p:cBhvr>
                                      <p:to>
                                        <p:strVal val="visible"/>
                                      </p:to>
                                    </p:set>
                                    <p:animEffect transition="in" filter="wipe(left)">
                                      <p:cBhvr>
                                        <p:cTn id="37" dur="500"/>
                                        <p:tgtEl>
                                          <p:spTgt spid="2971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left)">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left)">
                                      <p:cBhvr>
                                        <p:cTn id="47" dur="500"/>
                                        <p:tgtEl>
                                          <p:spTgt spid="4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wipe(left)">
                                      <p:cBhvr>
                                        <p:cTn id="52" dur="500"/>
                                        <p:tgtEl>
                                          <p:spTgt spid="4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1" grpId="0"/>
      <p:bldP spid="40" grpId="0"/>
      <p:bldP spid="41" grpId="0"/>
      <p:bldP spid="42" grpId="0"/>
      <p:bldP spid="43" grpId="0"/>
      <p:bldP spid="44" grpId="0"/>
      <p:bldP spid="45" grpId="0"/>
      <p:bldP spid="46" grpId="0"/>
      <p:bldP spid="4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18184" y="313845"/>
            <a:ext cx="10048139" cy="1961024"/>
            <a:chOff x="718184" y="313845"/>
            <a:chExt cx="10048139" cy="1961024"/>
          </a:xfrm>
        </p:grpSpPr>
        <p:sp>
          <p:nvSpPr>
            <p:cNvPr id="30727" name="TextBox 26"/>
            <p:cNvSpPr txBox="1">
              <a:spLocks noChangeArrowheads="1"/>
            </p:cNvSpPr>
            <p:nvPr/>
          </p:nvSpPr>
          <p:spPr bwMode="auto">
            <a:xfrm>
              <a:off x="718184" y="1751649"/>
              <a:ext cx="100481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a:t>
              </a:r>
              <a:r>
                <a:rPr kumimoji="0" lang="en-US" altLang="zh-CN" sz="2800" dirty="0">
                  <a:solidFill>
                    <a:srgbClr val="0000FF"/>
                  </a:solidFill>
                  <a:ea typeface="微软雅黑" panose="020B0503020204020204" pitchFamily="34" charset="-122"/>
                  <a:cs typeface="Times New Roman" panose="02020603050405020304" pitchFamily="18" charset="0"/>
                </a:rPr>
                <a:t>3</a:t>
              </a:r>
              <a:r>
                <a:rPr kumimoji="0" lang="zh-CN" altLang="en-US" sz="2800" dirty="0">
                  <a:solidFill>
                    <a:srgbClr val="0000FF"/>
                  </a:solidFill>
                  <a:ea typeface="微软雅黑" panose="020B0503020204020204" pitchFamily="34" charset="-122"/>
                  <a:cs typeface="Times New Roman" panose="02020603050405020304" pitchFamily="18" charset="0"/>
                </a:rPr>
                <a:t>）求出自由电子的最概然速率、平均速率和方均根速率。</a:t>
              </a:r>
            </a:p>
          </p:txBody>
        </p:sp>
        <mc:AlternateContent xmlns:mc="http://schemas.openxmlformats.org/markup-compatibility/2006" xmlns:a14="http://schemas.microsoft.com/office/drawing/2010/main">
          <mc:Choice Requires="a14">
            <p:sp>
              <p:nvSpPr>
                <p:cNvPr id="8" name="矩形 7"/>
                <p:cNvSpPr/>
                <p:nvPr/>
              </p:nvSpPr>
              <p:spPr>
                <a:xfrm>
                  <a:off x="1741343" y="505821"/>
                  <a:ext cx="1131592"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m:t>
                            </m:r>
                          </m:den>
                        </m:f>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1741343" y="505821"/>
                  <a:ext cx="1131592" cy="907556"/>
                </a:xfrm>
                <a:prstGeom prst="rect">
                  <a:avLst/>
                </a:prstGeom>
                <a:blipFill>
                  <a:blip r:embed="rId3"/>
                  <a:stretch>
                    <a:fillRect/>
                  </a:stretch>
                </a:blipFill>
              </p:spPr>
              <p:txBody>
                <a:bodyPr/>
                <a:lstStyle/>
                <a:p>
                  <a:r>
                    <a:rPr lang="zh-CN" altLang="en-US">
                      <a:noFill/>
                    </a:rPr>
                    <a:t> </a:t>
                  </a:r>
                </a:p>
              </p:txBody>
            </p:sp>
          </mc:Fallback>
        </mc:AlternateContent>
        <p:sp>
          <p:nvSpPr>
            <p:cNvPr id="9" name="左大括号 8"/>
            <p:cNvSpPr/>
            <p:nvPr/>
          </p:nvSpPr>
          <p:spPr>
            <a:xfrm>
              <a:off x="2979593" y="575455"/>
              <a:ext cx="222943" cy="907556"/>
            </a:xfrm>
            <a:prstGeom prst="leftBrace">
              <a:avLst>
                <a:gd name="adj1" fmla="val 26190"/>
                <a:gd name="adj2" fmla="val 50000"/>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3360864" y="313845"/>
                  <a:ext cx="13099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𝑑𝑣</m:t>
                        </m:r>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3360864" y="313845"/>
                  <a:ext cx="130991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473820" y="436379"/>
                  <a:ext cx="23039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𝐹</m:t>
                                </m:r>
                              </m:sub>
                            </m:sSub>
                            <m:r>
                              <a:rPr lang="en-US" altLang="zh-CN" sz="2800" i="1">
                                <a:solidFill>
                                  <a:srgbClr val="0000FF"/>
                                </a:solidFill>
                                <a:latin typeface="Cambria Math" panose="02040503050406030204" pitchFamily="18" charset="0"/>
                                <a:ea typeface="Cambria Math" panose="02040503050406030204" pitchFamily="18" charset="0"/>
                              </a:rPr>
                              <m:t>&gt;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&gt;0</m:t>
                            </m:r>
                          </m:e>
                        </m:d>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5473820" y="436379"/>
                  <a:ext cx="230396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473820" y="1085554"/>
                  <a:ext cx="16363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𝐹</m:t>
                                </m:r>
                              </m:sub>
                            </m:sSub>
                          </m:e>
                        </m:d>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5473820" y="1085554"/>
                  <a:ext cx="163634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360864" y="1143322"/>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0</m:t>
                        </m:r>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3360864" y="1143322"/>
                  <a:ext cx="482824" cy="523220"/>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 name="矩形 13"/>
              <p:cNvSpPr/>
              <p:nvPr/>
            </p:nvSpPr>
            <p:spPr>
              <a:xfrm>
                <a:off x="2194603" y="3573405"/>
                <a:ext cx="2810898"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2194603" y="3573405"/>
                <a:ext cx="2810898" cy="102463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889933" y="3528494"/>
                <a:ext cx="3921266" cy="1033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𝐹</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𝑣</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3</m:t>
                              </m:r>
                            </m:num>
                            <m:den>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𝐹</m:t>
                                  </m:r>
                                </m:sub>
                                <m:sup>
                                  <m:r>
                                    <a:rPr lang="en-US" altLang="zh-CN" sz="2800" i="1">
                                      <a:solidFill>
                                        <a:srgbClr val="0000FF"/>
                                      </a:solidFill>
                                      <a:latin typeface="Cambria Math" panose="02040503050406030204" pitchFamily="18" charset="0"/>
                                    </a:rPr>
                                    <m:t>3</m:t>
                                  </m:r>
                                </m:sup>
                              </m:sSubSup>
                            </m:den>
                          </m:f>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num>
                        <m:den>
                          <m:r>
                            <a:rPr lang="en-US" altLang="zh-CN" sz="2800" b="0" i="1" smtClean="0">
                              <a:solidFill>
                                <a:srgbClr val="0000FF"/>
                              </a:solidFill>
                              <a:latin typeface="Cambria Math" panose="02040503050406030204" pitchFamily="18" charset="0"/>
                              <a:ea typeface="Cambria Math" panose="02040503050406030204" pitchFamily="18" charset="0"/>
                            </a:rPr>
                            <m:t>4</m:t>
                          </m:r>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𝐹</m:t>
                          </m:r>
                        </m:sub>
                      </m:sSub>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4889933" y="3528494"/>
                <a:ext cx="3921266" cy="103348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flipH="1">
                <a:off x="1204881" y="4874397"/>
                <a:ext cx="4334507"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0000FF"/>
                              </a:solidFill>
                              <a:latin typeface="Cambria Math"/>
                              <a:ea typeface="Cambria Math" panose="02040503050406030204" pitchFamily="18" charset="0"/>
                            </a:rPr>
                          </m:ctrlPr>
                        </m:radPr>
                        <m:deg/>
                        <m:e>
                          <m:bar>
                            <m:barPr>
                              <m:pos m:val="top"/>
                              <m:ctrlPr>
                                <a:rPr lang="en-US" altLang="zh-CN" sz="2800" i="1">
                                  <a:solidFill>
                                    <a:srgbClr val="0000FF"/>
                                  </a:solidFill>
                                  <a:latin typeface="Cambria Math"/>
                                  <a:ea typeface="Cambria Math" panose="02040503050406030204" pitchFamily="18" charset="0"/>
                                </a:rPr>
                              </m:ctrlPr>
                            </m:bar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e>
                      </m:rad>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nary>
                            <m:naryPr>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r>
                                <a:rPr lang="en-US" altLang="zh-CN" sz="2800" i="1">
                                  <a:solidFill>
                                    <a:srgbClr val="0000FF"/>
                                  </a:solidFill>
                                  <a:latin typeface="Cambria Math" panose="02040503050406030204" pitchFamily="18" charset="0"/>
                                  <a:ea typeface="Cambria Math" panose="02040503050406030204" pitchFamily="18" charset="0"/>
                                </a:rPr>
                                <m:t>∞</m:t>
                              </m:r>
                            </m:sup>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e>
                      </m:rad>
                    </m:oMath>
                  </m:oMathPara>
                </a14:m>
                <a:endParaRPr lang="zh-CN" altLang="en-US" sz="2800" i="1" dirty="0"/>
              </a:p>
            </p:txBody>
          </p:sp>
        </mc:Choice>
        <mc:Fallback xmlns="">
          <p:sp>
            <p:nvSpPr>
              <p:cNvPr id="18" name="矩形 17"/>
              <p:cNvSpPr>
                <a:spLocks noRot="1" noChangeAspect="1" noMove="1" noResize="1" noEditPoints="1" noAdjustHandles="1" noChangeArrowheads="1" noChangeShapeType="1" noTextEdit="1"/>
              </p:cNvSpPr>
              <p:nvPr/>
            </p:nvSpPr>
            <p:spPr>
              <a:xfrm flipH="1">
                <a:off x="1204881" y="4874397"/>
                <a:ext cx="4334507" cy="136537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flipH="1">
                <a:off x="5005501" y="4874397"/>
                <a:ext cx="3258980"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nary>
                            <m:naryPr>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𝐹</m:t>
                                  </m:r>
                                </m:sub>
                              </m:sSub>
                            </m:sup>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3</m:t>
                                  </m:r>
                                </m:num>
                                <m:den>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𝑣</m:t>
                                      </m:r>
                                    </m:e>
                                    <m:sub>
                                      <m:r>
                                        <a:rPr lang="en-US" altLang="zh-CN" sz="2800" i="1">
                                          <a:solidFill>
                                            <a:srgbClr val="0000FF"/>
                                          </a:solidFill>
                                          <a:latin typeface="Cambria Math" panose="02040503050406030204" pitchFamily="18" charset="0"/>
                                        </a:rPr>
                                        <m:t>𝐹</m:t>
                                      </m:r>
                                    </m:sub>
                                    <m:sup>
                                      <m:r>
                                        <a:rPr lang="en-US" altLang="zh-CN" sz="2800" i="1">
                                          <a:solidFill>
                                            <a:srgbClr val="0000FF"/>
                                          </a:solidFill>
                                          <a:latin typeface="Cambria Math" panose="02040503050406030204" pitchFamily="18" charset="0"/>
                                        </a:rPr>
                                        <m:t>3</m:t>
                                      </m:r>
                                    </m:sup>
                                  </m:sSubSup>
                                </m:den>
                              </m:f>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𝑑𝑣</m:t>
                              </m:r>
                            </m:e>
                          </m:nary>
                        </m:e>
                      </m:rad>
                    </m:oMath>
                  </m:oMathPara>
                </a14:m>
                <a:endParaRPr lang="zh-CN" altLang="en-US" sz="2800" i="1" dirty="0"/>
              </a:p>
            </p:txBody>
          </p:sp>
        </mc:Choice>
        <mc:Fallback xmlns="">
          <p:sp>
            <p:nvSpPr>
              <p:cNvPr id="19" name="矩形 18"/>
              <p:cNvSpPr>
                <a:spLocks noRot="1" noChangeAspect="1" noMove="1" noResize="1" noEditPoints="1" noAdjustHandles="1" noChangeArrowheads="1" noChangeShapeType="1" noTextEdit="1"/>
              </p:cNvSpPr>
              <p:nvPr/>
            </p:nvSpPr>
            <p:spPr>
              <a:xfrm flipH="1">
                <a:off x="5005501" y="4874397"/>
                <a:ext cx="3258980" cy="136537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flipH="1">
                <a:off x="8143336" y="4874397"/>
                <a:ext cx="1613899"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3</m:t>
                              </m:r>
                            </m:num>
                            <m:den>
                              <m:r>
                                <a:rPr lang="en-US" altLang="zh-CN" sz="2800" b="0" i="1" smtClean="0">
                                  <a:solidFill>
                                    <a:srgbClr val="0000FF"/>
                                  </a:solidFill>
                                  <a:latin typeface="Cambria Math" panose="02040503050406030204" pitchFamily="18" charset="0"/>
                                  <a:ea typeface="Cambria Math" panose="02040503050406030204" pitchFamily="18" charset="0"/>
                                </a:rPr>
                                <m:t>5</m:t>
                              </m:r>
                            </m:den>
                          </m:f>
                        </m:e>
                      </m:rad>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𝐹</m:t>
                          </m:r>
                        </m:sub>
                      </m:sSub>
                    </m:oMath>
                  </m:oMathPara>
                </a14:m>
                <a:endParaRPr lang="zh-CN" altLang="en-US" sz="2800" i="1" dirty="0"/>
              </a:p>
            </p:txBody>
          </p:sp>
        </mc:Choice>
        <mc:Fallback xmlns="">
          <p:sp>
            <p:nvSpPr>
              <p:cNvPr id="20" name="矩形 19"/>
              <p:cNvSpPr>
                <a:spLocks noRot="1" noChangeAspect="1" noMove="1" noResize="1" noEditPoints="1" noAdjustHandles="1" noChangeArrowheads="1" noChangeShapeType="1" noTextEdit="1"/>
              </p:cNvSpPr>
              <p:nvPr/>
            </p:nvSpPr>
            <p:spPr>
              <a:xfrm flipH="1">
                <a:off x="8143336" y="4874397"/>
                <a:ext cx="1613899" cy="136537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32"/>
              <p:cNvSpPr txBox="1">
                <a:spLocks noChangeArrowheads="1"/>
              </p:cNvSpPr>
              <p:nvPr/>
            </p:nvSpPr>
            <p:spPr bwMode="auto">
              <a:xfrm>
                <a:off x="990052" y="2424638"/>
                <a:ext cx="9434512" cy="9540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ea typeface="微软雅黑" panose="020B0503020204020204" pitchFamily="34" charset="-122"/>
                    <a:cs typeface="Times New Roman" panose="02020603050405020304" pitchFamily="18" charset="0"/>
                  </a:rPr>
                  <a:t>最概然速率就是在速率分布曲线上与速率分布函数的极大值所对应的速率，即为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𝐹</m:t>
                        </m:r>
                      </m:sub>
                    </m:sSub>
                    <m:r>
                      <a:rPr lang="zh-CN" altLang="en-US" sz="2800" i="1" smtClean="0">
                        <a:solidFill>
                          <a:srgbClr val="0000FF"/>
                        </a:solidFill>
                        <a:latin typeface="Cambria Math" panose="02040503050406030204" pitchFamily="18" charset="0"/>
                        <a:ea typeface="Cambria Math" panose="02040503050406030204" pitchFamily="18" charset="0"/>
                      </a:rPr>
                      <m:t>。</m:t>
                    </m:r>
                  </m:oMath>
                </a14:m>
                <a:endParaRPr kumimoji="0" lang="zh-CN" altLang="en-US" sz="2800" dirty="0">
                  <a:solidFill>
                    <a:srgbClr val="0000FF"/>
                  </a:solidFill>
                  <a:ea typeface="微软雅黑" panose="020B0503020204020204" pitchFamily="34" charset="-122"/>
                  <a:cs typeface="Times New Roman" panose="02020603050405020304" pitchFamily="18" charset="0"/>
                </a:endParaRPr>
              </a:p>
            </p:txBody>
          </p:sp>
        </mc:Choice>
        <mc:Fallback xmlns="">
          <p:sp>
            <p:nvSpPr>
              <p:cNvPr id="15" name="TextBox 32"/>
              <p:cNvSpPr txBox="1">
                <a:spLocks noRot="1" noChangeAspect="1" noMove="1" noResize="1" noEditPoints="1" noAdjustHandles="1" noChangeArrowheads="1" noChangeShapeType="1" noTextEdit="1"/>
              </p:cNvSpPr>
              <p:nvPr/>
            </p:nvSpPr>
            <p:spPr bwMode="auto">
              <a:xfrm>
                <a:off x="990052" y="2424638"/>
                <a:ext cx="9434512" cy="954087"/>
              </a:xfrm>
              <a:prstGeom prst="rect">
                <a:avLst/>
              </a:prstGeom>
              <a:blipFill>
                <a:blip r:embed="rId13"/>
                <a:stretch>
                  <a:fillRect l="-1292" t="-7051" r="-1292"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0151735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8" grpId="0"/>
      <p:bldP spid="19" grpId="0"/>
      <p:bldP spid="20" grpId="0"/>
      <p:bldP spid="15" grpId="0"/>
    </p:bldLst>
  </p:timing>
</p:sld>
</file>

<file path=ppt/theme/theme1.xml><?xml version="1.0" encoding="utf-8"?>
<a:theme xmlns:a="http://schemas.openxmlformats.org/drawingml/2006/main" name="主题2">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xmlns=""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3182</TotalTime>
  <Words>9830</Words>
  <Application>Microsoft Office PowerPoint</Application>
  <PresentationFormat>自定义</PresentationFormat>
  <Paragraphs>1029</Paragraphs>
  <Slides>99</Slides>
  <Notes>79</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99</vt:i4>
      </vt:variant>
    </vt:vector>
  </HeadingPairs>
  <TitlesOfParts>
    <vt:vector size="101" baseType="lpstr">
      <vt:lpstr>主题2</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2、分子不停地作无规则运动，运动的剧烈程度与温度有关。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三、理想气体的内能(Internal energy of ideal gas) ：(重点)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Cici</cp:lastModifiedBy>
  <cp:revision>417</cp:revision>
  <dcterms:created xsi:type="dcterms:W3CDTF">2016-10-12T23:56:00Z</dcterms:created>
  <dcterms:modified xsi:type="dcterms:W3CDTF">2018-09-03T08:12:11Z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